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468C3-FD7C-4088-A169-9818B24840A7}" type="datetimeFigureOut">
              <a:rPr lang="fr-FR" smtClean="0"/>
              <a:pPr/>
              <a:t>17/02/2013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43910-A5C8-4D89-BDB0-D35107CEED7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468C3-FD7C-4088-A169-9818B24840A7}" type="datetimeFigureOut">
              <a:rPr lang="fr-FR" smtClean="0"/>
              <a:pPr/>
              <a:t>17/02/2013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43910-A5C8-4D89-BDB0-D35107CEED7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468C3-FD7C-4088-A169-9818B24840A7}" type="datetimeFigureOut">
              <a:rPr lang="fr-FR" smtClean="0"/>
              <a:pPr/>
              <a:t>17/02/2013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43910-A5C8-4D89-BDB0-D35107CEED7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468C3-FD7C-4088-A169-9818B24840A7}" type="datetimeFigureOut">
              <a:rPr lang="fr-FR" smtClean="0"/>
              <a:pPr/>
              <a:t>17/02/2013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43910-A5C8-4D89-BDB0-D35107CEED7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468C3-FD7C-4088-A169-9818B24840A7}" type="datetimeFigureOut">
              <a:rPr lang="fr-FR" smtClean="0"/>
              <a:pPr/>
              <a:t>17/02/2013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43910-A5C8-4D89-BDB0-D35107CEED7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468C3-FD7C-4088-A169-9818B24840A7}" type="datetimeFigureOut">
              <a:rPr lang="fr-FR" smtClean="0"/>
              <a:pPr/>
              <a:t>17/02/2013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43910-A5C8-4D89-BDB0-D35107CEED7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468C3-FD7C-4088-A169-9818B24840A7}" type="datetimeFigureOut">
              <a:rPr lang="fr-FR" smtClean="0"/>
              <a:pPr/>
              <a:t>17/02/2013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43910-A5C8-4D89-BDB0-D35107CEED7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468C3-FD7C-4088-A169-9818B24840A7}" type="datetimeFigureOut">
              <a:rPr lang="fr-FR" smtClean="0"/>
              <a:pPr/>
              <a:t>17/02/2013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43910-A5C8-4D89-BDB0-D35107CEED7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468C3-FD7C-4088-A169-9818B24840A7}" type="datetimeFigureOut">
              <a:rPr lang="fr-FR" smtClean="0"/>
              <a:pPr/>
              <a:t>17/02/2013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43910-A5C8-4D89-BDB0-D35107CEED7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468C3-FD7C-4088-A169-9818B24840A7}" type="datetimeFigureOut">
              <a:rPr lang="fr-FR" smtClean="0"/>
              <a:pPr/>
              <a:t>17/02/2013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43910-A5C8-4D89-BDB0-D35107CEED7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468C3-FD7C-4088-A169-9818B24840A7}" type="datetimeFigureOut">
              <a:rPr lang="fr-FR" smtClean="0"/>
              <a:pPr/>
              <a:t>17/02/2013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43910-A5C8-4D89-BDB0-D35107CEED7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468C3-FD7C-4088-A169-9818B24840A7}" type="datetimeFigureOut">
              <a:rPr lang="fr-FR" smtClean="0"/>
              <a:pPr/>
              <a:t>17/02/2013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43910-A5C8-4D89-BDB0-D35107CEED7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/>
          <p:cNvSpPr txBox="1"/>
          <p:nvPr/>
        </p:nvSpPr>
        <p:spPr>
          <a:xfrm>
            <a:off x="6040581" y="2410471"/>
            <a:ext cx="2521528" cy="1200329"/>
          </a:xfrm>
          <a:prstGeom prst="rect">
            <a:avLst/>
          </a:prstGeom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200" dirty="0" smtClean="0"/>
              <a:t>h = hauteur de la croûte</a:t>
            </a:r>
          </a:p>
          <a:p>
            <a:r>
              <a:rPr lang="fr-FR" sz="1200" dirty="0"/>
              <a:t>r</a:t>
            </a:r>
            <a:r>
              <a:rPr lang="fr-FR" sz="1200" dirty="0" smtClean="0"/>
              <a:t> = racine (partie immergée)</a:t>
            </a:r>
          </a:p>
          <a:p>
            <a:r>
              <a:rPr lang="fr-FR" sz="1200" dirty="0" smtClean="0"/>
              <a:t>a = altitude (partie émergée)</a:t>
            </a:r>
          </a:p>
          <a:p>
            <a:r>
              <a:rPr lang="fr-FR" sz="1200" dirty="0"/>
              <a:t>h</a:t>
            </a:r>
            <a:r>
              <a:rPr lang="fr-FR" sz="1200" dirty="0" smtClean="0"/>
              <a:t> = r + a</a:t>
            </a:r>
          </a:p>
          <a:p>
            <a:r>
              <a:rPr lang="el-GR" sz="1200" dirty="0" smtClean="0"/>
              <a:t>ρ</a:t>
            </a:r>
            <a:r>
              <a:rPr lang="fr-FR" sz="1200" baseline="-25000" dirty="0" smtClean="0"/>
              <a:t>c</a:t>
            </a:r>
            <a:r>
              <a:rPr lang="fr-FR" sz="1200" dirty="0" smtClean="0"/>
              <a:t> = Masse volumique de la croûte</a:t>
            </a:r>
          </a:p>
          <a:p>
            <a:r>
              <a:rPr lang="el-GR" sz="1200" dirty="0" smtClean="0"/>
              <a:t>ρ</a:t>
            </a:r>
            <a:r>
              <a:rPr lang="fr-FR" sz="1200" baseline="-25000" dirty="0" smtClean="0"/>
              <a:t>m</a:t>
            </a:r>
            <a:r>
              <a:rPr lang="fr-FR" sz="1200" dirty="0" smtClean="0"/>
              <a:t> = Masse volumique du manteau</a:t>
            </a:r>
            <a:endParaRPr lang="fr-FR" sz="1200" baseline="-25000" dirty="0"/>
          </a:p>
        </p:txBody>
      </p:sp>
      <p:sp>
        <p:nvSpPr>
          <p:cNvPr id="31" name="ZoneTexte 30"/>
          <p:cNvSpPr txBox="1"/>
          <p:nvPr/>
        </p:nvSpPr>
        <p:spPr>
          <a:xfrm>
            <a:off x="338413" y="4064059"/>
            <a:ext cx="843613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Si la croûte repose à l’équilibre sur le manteau, la pression par unité de surface exercée en P1 est la même qu’en P2</a:t>
            </a:r>
          </a:p>
          <a:p>
            <a:endParaRPr lang="fr-FR" sz="1200" dirty="0" smtClean="0"/>
          </a:p>
          <a:p>
            <a:r>
              <a:rPr lang="fr-FR" sz="1200" dirty="0" smtClean="0"/>
              <a:t>1° Sachant que P1= </a:t>
            </a:r>
            <a:r>
              <a:rPr lang="el-GR" sz="1200" dirty="0" smtClean="0"/>
              <a:t>ρ</a:t>
            </a:r>
            <a:r>
              <a:rPr lang="fr-FR" sz="1200" baseline="-25000" dirty="0" smtClean="0"/>
              <a:t>c</a:t>
            </a:r>
            <a:r>
              <a:rPr lang="fr-FR" sz="1200" dirty="0" smtClean="0"/>
              <a:t> . g . h  et P2= </a:t>
            </a:r>
            <a:r>
              <a:rPr lang="el-GR" sz="1200" dirty="0" smtClean="0"/>
              <a:t>ρ</a:t>
            </a:r>
            <a:r>
              <a:rPr lang="fr-FR" sz="1200" baseline="-25000" dirty="0" smtClean="0"/>
              <a:t>m</a:t>
            </a:r>
            <a:r>
              <a:rPr lang="fr-FR" sz="1200" dirty="0" smtClean="0"/>
              <a:t> . g . r, exprimez r en fonction de </a:t>
            </a:r>
            <a:r>
              <a:rPr lang="el-GR" sz="1200" dirty="0" smtClean="0"/>
              <a:t>ρ</a:t>
            </a:r>
            <a:r>
              <a:rPr lang="fr-FR" sz="1200" baseline="-25000" dirty="0" smtClean="0"/>
              <a:t>c</a:t>
            </a:r>
            <a:r>
              <a:rPr lang="fr-FR" sz="1200" dirty="0" smtClean="0"/>
              <a:t> , </a:t>
            </a:r>
            <a:r>
              <a:rPr lang="el-GR" sz="1200" dirty="0" smtClean="0"/>
              <a:t>ρ</a:t>
            </a:r>
            <a:r>
              <a:rPr lang="fr-FR" sz="1200" baseline="-25000" dirty="0" smtClean="0"/>
              <a:t>m</a:t>
            </a:r>
            <a:r>
              <a:rPr lang="fr-FR" sz="1200" dirty="0" smtClean="0"/>
              <a:t> et h pour une croûte océanique ou continentale reposant à l’équilibre sur le manteau.</a:t>
            </a:r>
          </a:p>
          <a:p>
            <a:endParaRPr lang="fr-FR" sz="1200" dirty="0" smtClean="0"/>
          </a:p>
          <a:p>
            <a:r>
              <a:rPr lang="fr-FR" sz="1200" dirty="0" smtClean="0"/>
              <a:t>2° En utilisant les valeurs proposées (voir document 2), déterminer r pour chaque croûte.</a:t>
            </a:r>
          </a:p>
          <a:p>
            <a:endParaRPr lang="fr-FR" sz="1200" dirty="0" smtClean="0"/>
          </a:p>
          <a:p>
            <a:r>
              <a:rPr lang="fr-FR" sz="1200" dirty="0" smtClean="0"/>
              <a:t>3° En respectant les échelles de hauteur, en utilisant les principes et calculs précédents, proposez une schématisation représentant l’équilibre des lithosphères océaniques et continentales rigides sur le manteau asthénosphérique plus ductile.</a:t>
            </a:r>
          </a:p>
          <a:p>
            <a:endParaRPr lang="fr-FR" sz="1200" dirty="0" smtClean="0"/>
          </a:p>
          <a:p>
            <a:r>
              <a:rPr lang="fr-FR" sz="1200" u="sng" dirty="0" smtClean="0"/>
              <a:t>Eléments à déplacer: </a:t>
            </a:r>
          </a:p>
          <a:p>
            <a:pPr>
              <a:buFontTx/>
              <a:buChar char="-"/>
            </a:pPr>
            <a:r>
              <a:rPr lang="fr-FR" sz="1200" dirty="0" smtClean="0"/>
              <a:t>blocs de lithosphère comprenant la croûte océanique et la croûte continentale</a:t>
            </a:r>
          </a:p>
          <a:p>
            <a:pPr>
              <a:buFontTx/>
              <a:buChar char="-"/>
            </a:pPr>
            <a:r>
              <a:rPr lang="fr-FR" sz="1200" dirty="0" smtClean="0"/>
              <a:t>Niveau marin (ligne bleue)</a:t>
            </a:r>
          </a:p>
        </p:txBody>
      </p:sp>
      <p:grpSp>
        <p:nvGrpSpPr>
          <p:cNvPr id="38" name="Groupe 37"/>
          <p:cNvGrpSpPr/>
          <p:nvPr/>
        </p:nvGrpSpPr>
        <p:grpSpPr>
          <a:xfrm>
            <a:off x="360218" y="1610328"/>
            <a:ext cx="5165786" cy="2304256"/>
            <a:chOff x="360218" y="1628800"/>
            <a:chExt cx="5165786" cy="2304256"/>
          </a:xfrm>
        </p:grpSpPr>
        <p:sp>
          <p:nvSpPr>
            <p:cNvPr id="7" name="Rectangle 6"/>
            <p:cNvSpPr/>
            <p:nvPr/>
          </p:nvSpPr>
          <p:spPr>
            <a:xfrm>
              <a:off x="360218" y="1988840"/>
              <a:ext cx="5165786" cy="1944216"/>
            </a:xfrm>
            <a:prstGeom prst="rect">
              <a:avLst/>
            </a:prstGeom>
            <a:solidFill>
              <a:srgbClr val="00B050"/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744165" y="1700808"/>
              <a:ext cx="2363649" cy="136815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7" name="Connecteur droit avec flèche 16"/>
            <p:cNvCxnSpPr/>
            <p:nvPr/>
          </p:nvCxnSpPr>
          <p:spPr>
            <a:xfrm>
              <a:off x="1609099" y="1700808"/>
              <a:ext cx="0" cy="1368152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/>
            <p:cNvCxnSpPr/>
            <p:nvPr/>
          </p:nvCxnSpPr>
          <p:spPr>
            <a:xfrm>
              <a:off x="4242880" y="1700808"/>
              <a:ext cx="0" cy="288032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/>
            <p:nvPr/>
          </p:nvCxnSpPr>
          <p:spPr>
            <a:xfrm>
              <a:off x="4242880" y="1988840"/>
              <a:ext cx="0" cy="108012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ZoneTexte 22"/>
            <p:cNvSpPr txBox="1"/>
            <p:nvPr/>
          </p:nvSpPr>
          <p:spPr>
            <a:xfrm>
              <a:off x="4242880" y="1628800"/>
              <a:ext cx="276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a</a:t>
              </a:r>
              <a:endParaRPr lang="fr-FR" dirty="0"/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4242880" y="2348880"/>
              <a:ext cx="2483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r</a:t>
              </a:r>
              <a:endParaRPr lang="fr-FR" dirty="0"/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1338968" y="2204864"/>
              <a:ext cx="2874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h</a:t>
              </a:r>
              <a:endParaRPr lang="fr-FR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087585" y="2079320"/>
              <a:ext cx="168832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sz="1200" dirty="0" smtClean="0"/>
                <a:t>Croute océanique ou continentale</a:t>
              </a:r>
              <a:endParaRPr lang="fr-FR" sz="1200" baseline="-25000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595420" y="3606552"/>
              <a:ext cx="84050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200" dirty="0" smtClean="0"/>
                <a:t>Manteau</a:t>
              </a:r>
              <a:endParaRPr lang="fr-FR" sz="1200" baseline="-25000" dirty="0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2757157" y="3140968"/>
              <a:ext cx="3941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P1</a:t>
              </a:r>
              <a:endParaRPr lang="fr-FR" dirty="0"/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4918208" y="3140968"/>
              <a:ext cx="3941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P2</a:t>
              </a:r>
              <a:endParaRPr lang="fr-FR" dirty="0"/>
            </a:p>
          </p:txBody>
        </p:sp>
        <p:sp>
          <p:nvSpPr>
            <p:cNvPr id="36" name="Ellipse 35"/>
            <p:cNvSpPr/>
            <p:nvPr/>
          </p:nvSpPr>
          <p:spPr>
            <a:xfrm>
              <a:off x="2877127" y="2997202"/>
              <a:ext cx="138544" cy="138544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Ellipse 36"/>
            <p:cNvSpPr/>
            <p:nvPr/>
          </p:nvSpPr>
          <p:spPr>
            <a:xfrm>
              <a:off x="5052291" y="3001820"/>
              <a:ext cx="138544" cy="138544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20" name="Connecteur droit 19"/>
          <p:cNvCxnSpPr/>
          <p:nvPr/>
        </p:nvCxnSpPr>
        <p:spPr>
          <a:xfrm>
            <a:off x="1200727" y="3050488"/>
            <a:ext cx="4595408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439045" y="2751338"/>
            <a:ext cx="8448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Niveau de référence</a:t>
            </a:r>
            <a:endParaRPr lang="fr-FR" sz="1200" dirty="0"/>
          </a:p>
        </p:txBody>
      </p:sp>
      <p:sp>
        <p:nvSpPr>
          <p:cNvPr id="43" name="ZoneTexte 42"/>
          <p:cNvSpPr txBox="1"/>
          <p:nvPr/>
        </p:nvSpPr>
        <p:spPr>
          <a:xfrm>
            <a:off x="8233173" y="0"/>
            <a:ext cx="910827" cy="24622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000" dirty="0" smtClean="0"/>
              <a:t>DOCUMENT 1</a:t>
            </a:r>
            <a:endParaRPr lang="fr-FR" sz="1000" dirty="0"/>
          </a:p>
        </p:txBody>
      </p:sp>
      <p:sp>
        <p:nvSpPr>
          <p:cNvPr id="44" name="ZoneTexte 43"/>
          <p:cNvSpPr txBox="1"/>
          <p:nvPr/>
        </p:nvSpPr>
        <p:spPr>
          <a:xfrm>
            <a:off x="297387" y="545235"/>
            <a:ext cx="87126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On se propose de vérifier que les différences d’altitude  moyenne des domaines océaniques (-4000 m) et continentaux (+ 300 m) sont dues:</a:t>
            </a:r>
          </a:p>
          <a:p>
            <a:pPr>
              <a:buFontTx/>
              <a:buChar char="-"/>
            </a:pPr>
            <a:r>
              <a:rPr lang="fr-FR" sz="1200" dirty="0" smtClean="0"/>
              <a:t> à des différences </a:t>
            </a:r>
            <a:r>
              <a:rPr lang="fr-FR" sz="1200" dirty="0" err="1" smtClean="0"/>
              <a:t>crustales</a:t>
            </a:r>
            <a:r>
              <a:rPr lang="fr-FR" sz="1200" dirty="0" smtClean="0"/>
              <a:t> (épaisseur, masse volumique)</a:t>
            </a:r>
          </a:p>
          <a:p>
            <a:pPr>
              <a:buFontTx/>
              <a:buChar char="-"/>
            </a:pPr>
            <a:r>
              <a:rPr lang="fr-FR" sz="1200" dirty="0" smtClean="0"/>
              <a:t> au phénomène de l’isostasie: la lithosphère rigide (comprenant la croûte) repose à l’équilibre sur le manteau asthénosphérique plus ductile, à la manière d’un corps qui « flotte » sur un liquide.</a:t>
            </a:r>
          </a:p>
        </p:txBody>
      </p:sp>
      <p:sp>
        <p:nvSpPr>
          <p:cNvPr id="45" name="ZoneTexte 44"/>
          <p:cNvSpPr txBox="1"/>
          <p:nvPr/>
        </p:nvSpPr>
        <p:spPr>
          <a:xfrm>
            <a:off x="1958109" y="0"/>
            <a:ext cx="5435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L’EQUILIBRE ISOSTASIQUE DE LA LITHOSPHERE SUR L’ASTHENOSPHERE</a:t>
            </a:r>
            <a:endParaRPr lang="fr-FR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81"/>
          <p:cNvGrpSpPr/>
          <p:nvPr/>
        </p:nvGrpSpPr>
        <p:grpSpPr>
          <a:xfrm>
            <a:off x="0" y="420399"/>
            <a:ext cx="7052544" cy="5106701"/>
            <a:chOff x="0" y="420399"/>
            <a:chExt cx="7052544" cy="5106701"/>
          </a:xfrm>
        </p:grpSpPr>
        <p:grpSp>
          <p:nvGrpSpPr>
            <p:cNvPr id="3" name="Groupe 60"/>
            <p:cNvGrpSpPr/>
            <p:nvPr/>
          </p:nvGrpSpPr>
          <p:grpSpPr>
            <a:xfrm>
              <a:off x="0" y="420399"/>
              <a:ext cx="7052544" cy="5106701"/>
              <a:chOff x="64652" y="384319"/>
              <a:chExt cx="7052544" cy="5106701"/>
            </a:xfrm>
          </p:grpSpPr>
          <p:pic>
            <p:nvPicPr>
              <p:cNvPr id="1025" name="Picture 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60218" y="384319"/>
                <a:ext cx="6756978" cy="51039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6" name="Rectangle 35"/>
              <p:cNvSpPr/>
              <p:nvPr/>
            </p:nvSpPr>
            <p:spPr>
              <a:xfrm>
                <a:off x="489527" y="1357747"/>
                <a:ext cx="4008582" cy="3925453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62" name="Connecteur droit 61"/>
              <p:cNvCxnSpPr/>
              <p:nvPr/>
            </p:nvCxnSpPr>
            <p:spPr>
              <a:xfrm flipV="1">
                <a:off x="489527" y="397164"/>
                <a:ext cx="0" cy="5080001"/>
              </a:xfrm>
              <a:prstGeom prst="line">
                <a:avLst/>
              </a:prstGeom>
              <a:ln w="3175"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ZoneTexte 70"/>
              <p:cNvSpPr txBox="1"/>
              <p:nvPr/>
            </p:nvSpPr>
            <p:spPr>
              <a:xfrm>
                <a:off x="64652" y="544946"/>
                <a:ext cx="360221" cy="4108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endParaRPr lang="fr-FR" sz="900" dirty="0" smtClean="0"/>
              </a:p>
              <a:p>
                <a:pPr algn="r"/>
                <a:r>
                  <a:rPr lang="fr-FR" sz="900" dirty="0" smtClean="0"/>
                  <a:t>20</a:t>
                </a:r>
              </a:p>
              <a:p>
                <a:pPr algn="r"/>
                <a:r>
                  <a:rPr lang="fr-FR" sz="900" dirty="0" smtClean="0"/>
                  <a:t>15</a:t>
                </a:r>
              </a:p>
              <a:p>
                <a:pPr algn="r"/>
                <a:r>
                  <a:rPr lang="fr-FR" sz="900" dirty="0" smtClean="0"/>
                  <a:t>10</a:t>
                </a:r>
              </a:p>
              <a:p>
                <a:pPr algn="r"/>
                <a:r>
                  <a:rPr lang="fr-FR" sz="900" dirty="0" smtClean="0"/>
                  <a:t>5</a:t>
                </a:r>
              </a:p>
              <a:p>
                <a:pPr algn="r"/>
                <a:r>
                  <a:rPr lang="fr-FR" sz="900" dirty="0" smtClean="0"/>
                  <a:t>0</a:t>
                </a:r>
              </a:p>
              <a:p>
                <a:pPr algn="r"/>
                <a:r>
                  <a:rPr lang="fr-FR" sz="900" dirty="0" smtClean="0"/>
                  <a:t>5</a:t>
                </a:r>
              </a:p>
              <a:p>
                <a:pPr algn="r"/>
                <a:r>
                  <a:rPr lang="fr-FR" sz="900" dirty="0" smtClean="0"/>
                  <a:t>10</a:t>
                </a:r>
              </a:p>
              <a:p>
                <a:pPr algn="r"/>
                <a:r>
                  <a:rPr lang="fr-FR" sz="900" dirty="0" smtClean="0"/>
                  <a:t>15</a:t>
                </a:r>
              </a:p>
              <a:p>
                <a:pPr algn="r"/>
                <a:r>
                  <a:rPr lang="fr-FR" sz="900" dirty="0" smtClean="0"/>
                  <a:t>20</a:t>
                </a:r>
              </a:p>
              <a:p>
                <a:pPr algn="r"/>
                <a:r>
                  <a:rPr lang="fr-FR" sz="900" dirty="0" smtClean="0"/>
                  <a:t>25</a:t>
                </a:r>
              </a:p>
              <a:p>
                <a:pPr algn="r"/>
                <a:r>
                  <a:rPr lang="fr-FR" sz="900" dirty="0" smtClean="0"/>
                  <a:t>30</a:t>
                </a:r>
              </a:p>
              <a:p>
                <a:pPr algn="r"/>
                <a:r>
                  <a:rPr lang="fr-FR" sz="900" dirty="0" smtClean="0"/>
                  <a:t>35</a:t>
                </a:r>
              </a:p>
              <a:p>
                <a:pPr algn="r"/>
                <a:r>
                  <a:rPr lang="fr-FR" sz="900" dirty="0" smtClean="0"/>
                  <a:t>40</a:t>
                </a:r>
              </a:p>
              <a:p>
                <a:pPr algn="r"/>
                <a:r>
                  <a:rPr lang="fr-FR" sz="900" dirty="0" smtClean="0"/>
                  <a:t>45</a:t>
                </a:r>
              </a:p>
              <a:p>
                <a:pPr algn="r"/>
                <a:r>
                  <a:rPr lang="fr-FR" sz="900" dirty="0" smtClean="0"/>
                  <a:t>50</a:t>
                </a:r>
              </a:p>
              <a:p>
                <a:pPr algn="r"/>
                <a:r>
                  <a:rPr lang="fr-FR" sz="900" dirty="0" smtClean="0"/>
                  <a:t>55</a:t>
                </a:r>
              </a:p>
              <a:p>
                <a:pPr algn="r"/>
                <a:r>
                  <a:rPr lang="fr-FR" sz="900" dirty="0" smtClean="0"/>
                  <a:t>60</a:t>
                </a:r>
              </a:p>
              <a:p>
                <a:pPr algn="r"/>
                <a:r>
                  <a:rPr lang="fr-FR" sz="900" dirty="0" smtClean="0"/>
                  <a:t>65</a:t>
                </a:r>
              </a:p>
              <a:p>
                <a:pPr algn="r"/>
                <a:r>
                  <a:rPr lang="fr-FR" sz="900" dirty="0" smtClean="0"/>
                  <a:t>70</a:t>
                </a:r>
              </a:p>
              <a:p>
                <a:pPr algn="r"/>
                <a:r>
                  <a:rPr lang="fr-FR" sz="900" dirty="0" smtClean="0"/>
                  <a:t>75</a:t>
                </a:r>
              </a:p>
              <a:p>
                <a:pPr algn="r"/>
                <a:r>
                  <a:rPr lang="fr-FR" sz="900" dirty="0" smtClean="0"/>
                  <a:t>80</a:t>
                </a:r>
              </a:p>
              <a:p>
                <a:pPr algn="r"/>
                <a:r>
                  <a:rPr lang="fr-FR" sz="900" dirty="0" smtClean="0"/>
                  <a:t>85</a:t>
                </a:r>
              </a:p>
              <a:p>
                <a:pPr algn="r"/>
                <a:r>
                  <a:rPr lang="fr-FR" sz="900" dirty="0" smtClean="0"/>
                  <a:t>90</a:t>
                </a:r>
              </a:p>
              <a:p>
                <a:pPr algn="r"/>
                <a:r>
                  <a:rPr lang="fr-FR" sz="900" dirty="0" smtClean="0"/>
                  <a:t>95</a:t>
                </a:r>
              </a:p>
              <a:p>
                <a:pPr algn="r"/>
                <a:r>
                  <a:rPr lang="fr-FR" sz="900" dirty="0" smtClean="0"/>
                  <a:t>100</a:t>
                </a:r>
              </a:p>
              <a:p>
                <a:pPr algn="r"/>
                <a:r>
                  <a:rPr lang="fr-FR" sz="900" dirty="0" smtClean="0"/>
                  <a:t>105</a:t>
                </a:r>
              </a:p>
              <a:p>
                <a:pPr algn="r"/>
                <a:r>
                  <a:rPr lang="fr-FR" sz="900" dirty="0" smtClean="0"/>
                  <a:t>110</a:t>
                </a:r>
              </a:p>
              <a:p>
                <a:pPr algn="r"/>
                <a:endParaRPr lang="fr-FR" sz="900" dirty="0" smtClean="0"/>
              </a:p>
            </p:txBody>
          </p:sp>
          <p:cxnSp>
            <p:nvCxnSpPr>
              <p:cNvPr id="37" name="Connecteur droit 36"/>
              <p:cNvCxnSpPr/>
              <p:nvPr/>
            </p:nvCxnSpPr>
            <p:spPr>
              <a:xfrm flipV="1">
                <a:off x="4484255" y="411019"/>
                <a:ext cx="0" cy="5080001"/>
              </a:xfrm>
              <a:prstGeom prst="line">
                <a:avLst/>
              </a:prstGeom>
              <a:ln w="3175"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ZoneTexte 38"/>
              <p:cNvSpPr txBox="1"/>
              <p:nvPr/>
            </p:nvSpPr>
            <p:spPr>
              <a:xfrm>
                <a:off x="4465815" y="558801"/>
                <a:ext cx="360221" cy="4108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fr-FR" sz="900" dirty="0" smtClean="0"/>
              </a:p>
              <a:p>
                <a:r>
                  <a:rPr lang="fr-FR" sz="900" dirty="0" smtClean="0"/>
                  <a:t>20</a:t>
                </a:r>
              </a:p>
              <a:p>
                <a:r>
                  <a:rPr lang="fr-FR" sz="900" dirty="0" smtClean="0"/>
                  <a:t>15</a:t>
                </a:r>
              </a:p>
              <a:p>
                <a:r>
                  <a:rPr lang="fr-FR" sz="900" dirty="0" smtClean="0"/>
                  <a:t>10</a:t>
                </a:r>
              </a:p>
              <a:p>
                <a:r>
                  <a:rPr lang="fr-FR" sz="900" dirty="0" smtClean="0"/>
                  <a:t>5</a:t>
                </a:r>
              </a:p>
              <a:p>
                <a:r>
                  <a:rPr lang="fr-FR" sz="900" dirty="0" smtClean="0"/>
                  <a:t>0</a:t>
                </a:r>
              </a:p>
              <a:p>
                <a:r>
                  <a:rPr lang="fr-FR" sz="900" dirty="0" smtClean="0"/>
                  <a:t>5</a:t>
                </a:r>
              </a:p>
              <a:p>
                <a:r>
                  <a:rPr lang="fr-FR" sz="900" dirty="0" smtClean="0"/>
                  <a:t>10</a:t>
                </a:r>
              </a:p>
              <a:p>
                <a:r>
                  <a:rPr lang="fr-FR" sz="900" dirty="0" smtClean="0"/>
                  <a:t>15</a:t>
                </a:r>
              </a:p>
              <a:p>
                <a:r>
                  <a:rPr lang="fr-FR" sz="900" dirty="0" smtClean="0"/>
                  <a:t>20</a:t>
                </a:r>
              </a:p>
              <a:p>
                <a:r>
                  <a:rPr lang="fr-FR" sz="900" dirty="0" smtClean="0"/>
                  <a:t>25</a:t>
                </a:r>
              </a:p>
              <a:p>
                <a:r>
                  <a:rPr lang="fr-FR" sz="900" dirty="0" smtClean="0"/>
                  <a:t>30</a:t>
                </a:r>
              </a:p>
              <a:p>
                <a:r>
                  <a:rPr lang="fr-FR" sz="900" dirty="0" smtClean="0"/>
                  <a:t>35</a:t>
                </a:r>
              </a:p>
              <a:p>
                <a:r>
                  <a:rPr lang="fr-FR" sz="900" dirty="0" smtClean="0"/>
                  <a:t>40</a:t>
                </a:r>
              </a:p>
              <a:p>
                <a:r>
                  <a:rPr lang="fr-FR" sz="900" dirty="0" smtClean="0"/>
                  <a:t>45</a:t>
                </a:r>
              </a:p>
              <a:p>
                <a:r>
                  <a:rPr lang="fr-FR" sz="900" dirty="0" smtClean="0"/>
                  <a:t>50</a:t>
                </a:r>
              </a:p>
              <a:p>
                <a:r>
                  <a:rPr lang="fr-FR" sz="900" dirty="0" smtClean="0"/>
                  <a:t>55</a:t>
                </a:r>
              </a:p>
              <a:p>
                <a:r>
                  <a:rPr lang="fr-FR" sz="900" dirty="0" smtClean="0"/>
                  <a:t>60</a:t>
                </a:r>
              </a:p>
              <a:p>
                <a:r>
                  <a:rPr lang="fr-FR" sz="900" dirty="0" smtClean="0"/>
                  <a:t>65</a:t>
                </a:r>
              </a:p>
              <a:p>
                <a:r>
                  <a:rPr lang="fr-FR" sz="900" dirty="0" smtClean="0"/>
                  <a:t>70</a:t>
                </a:r>
              </a:p>
              <a:p>
                <a:r>
                  <a:rPr lang="fr-FR" sz="900" dirty="0" smtClean="0"/>
                  <a:t>75</a:t>
                </a:r>
              </a:p>
              <a:p>
                <a:r>
                  <a:rPr lang="fr-FR" sz="900" dirty="0" smtClean="0"/>
                  <a:t>80</a:t>
                </a:r>
              </a:p>
              <a:p>
                <a:r>
                  <a:rPr lang="fr-FR" sz="900" dirty="0" smtClean="0"/>
                  <a:t>85</a:t>
                </a:r>
              </a:p>
              <a:p>
                <a:r>
                  <a:rPr lang="fr-FR" sz="900" dirty="0" smtClean="0"/>
                  <a:t>90</a:t>
                </a:r>
              </a:p>
              <a:p>
                <a:r>
                  <a:rPr lang="fr-FR" sz="900" dirty="0" smtClean="0"/>
                  <a:t>95</a:t>
                </a:r>
              </a:p>
              <a:p>
                <a:r>
                  <a:rPr lang="fr-FR" sz="900" dirty="0" smtClean="0"/>
                  <a:t>100</a:t>
                </a:r>
              </a:p>
              <a:p>
                <a:r>
                  <a:rPr lang="fr-FR" sz="900" dirty="0" smtClean="0"/>
                  <a:t>105</a:t>
                </a:r>
              </a:p>
              <a:p>
                <a:r>
                  <a:rPr lang="fr-FR" sz="900" dirty="0" smtClean="0"/>
                  <a:t>110</a:t>
                </a:r>
              </a:p>
              <a:p>
                <a:endParaRPr lang="fr-FR" sz="900" dirty="0" smtClean="0"/>
              </a:p>
            </p:txBody>
          </p:sp>
          <p:cxnSp>
            <p:nvCxnSpPr>
              <p:cNvPr id="100" name="Connecteur droit 99"/>
              <p:cNvCxnSpPr/>
              <p:nvPr/>
            </p:nvCxnSpPr>
            <p:spPr>
              <a:xfrm>
                <a:off x="466907" y="1348510"/>
                <a:ext cx="4566909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" name="ZoneTexte 80"/>
            <p:cNvSpPr txBox="1"/>
            <p:nvPr/>
          </p:nvSpPr>
          <p:spPr>
            <a:xfrm>
              <a:off x="1600200" y="4781550"/>
              <a:ext cx="162736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Manteau asthénosphérique</a:t>
              </a:r>
              <a:endParaRPr lang="fr-FR" sz="1000" dirty="0"/>
            </a:p>
          </p:txBody>
        </p:sp>
      </p:grpSp>
      <p:sp>
        <p:nvSpPr>
          <p:cNvPr id="139" name="Rectangle 138"/>
          <p:cNvSpPr/>
          <p:nvPr/>
        </p:nvSpPr>
        <p:spPr>
          <a:xfrm>
            <a:off x="369455" y="5615193"/>
            <a:ext cx="3103418" cy="101566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l-GR" sz="1000" dirty="0" smtClean="0"/>
              <a:t>ρ</a:t>
            </a:r>
            <a:r>
              <a:rPr lang="fr-FR" sz="1000" baseline="-25000" dirty="0" smtClean="0"/>
              <a:t>o</a:t>
            </a:r>
            <a:r>
              <a:rPr lang="fr-FR" sz="1000" dirty="0" smtClean="0"/>
              <a:t> = masse volumique de la croûte océanique = 2,9</a:t>
            </a:r>
          </a:p>
          <a:p>
            <a:r>
              <a:rPr lang="el-GR" sz="1000" dirty="0" smtClean="0"/>
              <a:t>ρ</a:t>
            </a:r>
            <a:r>
              <a:rPr lang="fr-FR" sz="1000" baseline="-25000" dirty="0" smtClean="0"/>
              <a:t>c</a:t>
            </a:r>
            <a:r>
              <a:rPr lang="fr-FR" sz="1000" dirty="0" smtClean="0"/>
              <a:t> = masse volumique de la croûte continentale = 2,7</a:t>
            </a:r>
          </a:p>
          <a:p>
            <a:r>
              <a:rPr lang="el-GR" sz="1000" dirty="0" smtClean="0"/>
              <a:t>ρ</a:t>
            </a:r>
            <a:r>
              <a:rPr lang="fr-FR" sz="1000" baseline="-25000" dirty="0" smtClean="0"/>
              <a:t>m</a:t>
            </a:r>
            <a:r>
              <a:rPr lang="fr-FR" sz="1000" dirty="0" smtClean="0"/>
              <a:t> = masse volumique du manteau = 3,3</a:t>
            </a:r>
          </a:p>
          <a:p>
            <a:r>
              <a:rPr lang="fr-FR" sz="1000" dirty="0" err="1" smtClean="0"/>
              <a:t>h</a:t>
            </a:r>
            <a:r>
              <a:rPr lang="fr-FR" sz="1000" baseline="-25000" dirty="0" err="1" smtClean="0"/>
              <a:t>c</a:t>
            </a:r>
            <a:r>
              <a:rPr lang="fr-FR" sz="1000" dirty="0" smtClean="0"/>
              <a:t> = épaisseur de la croûte continentale = 30 km</a:t>
            </a:r>
          </a:p>
          <a:p>
            <a:r>
              <a:rPr lang="fr-FR" sz="1000" dirty="0" smtClean="0"/>
              <a:t>h</a:t>
            </a:r>
            <a:r>
              <a:rPr lang="fr-FR" sz="1000" baseline="-25000" dirty="0" smtClean="0"/>
              <a:t>o</a:t>
            </a:r>
            <a:r>
              <a:rPr lang="fr-FR" sz="1000" dirty="0" smtClean="0"/>
              <a:t> = épaisseur de la croûte océanique = 8 km</a:t>
            </a:r>
          </a:p>
          <a:p>
            <a:r>
              <a:rPr lang="fr-FR" sz="1000" dirty="0" smtClean="0"/>
              <a:t>Profondeur moyenne des océans = 4 Km</a:t>
            </a:r>
            <a:endParaRPr lang="fr-FR" sz="1000" dirty="0"/>
          </a:p>
        </p:txBody>
      </p:sp>
      <p:cxnSp>
        <p:nvCxnSpPr>
          <p:cNvPr id="70" name="Connecteur droit 69"/>
          <p:cNvCxnSpPr/>
          <p:nvPr/>
        </p:nvCxnSpPr>
        <p:spPr>
          <a:xfrm>
            <a:off x="4830620" y="6003637"/>
            <a:ext cx="4073237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e 78"/>
          <p:cNvGrpSpPr/>
          <p:nvPr/>
        </p:nvGrpSpPr>
        <p:grpSpPr>
          <a:xfrm>
            <a:off x="6845511" y="2661804"/>
            <a:ext cx="1896421" cy="2752436"/>
            <a:chOff x="4987558" y="187037"/>
            <a:chExt cx="1896421" cy="2752436"/>
          </a:xfrm>
        </p:grpSpPr>
        <p:grpSp>
          <p:nvGrpSpPr>
            <p:cNvPr id="5" name="Groupe 68"/>
            <p:cNvGrpSpPr/>
            <p:nvPr/>
          </p:nvGrpSpPr>
          <p:grpSpPr>
            <a:xfrm>
              <a:off x="4987558" y="187037"/>
              <a:ext cx="1896421" cy="2752436"/>
              <a:chOff x="4987558" y="187037"/>
              <a:chExt cx="1896421" cy="2752436"/>
            </a:xfrm>
          </p:grpSpPr>
          <p:grpSp>
            <p:nvGrpSpPr>
              <p:cNvPr id="6" name="Groupe 34"/>
              <p:cNvGrpSpPr/>
              <p:nvPr/>
            </p:nvGrpSpPr>
            <p:grpSpPr>
              <a:xfrm>
                <a:off x="4987558" y="187037"/>
                <a:ext cx="1896421" cy="2752436"/>
                <a:chOff x="3193352" y="1302327"/>
                <a:chExt cx="1990672" cy="2752436"/>
              </a:xfrm>
            </p:grpSpPr>
            <p:sp>
              <p:nvSpPr>
                <p:cNvPr id="49" name="Rectangle 48"/>
                <p:cNvSpPr/>
                <p:nvPr/>
              </p:nvSpPr>
              <p:spPr>
                <a:xfrm>
                  <a:off x="3195778" y="2131618"/>
                  <a:ext cx="1988246" cy="1923145"/>
                </a:xfrm>
                <a:prstGeom prst="rect">
                  <a:avLst/>
                </a:prstGeom>
                <a:solidFill>
                  <a:srgbClr val="92D05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6" name="Rectangle 55"/>
                <p:cNvSpPr/>
                <p:nvPr/>
              </p:nvSpPr>
              <p:spPr>
                <a:xfrm>
                  <a:off x="3193352" y="1302327"/>
                  <a:ext cx="1988246" cy="834084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68" name="ZoneTexte 67"/>
              <p:cNvSpPr txBox="1"/>
              <p:nvPr/>
            </p:nvSpPr>
            <p:spPr>
              <a:xfrm>
                <a:off x="5389418" y="466436"/>
                <a:ext cx="12266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 smtClean="0"/>
                  <a:t>Croute continentale</a:t>
                </a:r>
                <a:endParaRPr lang="fr-FR" sz="1000" dirty="0"/>
              </a:p>
            </p:txBody>
          </p:sp>
        </p:grpSp>
        <p:sp>
          <p:nvSpPr>
            <p:cNvPr id="76" name="ZoneTexte 75"/>
            <p:cNvSpPr txBox="1"/>
            <p:nvPr/>
          </p:nvSpPr>
          <p:spPr>
            <a:xfrm>
              <a:off x="5234709" y="1874405"/>
              <a:ext cx="144302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Manteau lithosphérique</a:t>
              </a:r>
              <a:endParaRPr lang="fr-FR" sz="1000" dirty="0"/>
            </a:p>
          </p:txBody>
        </p:sp>
      </p:grpSp>
      <p:grpSp>
        <p:nvGrpSpPr>
          <p:cNvPr id="7" name="Groupe 79"/>
          <p:cNvGrpSpPr/>
          <p:nvPr/>
        </p:nvGrpSpPr>
        <p:grpSpPr>
          <a:xfrm>
            <a:off x="5211905" y="1782619"/>
            <a:ext cx="1900852" cy="2157551"/>
            <a:chOff x="5027179" y="3066473"/>
            <a:chExt cx="1900852" cy="2157551"/>
          </a:xfrm>
        </p:grpSpPr>
        <p:grpSp>
          <p:nvGrpSpPr>
            <p:cNvPr id="8" name="Groupe 71"/>
            <p:cNvGrpSpPr/>
            <p:nvPr/>
          </p:nvGrpSpPr>
          <p:grpSpPr>
            <a:xfrm>
              <a:off x="5027179" y="3066473"/>
              <a:ext cx="1900852" cy="2157551"/>
              <a:chOff x="5027179" y="3066473"/>
              <a:chExt cx="1900852" cy="2157551"/>
            </a:xfrm>
          </p:grpSpPr>
          <p:grpSp>
            <p:nvGrpSpPr>
              <p:cNvPr id="9" name="Groupe 63"/>
              <p:cNvGrpSpPr/>
              <p:nvPr/>
            </p:nvGrpSpPr>
            <p:grpSpPr>
              <a:xfrm>
                <a:off x="5027179" y="3095332"/>
                <a:ext cx="1900852" cy="2128692"/>
                <a:chOff x="5581361" y="878604"/>
                <a:chExt cx="1900852" cy="2128692"/>
              </a:xfrm>
            </p:grpSpPr>
            <p:sp>
              <p:nvSpPr>
                <p:cNvPr id="53" name="Rectangle 52"/>
                <p:cNvSpPr/>
                <p:nvPr/>
              </p:nvSpPr>
              <p:spPr>
                <a:xfrm>
                  <a:off x="5581361" y="878604"/>
                  <a:ext cx="1900852" cy="210454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73" name="Rectangle 72"/>
                <p:cNvSpPr/>
                <p:nvPr/>
              </p:nvSpPr>
              <p:spPr>
                <a:xfrm>
                  <a:off x="5581361" y="1084151"/>
                  <a:ext cx="1900852" cy="1923145"/>
                </a:xfrm>
                <a:prstGeom prst="rect">
                  <a:avLst/>
                </a:prstGeom>
                <a:solidFill>
                  <a:srgbClr val="92D05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67" name="ZoneTexte 66"/>
              <p:cNvSpPr txBox="1"/>
              <p:nvPr/>
            </p:nvSpPr>
            <p:spPr>
              <a:xfrm>
                <a:off x="5449455" y="3066473"/>
                <a:ext cx="111120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 smtClean="0"/>
                  <a:t>Croute océanique</a:t>
                </a:r>
                <a:endParaRPr lang="fr-FR" sz="1000" dirty="0"/>
              </a:p>
            </p:txBody>
          </p:sp>
        </p:grpSp>
        <p:sp>
          <p:nvSpPr>
            <p:cNvPr id="77" name="ZoneTexte 76"/>
            <p:cNvSpPr txBox="1"/>
            <p:nvPr/>
          </p:nvSpPr>
          <p:spPr>
            <a:xfrm>
              <a:off x="5301384" y="4046105"/>
              <a:ext cx="144302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Manteau lithosphérique</a:t>
              </a:r>
              <a:endParaRPr lang="fr-FR" sz="1000" dirty="0"/>
            </a:p>
          </p:txBody>
        </p:sp>
      </p:grpSp>
      <p:sp>
        <p:nvSpPr>
          <p:cNvPr id="85" name="ZoneTexte 84"/>
          <p:cNvSpPr txBox="1"/>
          <p:nvPr/>
        </p:nvSpPr>
        <p:spPr>
          <a:xfrm>
            <a:off x="8233173" y="0"/>
            <a:ext cx="910827" cy="24622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000" dirty="0" smtClean="0"/>
              <a:t>DOCUMENT 2</a:t>
            </a:r>
            <a:endParaRPr lang="fr-FR" sz="1000" dirty="0"/>
          </a:p>
        </p:txBody>
      </p:sp>
      <p:sp>
        <p:nvSpPr>
          <p:cNvPr id="86" name="Rectangle avec flèche vers le bas 85"/>
          <p:cNvSpPr/>
          <p:nvPr/>
        </p:nvSpPr>
        <p:spPr>
          <a:xfrm>
            <a:off x="6751782" y="369455"/>
            <a:ext cx="2022763" cy="803564"/>
          </a:xfrm>
          <a:prstGeom prst="downArrowCallou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Eléments à déplacer</a:t>
            </a:r>
            <a:endParaRPr lang="fr-FR" dirty="0"/>
          </a:p>
        </p:txBody>
      </p:sp>
      <p:sp>
        <p:nvSpPr>
          <p:cNvPr id="30" name="ZoneTexte 29"/>
          <p:cNvSpPr txBox="1"/>
          <p:nvPr/>
        </p:nvSpPr>
        <p:spPr>
          <a:xfrm>
            <a:off x="4655129" y="979055"/>
            <a:ext cx="71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solidFill>
                  <a:srgbClr val="FF0000"/>
                </a:solidFill>
              </a:rPr>
              <a:t>Niveau de référence</a:t>
            </a:r>
            <a:endParaRPr lang="fr-FR" sz="1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405</Words>
  <Application>Microsoft Office PowerPoint</Application>
  <PresentationFormat>Affichage à l'écran (4:3)</PresentationFormat>
  <Paragraphs>100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Diapositive 1</vt:lpstr>
      <vt:lpstr>Diapositive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Eric</dc:creator>
  <cp:lastModifiedBy>Eric</cp:lastModifiedBy>
  <cp:revision>71</cp:revision>
  <dcterms:created xsi:type="dcterms:W3CDTF">2013-02-16T15:00:31Z</dcterms:created>
  <dcterms:modified xsi:type="dcterms:W3CDTF">2013-02-17T21:44:07Z</dcterms:modified>
</cp:coreProperties>
</file>