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</p:sldIdLst>
  <p:sldSz cx="9144000" cy="6858000" type="screen4x3"/>
  <p:notesSz cx="6858000" cy="9144000"/>
  <p:custDataLst>
    <p:tags r:id="rId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80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1643-00B9-4E3D-956D-5E3AF86F5DB3}" type="datetimeFigureOut">
              <a:rPr lang="fr-FR" smtClean="0"/>
              <a:pPr/>
              <a:t>16/01/2021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FBF0E-93CE-400B-9FC7-2B5C1FFC05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62"/>
          <p:cNvGrpSpPr/>
          <p:nvPr/>
        </p:nvGrpSpPr>
        <p:grpSpPr>
          <a:xfrm>
            <a:off x="-1" y="0"/>
            <a:ext cx="8972873" cy="6713984"/>
            <a:chOff x="-1" y="0"/>
            <a:chExt cx="8972873" cy="6713984"/>
          </a:xfrm>
        </p:grpSpPr>
        <p:grpSp>
          <p:nvGrpSpPr>
            <p:cNvPr id="3" name="Groupe 161"/>
            <p:cNvGrpSpPr/>
            <p:nvPr/>
          </p:nvGrpSpPr>
          <p:grpSpPr>
            <a:xfrm>
              <a:off x="-1" y="0"/>
              <a:ext cx="8972873" cy="6713984"/>
              <a:chOff x="-1" y="0"/>
              <a:chExt cx="8972873" cy="6713984"/>
            </a:xfrm>
          </p:grpSpPr>
          <p:grpSp>
            <p:nvGrpSpPr>
              <p:cNvPr id="4" name="Groupe 300"/>
              <p:cNvGrpSpPr/>
              <p:nvPr/>
            </p:nvGrpSpPr>
            <p:grpSpPr>
              <a:xfrm>
                <a:off x="317022" y="116632"/>
                <a:ext cx="8655850" cy="6597352"/>
                <a:chOff x="317022" y="116632"/>
                <a:chExt cx="8655850" cy="6597352"/>
              </a:xfrm>
            </p:grpSpPr>
            <p:grpSp>
              <p:nvGrpSpPr>
                <p:cNvPr id="5" name="Groupe 258"/>
                <p:cNvGrpSpPr/>
                <p:nvPr/>
              </p:nvGrpSpPr>
              <p:grpSpPr>
                <a:xfrm>
                  <a:off x="317022" y="116632"/>
                  <a:ext cx="8655850" cy="6597352"/>
                  <a:chOff x="317022" y="116632"/>
                  <a:chExt cx="8655850" cy="6597352"/>
                </a:xfrm>
              </p:grpSpPr>
              <p:sp>
                <p:nvSpPr>
                  <p:cNvPr id="224" name="Ellipse 223"/>
                  <p:cNvSpPr/>
                  <p:nvPr/>
                </p:nvSpPr>
                <p:spPr>
                  <a:xfrm>
                    <a:off x="317022" y="2493818"/>
                    <a:ext cx="1931995" cy="19319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0" name="Ellipse 19"/>
                  <p:cNvSpPr/>
                  <p:nvPr/>
                </p:nvSpPr>
                <p:spPr>
                  <a:xfrm>
                    <a:off x="4861310" y="2484580"/>
                    <a:ext cx="1931995" cy="19319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4" name="Ellipse 23"/>
                  <p:cNvSpPr/>
                  <p:nvPr/>
                </p:nvSpPr>
                <p:spPr>
                  <a:xfrm>
                    <a:off x="7308304" y="116632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5" name="Ellipse 24"/>
                  <p:cNvSpPr/>
                  <p:nvPr/>
                </p:nvSpPr>
                <p:spPr>
                  <a:xfrm>
                    <a:off x="7308304" y="1772816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6" name="Ellipse 25"/>
                  <p:cNvSpPr/>
                  <p:nvPr/>
                </p:nvSpPr>
                <p:spPr>
                  <a:xfrm>
                    <a:off x="7380312" y="3429000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7" name="Ellipse 26"/>
                  <p:cNvSpPr/>
                  <p:nvPr/>
                </p:nvSpPr>
                <p:spPr>
                  <a:xfrm>
                    <a:off x="7380312" y="5121424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8" name="Flèche droite 27"/>
                  <p:cNvSpPr/>
                  <p:nvPr/>
                </p:nvSpPr>
                <p:spPr>
                  <a:xfrm>
                    <a:off x="4585542" y="3368109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0" name="Flèche droite 29"/>
                  <p:cNvSpPr/>
                  <p:nvPr/>
                </p:nvSpPr>
                <p:spPr>
                  <a:xfrm>
                    <a:off x="6865304" y="3312692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1" name="Flèche droite 30"/>
                  <p:cNvSpPr/>
                  <p:nvPr/>
                </p:nvSpPr>
                <p:spPr>
                  <a:xfrm>
                    <a:off x="7284356" y="3312692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23" name="Ellipse 222"/>
                  <p:cNvSpPr/>
                  <p:nvPr/>
                </p:nvSpPr>
                <p:spPr>
                  <a:xfrm>
                    <a:off x="2593781" y="2507671"/>
                    <a:ext cx="1931995" cy="19319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25" name="Flèche droite 224"/>
                  <p:cNvSpPr/>
                  <p:nvPr/>
                </p:nvSpPr>
                <p:spPr>
                  <a:xfrm>
                    <a:off x="2318017" y="3400438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96" name="ZoneTexte 295"/>
                <p:cNvSpPr txBox="1"/>
                <p:nvPr/>
              </p:nvSpPr>
              <p:spPr>
                <a:xfrm>
                  <a:off x="6788730" y="3519055"/>
                  <a:ext cx="36420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smtClean="0">
                      <a:latin typeface="Comic Sans MS" pitchFamily="66" charset="0"/>
                    </a:rPr>
                    <a:t>D1</a:t>
                  </a:r>
                  <a:endParaRPr lang="fr-FR" sz="1200" dirty="0">
                    <a:latin typeface="Comic Sans MS" pitchFamily="66" charset="0"/>
                  </a:endParaRPr>
                </a:p>
              </p:txBody>
            </p:sp>
            <p:sp>
              <p:nvSpPr>
                <p:cNvPr id="297" name="ZoneTexte 296"/>
                <p:cNvSpPr txBox="1"/>
                <p:nvPr/>
              </p:nvSpPr>
              <p:spPr>
                <a:xfrm>
                  <a:off x="7190512" y="3514437"/>
                  <a:ext cx="3914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smtClean="0">
                      <a:latin typeface="Comic Sans MS" pitchFamily="66" charset="0"/>
                    </a:rPr>
                    <a:t>D2</a:t>
                  </a:r>
                  <a:endParaRPr lang="fr-FR" sz="12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55" name="ZoneTexte 154"/>
              <p:cNvSpPr txBox="1"/>
              <p:nvPr/>
            </p:nvSpPr>
            <p:spPr>
              <a:xfrm>
                <a:off x="-1" y="0"/>
                <a:ext cx="2881224" cy="52322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latin typeface="Comic Sans MS" pitchFamily="66" charset="0"/>
                  </a:rPr>
                  <a:t>CROSSING OVER ET DUPLICATIONS GENIQUES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156" name="Ruban vers le haut 155"/>
              <p:cNvSpPr/>
              <p:nvPr/>
            </p:nvSpPr>
            <p:spPr>
              <a:xfrm>
                <a:off x="4008582" y="0"/>
                <a:ext cx="775857" cy="314036"/>
              </a:xfrm>
              <a:prstGeom prst="ribbon2">
                <a:avLst>
                  <a:gd name="adj1" fmla="val 26923"/>
                  <a:gd name="adj2" fmla="val 50000"/>
                </a:avLst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1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ZoneTexte 157"/>
              <p:cNvSpPr txBox="1"/>
              <p:nvPr/>
            </p:nvSpPr>
            <p:spPr>
              <a:xfrm>
                <a:off x="2992582" y="1930402"/>
                <a:ext cx="1069524" cy="30777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fr-FR" sz="1400" dirty="0" smtClean="0">
                    <a:latin typeface="Comic Sans MS" pitchFamily="66" charset="0"/>
                  </a:rPr>
                  <a:t>Prophase 1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160" name="Accolade fermante 159"/>
              <p:cNvSpPr/>
              <p:nvPr/>
            </p:nvSpPr>
            <p:spPr>
              <a:xfrm rot="16200000">
                <a:off x="3338947" y="-466437"/>
                <a:ext cx="267856" cy="5652656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ln>
                    <a:solidFill>
                      <a:sysClr val="windowText" lastClr="000000"/>
                    </a:solidFill>
                  </a:ln>
                  <a:noFill/>
                </a:endParaRPr>
              </a:p>
            </p:txBody>
          </p:sp>
          <p:sp>
            <p:nvSpPr>
              <p:cNvPr id="161" name="ZoneTexte 160"/>
              <p:cNvSpPr txBox="1"/>
              <p:nvPr/>
            </p:nvSpPr>
            <p:spPr>
              <a:xfrm>
                <a:off x="6918037" y="129310"/>
                <a:ext cx="81464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Comic Sans MS" pitchFamily="66" charset="0"/>
                  </a:rPr>
                  <a:t>GAMETES</a:t>
                </a:r>
                <a:endParaRPr lang="fr-FR" sz="1000" dirty="0">
                  <a:latin typeface="Comic Sans MS" pitchFamily="66" charset="0"/>
                </a:endParaRPr>
              </a:p>
            </p:txBody>
          </p:sp>
        </p:grpSp>
        <p:sp>
          <p:nvSpPr>
            <p:cNvPr id="157" name="Rectangle avec flèche vers le bas 156"/>
            <p:cNvSpPr/>
            <p:nvPr/>
          </p:nvSpPr>
          <p:spPr>
            <a:xfrm rot="16200000">
              <a:off x="-304799" y="5523346"/>
              <a:ext cx="1450109" cy="489527"/>
            </a:xfrm>
            <a:prstGeom prst="downArrowCallou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dirty="0" smtClean="0">
                  <a:solidFill>
                    <a:schemeClr val="tx1"/>
                  </a:solidFill>
                  <a:latin typeface="Comic Sans MS" pitchFamily="66" charset="0"/>
                </a:rPr>
                <a:t>Chromosomes à déplacer</a:t>
              </a:r>
              <a:endParaRPr lang="fr-FR" sz="11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6" name="Groupe 216"/>
          <p:cNvGrpSpPr/>
          <p:nvPr/>
        </p:nvGrpSpPr>
        <p:grpSpPr>
          <a:xfrm>
            <a:off x="5091942" y="4817652"/>
            <a:ext cx="976502" cy="1512168"/>
            <a:chOff x="531089" y="447260"/>
            <a:chExt cx="976502" cy="1512168"/>
          </a:xfrm>
        </p:grpSpPr>
        <p:grpSp>
          <p:nvGrpSpPr>
            <p:cNvPr id="7" name="Groupe 13"/>
            <p:cNvGrpSpPr/>
            <p:nvPr/>
          </p:nvGrpSpPr>
          <p:grpSpPr>
            <a:xfrm>
              <a:off x="763924" y="447260"/>
              <a:ext cx="743667" cy="1512168"/>
              <a:chOff x="2987824" y="620688"/>
              <a:chExt cx="743667" cy="1512168"/>
            </a:xfrm>
          </p:grpSpPr>
          <p:cxnSp>
            <p:nvCxnSpPr>
              <p:cNvPr id="94" name="Connecteur droit 93"/>
              <p:cNvCxnSpPr/>
              <p:nvPr/>
            </p:nvCxnSpPr>
            <p:spPr>
              <a:xfrm>
                <a:off x="2987824" y="620688"/>
                <a:ext cx="0" cy="1512168"/>
              </a:xfrm>
              <a:prstGeom prst="line">
                <a:avLst/>
              </a:pr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Forme libre 94"/>
              <p:cNvSpPr/>
              <p:nvPr/>
            </p:nvSpPr>
            <p:spPr>
              <a:xfrm>
                <a:off x="3112655" y="628073"/>
                <a:ext cx="618836" cy="1477818"/>
              </a:xfrm>
              <a:custGeom>
                <a:avLst/>
                <a:gdLst>
                  <a:gd name="connsiteX0" fmla="*/ 0 w 618836"/>
                  <a:gd name="connsiteY0" fmla="*/ 0 h 1477818"/>
                  <a:gd name="connsiteX1" fmla="*/ 0 w 618836"/>
                  <a:gd name="connsiteY1" fmla="*/ 563418 h 1477818"/>
                  <a:gd name="connsiteX2" fmla="*/ 618836 w 618836"/>
                  <a:gd name="connsiteY2" fmla="*/ 1477818 h 147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8836" h="1477818">
                    <a:moveTo>
                      <a:pt x="0" y="0"/>
                    </a:moveTo>
                    <a:lnTo>
                      <a:pt x="0" y="563418"/>
                    </a:lnTo>
                    <a:lnTo>
                      <a:pt x="618836" y="1477818"/>
                    </a:lnTo>
                  </a:path>
                </a:pathLst>
              </a:cu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74" name="Ellipse 73"/>
            <p:cNvSpPr/>
            <p:nvPr/>
          </p:nvSpPr>
          <p:spPr>
            <a:xfrm>
              <a:off x="763924" y="519268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75" name="Connecteur droit 74"/>
            <p:cNvCxnSpPr/>
            <p:nvPr/>
          </p:nvCxnSpPr>
          <p:spPr>
            <a:xfrm>
              <a:off x="979057" y="1145314"/>
              <a:ext cx="73891" cy="10160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>
              <a:off x="766619" y="1163783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>
              <a:off x="766620" y="1616366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/>
            <p:cNvCxnSpPr/>
            <p:nvPr/>
          </p:nvCxnSpPr>
          <p:spPr>
            <a:xfrm>
              <a:off x="1265384" y="1579422"/>
              <a:ext cx="73891" cy="10160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ZoneTexte 89"/>
            <p:cNvSpPr txBox="1"/>
            <p:nvPr/>
          </p:nvSpPr>
          <p:spPr>
            <a:xfrm>
              <a:off x="1016003" y="107141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531089" y="1085276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540329" y="1528621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1080654" y="1542475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8" name="Groupe 217"/>
          <p:cNvGrpSpPr/>
          <p:nvPr/>
        </p:nvGrpSpPr>
        <p:grpSpPr>
          <a:xfrm>
            <a:off x="4033267" y="4874094"/>
            <a:ext cx="1025028" cy="1512168"/>
            <a:chOff x="1902691" y="443346"/>
            <a:chExt cx="1025028" cy="1512168"/>
          </a:xfrm>
        </p:grpSpPr>
        <p:grpSp>
          <p:nvGrpSpPr>
            <p:cNvPr id="9" name="Groupe 14"/>
            <p:cNvGrpSpPr/>
            <p:nvPr/>
          </p:nvGrpSpPr>
          <p:grpSpPr>
            <a:xfrm flipH="1">
              <a:off x="1949408" y="443346"/>
              <a:ext cx="743667" cy="1512168"/>
              <a:chOff x="2987824" y="620688"/>
              <a:chExt cx="743667" cy="1512168"/>
            </a:xfrm>
          </p:grpSpPr>
          <p:cxnSp>
            <p:nvCxnSpPr>
              <p:cNvPr id="107" name="Connecteur droit 106"/>
              <p:cNvCxnSpPr/>
              <p:nvPr/>
            </p:nvCxnSpPr>
            <p:spPr>
              <a:xfrm>
                <a:off x="2987824" y="620688"/>
                <a:ext cx="0" cy="1512168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Forme libre 107"/>
              <p:cNvSpPr/>
              <p:nvPr/>
            </p:nvSpPr>
            <p:spPr>
              <a:xfrm>
                <a:off x="3112655" y="628073"/>
                <a:ext cx="618836" cy="1477818"/>
              </a:xfrm>
              <a:custGeom>
                <a:avLst/>
                <a:gdLst>
                  <a:gd name="connsiteX0" fmla="*/ 0 w 618836"/>
                  <a:gd name="connsiteY0" fmla="*/ 0 h 1477818"/>
                  <a:gd name="connsiteX1" fmla="*/ 0 w 618836"/>
                  <a:gd name="connsiteY1" fmla="*/ 563418 h 1477818"/>
                  <a:gd name="connsiteX2" fmla="*/ 618836 w 618836"/>
                  <a:gd name="connsiteY2" fmla="*/ 1477818 h 147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8836" h="1477818">
                    <a:moveTo>
                      <a:pt x="0" y="0"/>
                    </a:moveTo>
                    <a:lnTo>
                      <a:pt x="0" y="563418"/>
                    </a:lnTo>
                    <a:lnTo>
                      <a:pt x="618836" y="1477818"/>
                    </a:lnTo>
                  </a:path>
                </a:pathLst>
              </a:cu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98" name="Ellipse 97"/>
            <p:cNvSpPr/>
            <p:nvPr/>
          </p:nvSpPr>
          <p:spPr>
            <a:xfrm>
              <a:off x="2569632" y="510736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99" name="Connecteur droit 98"/>
            <p:cNvCxnSpPr/>
            <p:nvPr/>
          </p:nvCxnSpPr>
          <p:spPr>
            <a:xfrm flipV="1">
              <a:off x="2410691" y="1141399"/>
              <a:ext cx="73891" cy="10160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>
              <a:off x="2701636" y="1164488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/>
            <p:nvPr/>
          </p:nvCxnSpPr>
          <p:spPr>
            <a:xfrm flipV="1">
              <a:off x="2101271" y="1598601"/>
              <a:ext cx="73891" cy="10160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/>
            <p:nvPr/>
          </p:nvCxnSpPr>
          <p:spPr>
            <a:xfrm>
              <a:off x="2701636" y="1607834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02"/>
            <p:cNvSpPr txBox="1"/>
            <p:nvPr/>
          </p:nvSpPr>
          <p:spPr>
            <a:xfrm>
              <a:off x="2669314" y="1058274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4" name="ZoneTexte 103"/>
            <p:cNvSpPr txBox="1"/>
            <p:nvPr/>
          </p:nvSpPr>
          <p:spPr>
            <a:xfrm>
              <a:off x="2193641" y="1035180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5" name="ZoneTexte 104"/>
            <p:cNvSpPr txBox="1"/>
            <p:nvPr/>
          </p:nvSpPr>
          <p:spPr>
            <a:xfrm>
              <a:off x="2664695" y="155241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1902691" y="1483143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Comic Sans MS" pitchFamily="66" charset="0"/>
                </a:rPr>
                <a:t>b</a:t>
              </a:r>
            </a:p>
          </p:txBody>
        </p:sp>
      </p:grpSp>
      <p:grpSp>
        <p:nvGrpSpPr>
          <p:cNvPr id="10" name="Groupe 218"/>
          <p:cNvGrpSpPr/>
          <p:nvPr/>
        </p:nvGrpSpPr>
        <p:grpSpPr>
          <a:xfrm>
            <a:off x="2777283" y="4836445"/>
            <a:ext cx="623248" cy="1515466"/>
            <a:chOff x="2964871" y="470351"/>
            <a:chExt cx="623248" cy="1515466"/>
          </a:xfrm>
        </p:grpSpPr>
        <p:cxnSp>
          <p:nvCxnSpPr>
            <p:cNvPr id="127" name="Connecteur droit 126"/>
            <p:cNvCxnSpPr/>
            <p:nvPr/>
          </p:nvCxnSpPr>
          <p:spPr>
            <a:xfrm>
              <a:off x="3350106" y="474969"/>
              <a:ext cx="0" cy="1021322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>
              <a:off x="3197706" y="470351"/>
              <a:ext cx="0" cy="1512168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Ellipse 115"/>
            <p:cNvSpPr/>
            <p:nvPr/>
          </p:nvSpPr>
          <p:spPr>
            <a:xfrm>
              <a:off x="3197706" y="542359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118" name="Connecteur droit 117"/>
            <p:cNvCxnSpPr/>
            <p:nvPr/>
          </p:nvCxnSpPr>
          <p:spPr>
            <a:xfrm>
              <a:off x="3200401" y="1168402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/>
            <p:cNvCxnSpPr/>
            <p:nvPr/>
          </p:nvCxnSpPr>
          <p:spPr>
            <a:xfrm>
              <a:off x="3191166" y="1639457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ZoneTexte 120"/>
            <p:cNvSpPr txBox="1"/>
            <p:nvPr/>
          </p:nvSpPr>
          <p:spPr>
            <a:xfrm>
              <a:off x="3329714" y="1112983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22" name="ZoneTexte 121"/>
            <p:cNvSpPr txBox="1"/>
            <p:nvPr/>
          </p:nvSpPr>
          <p:spPr>
            <a:xfrm>
              <a:off x="2964871" y="110836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2974111" y="1551712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128" name="Connecteur droit 127"/>
            <p:cNvCxnSpPr/>
            <p:nvPr/>
          </p:nvCxnSpPr>
          <p:spPr>
            <a:xfrm>
              <a:off x="3352799" y="1173019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>
              <a:off x="3354724" y="1487054"/>
              <a:ext cx="0" cy="498763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>
              <a:off x="3352799" y="1634838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ZoneTexte 135"/>
            <p:cNvSpPr txBox="1"/>
            <p:nvPr/>
          </p:nvSpPr>
          <p:spPr>
            <a:xfrm>
              <a:off x="3315858" y="1557035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11" name="Groupe 219"/>
          <p:cNvGrpSpPr/>
          <p:nvPr/>
        </p:nvGrpSpPr>
        <p:grpSpPr>
          <a:xfrm>
            <a:off x="2131212" y="4853006"/>
            <a:ext cx="600156" cy="1515466"/>
            <a:chOff x="3625271" y="484206"/>
            <a:chExt cx="600156" cy="1515466"/>
          </a:xfrm>
        </p:grpSpPr>
        <p:cxnSp>
          <p:nvCxnSpPr>
            <p:cNvPr id="146" name="Connecteur droit 145"/>
            <p:cNvCxnSpPr/>
            <p:nvPr/>
          </p:nvCxnSpPr>
          <p:spPr>
            <a:xfrm>
              <a:off x="3848870" y="1500909"/>
              <a:ext cx="0" cy="498763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/>
            <p:cNvCxnSpPr/>
            <p:nvPr/>
          </p:nvCxnSpPr>
          <p:spPr>
            <a:xfrm>
              <a:off x="4001270" y="488824"/>
              <a:ext cx="0" cy="1496994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/>
            <p:cNvCxnSpPr/>
            <p:nvPr/>
          </p:nvCxnSpPr>
          <p:spPr>
            <a:xfrm>
              <a:off x="3848870" y="484206"/>
              <a:ext cx="0" cy="1021321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Ellipse 138"/>
            <p:cNvSpPr/>
            <p:nvPr/>
          </p:nvSpPr>
          <p:spPr>
            <a:xfrm>
              <a:off x="3848870" y="556214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140" name="Connecteur droit 139"/>
            <p:cNvCxnSpPr/>
            <p:nvPr/>
          </p:nvCxnSpPr>
          <p:spPr>
            <a:xfrm>
              <a:off x="3851565" y="1182257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>
              <a:off x="3842330" y="1653312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ZoneTexte 141"/>
            <p:cNvSpPr txBox="1"/>
            <p:nvPr/>
          </p:nvSpPr>
          <p:spPr>
            <a:xfrm>
              <a:off x="3962406" y="1126838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43" name="ZoneTexte 142"/>
            <p:cNvSpPr txBox="1"/>
            <p:nvPr/>
          </p:nvSpPr>
          <p:spPr>
            <a:xfrm>
              <a:off x="3625271" y="1122222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44" name="ZoneTexte 143"/>
            <p:cNvSpPr txBox="1"/>
            <p:nvPr/>
          </p:nvSpPr>
          <p:spPr>
            <a:xfrm>
              <a:off x="3625275" y="156556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145" name="Connecteur droit 144"/>
            <p:cNvCxnSpPr/>
            <p:nvPr/>
          </p:nvCxnSpPr>
          <p:spPr>
            <a:xfrm>
              <a:off x="4003963" y="1186874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/>
            <p:cNvCxnSpPr/>
            <p:nvPr/>
          </p:nvCxnSpPr>
          <p:spPr>
            <a:xfrm>
              <a:off x="4003963" y="1648693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ZoneTexte 147"/>
            <p:cNvSpPr txBox="1"/>
            <p:nvPr/>
          </p:nvSpPr>
          <p:spPr>
            <a:xfrm>
              <a:off x="3967022" y="1570890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12" name="Groupe 256"/>
          <p:cNvGrpSpPr/>
          <p:nvPr/>
        </p:nvGrpSpPr>
        <p:grpSpPr>
          <a:xfrm>
            <a:off x="725059" y="2654753"/>
            <a:ext cx="623248" cy="1512168"/>
            <a:chOff x="401786" y="419553"/>
            <a:chExt cx="623248" cy="1512168"/>
          </a:xfrm>
        </p:grpSpPr>
        <p:cxnSp>
          <p:nvCxnSpPr>
            <p:cNvPr id="229" name="Connecteur droit 228"/>
            <p:cNvCxnSpPr/>
            <p:nvPr/>
          </p:nvCxnSpPr>
          <p:spPr>
            <a:xfrm>
              <a:off x="787021" y="424171"/>
              <a:ext cx="0" cy="1496993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cteur droit 229"/>
            <p:cNvCxnSpPr/>
            <p:nvPr/>
          </p:nvCxnSpPr>
          <p:spPr>
            <a:xfrm>
              <a:off x="634621" y="419553"/>
              <a:ext cx="0" cy="1512168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Ellipse 230"/>
            <p:cNvSpPr/>
            <p:nvPr/>
          </p:nvSpPr>
          <p:spPr>
            <a:xfrm>
              <a:off x="634621" y="491561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232" name="Connecteur droit 231"/>
            <p:cNvCxnSpPr/>
            <p:nvPr/>
          </p:nvCxnSpPr>
          <p:spPr>
            <a:xfrm>
              <a:off x="637316" y="1117604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/>
            <p:cNvCxnSpPr/>
            <p:nvPr/>
          </p:nvCxnSpPr>
          <p:spPr>
            <a:xfrm>
              <a:off x="628081" y="1588659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ZoneTexte 233"/>
            <p:cNvSpPr txBox="1"/>
            <p:nvPr/>
          </p:nvSpPr>
          <p:spPr>
            <a:xfrm>
              <a:off x="766629" y="1062185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35" name="ZoneTexte 234"/>
            <p:cNvSpPr txBox="1"/>
            <p:nvPr/>
          </p:nvSpPr>
          <p:spPr>
            <a:xfrm>
              <a:off x="401786" y="105756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36" name="ZoneTexte 235"/>
            <p:cNvSpPr txBox="1"/>
            <p:nvPr/>
          </p:nvSpPr>
          <p:spPr>
            <a:xfrm>
              <a:off x="411026" y="1500914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237" name="Connecteur droit 236"/>
            <p:cNvCxnSpPr/>
            <p:nvPr/>
          </p:nvCxnSpPr>
          <p:spPr>
            <a:xfrm>
              <a:off x="789714" y="1122221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/>
            <p:cNvCxnSpPr/>
            <p:nvPr/>
          </p:nvCxnSpPr>
          <p:spPr>
            <a:xfrm>
              <a:off x="780478" y="1584040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ZoneTexte 239"/>
            <p:cNvSpPr txBox="1"/>
            <p:nvPr/>
          </p:nvSpPr>
          <p:spPr>
            <a:xfrm>
              <a:off x="752773" y="150623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13" name="Groupe 257"/>
          <p:cNvGrpSpPr/>
          <p:nvPr/>
        </p:nvGrpSpPr>
        <p:grpSpPr>
          <a:xfrm>
            <a:off x="1256146" y="2696315"/>
            <a:ext cx="600156" cy="1501612"/>
            <a:chOff x="979056" y="461115"/>
            <a:chExt cx="600156" cy="1501612"/>
          </a:xfrm>
        </p:grpSpPr>
        <p:cxnSp>
          <p:nvCxnSpPr>
            <p:cNvPr id="243" name="Connecteur droit 242"/>
            <p:cNvCxnSpPr/>
            <p:nvPr/>
          </p:nvCxnSpPr>
          <p:spPr>
            <a:xfrm>
              <a:off x="1355055" y="465733"/>
              <a:ext cx="0" cy="1496994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cteur droit 243"/>
            <p:cNvCxnSpPr/>
            <p:nvPr/>
          </p:nvCxnSpPr>
          <p:spPr>
            <a:xfrm>
              <a:off x="1202655" y="461115"/>
              <a:ext cx="0" cy="148775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/>
            <p:cNvSpPr/>
            <p:nvPr/>
          </p:nvSpPr>
          <p:spPr>
            <a:xfrm>
              <a:off x="1202655" y="533123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246" name="Connecteur droit 245"/>
            <p:cNvCxnSpPr/>
            <p:nvPr/>
          </p:nvCxnSpPr>
          <p:spPr>
            <a:xfrm>
              <a:off x="1205350" y="1159166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cteur droit 246"/>
            <p:cNvCxnSpPr/>
            <p:nvPr/>
          </p:nvCxnSpPr>
          <p:spPr>
            <a:xfrm>
              <a:off x="1196115" y="1620985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ZoneTexte 247"/>
            <p:cNvSpPr txBox="1"/>
            <p:nvPr/>
          </p:nvSpPr>
          <p:spPr>
            <a:xfrm>
              <a:off x="1316191" y="110374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49" name="ZoneTexte 248"/>
            <p:cNvSpPr txBox="1"/>
            <p:nvPr/>
          </p:nvSpPr>
          <p:spPr>
            <a:xfrm>
              <a:off x="979056" y="1099131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0" name="ZoneTexte 249"/>
            <p:cNvSpPr txBox="1"/>
            <p:nvPr/>
          </p:nvSpPr>
          <p:spPr>
            <a:xfrm>
              <a:off x="979060" y="1542476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251" name="Connecteur droit 250"/>
            <p:cNvCxnSpPr/>
            <p:nvPr/>
          </p:nvCxnSpPr>
          <p:spPr>
            <a:xfrm>
              <a:off x="1357748" y="1163783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/>
            <p:cNvCxnSpPr/>
            <p:nvPr/>
          </p:nvCxnSpPr>
          <p:spPr>
            <a:xfrm>
              <a:off x="1357748" y="1625602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ZoneTexte 252"/>
            <p:cNvSpPr txBox="1"/>
            <p:nvPr/>
          </p:nvSpPr>
          <p:spPr>
            <a:xfrm>
              <a:off x="1320807" y="154779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14" name="Groupe 289"/>
          <p:cNvGrpSpPr/>
          <p:nvPr/>
        </p:nvGrpSpPr>
        <p:grpSpPr>
          <a:xfrm>
            <a:off x="1527030" y="4859060"/>
            <a:ext cx="304696" cy="1512168"/>
            <a:chOff x="2489204" y="4926899"/>
            <a:chExt cx="304696" cy="1512168"/>
          </a:xfrm>
        </p:grpSpPr>
        <p:grpSp>
          <p:nvGrpSpPr>
            <p:cNvPr id="15" name="Groupe 285"/>
            <p:cNvGrpSpPr/>
            <p:nvPr/>
          </p:nvGrpSpPr>
          <p:grpSpPr>
            <a:xfrm>
              <a:off x="2489204" y="4926899"/>
              <a:ext cx="267645" cy="1512168"/>
              <a:chOff x="3449786" y="4880717"/>
              <a:chExt cx="267645" cy="1512168"/>
            </a:xfrm>
          </p:grpSpPr>
          <p:cxnSp>
            <p:nvCxnSpPr>
              <p:cNvPr id="262" name="Connecteur droit 261"/>
              <p:cNvCxnSpPr/>
              <p:nvPr/>
            </p:nvCxnSpPr>
            <p:spPr>
              <a:xfrm>
                <a:off x="3682621" y="4880717"/>
                <a:ext cx="0" cy="1512168"/>
              </a:xfrm>
              <a:prstGeom prst="line">
                <a:avLst/>
              </a:pr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necteur droit 263"/>
              <p:cNvCxnSpPr/>
              <p:nvPr/>
            </p:nvCxnSpPr>
            <p:spPr>
              <a:xfrm>
                <a:off x="3685316" y="5578768"/>
                <a:ext cx="0" cy="12267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necteur droit 264"/>
              <p:cNvCxnSpPr/>
              <p:nvPr/>
            </p:nvCxnSpPr>
            <p:spPr>
              <a:xfrm>
                <a:off x="3676081" y="6049823"/>
                <a:ext cx="0" cy="122670"/>
              </a:xfrm>
              <a:prstGeom prst="line">
                <a:avLst/>
              </a:prstGeom>
              <a:ln w="76200">
                <a:solidFill>
                  <a:srgbClr val="66FF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ZoneTexte 266"/>
              <p:cNvSpPr txBox="1"/>
              <p:nvPr/>
            </p:nvSpPr>
            <p:spPr>
              <a:xfrm>
                <a:off x="3449786" y="5518733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A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459026" y="5962078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263" name="Ellipse 262"/>
            <p:cNvSpPr/>
            <p:nvPr/>
          </p:nvSpPr>
          <p:spPr>
            <a:xfrm>
              <a:off x="2657384" y="5008143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6" name="Groupe 290"/>
          <p:cNvGrpSpPr/>
          <p:nvPr/>
        </p:nvGrpSpPr>
        <p:grpSpPr>
          <a:xfrm>
            <a:off x="727780" y="4868136"/>
            <a:ext cx="311905" cy="1510848"/>
            <a:chOff x="3123820" y="4940753"/>
            <a:chExt cx="311905" cy="1510848"/>
          </a:xfrm>
        </p:grpSpPr>
        <p:grpSp>
          <p:nvGrpSpPr>
            <p:cNvPr id="17" name="Groupe 286"/>
            <p:cNvGrpSpPr/>
            <p:nvPr/>
          </p:nvGrpSpPr>
          <p:grpSpPr>
            <a:xfrm>
              <a:off x="3163464" y="4940753"/>
              <a:ext cx="272261" cy="1510848"/>
              <a:chOff x="3800773" y="4885335"/>
              <a:chExt cx="272261" cy="1510848"/>
            </a:xfrm>
          </p:grpSpPr>
          <p:cxnSp>
            <p:nvCxnSpPr>
              <p:cNvPr id="261" name="Connecteur droit 260"/>
              <p:cNvCxnSpPr/>
              <p:nvPr/>
            </p:nvCxnSpPr>
            <p:spPr>
              <a:xfrm>
                <a:off x="3835021" y="4885335"/>
                <a:ext cx="0" cy="1021322"/>
              </a:xfrm>
              <a:prstGeom prst="line">
                <a:avLst/>
              </a:pr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6" name="ZoneTexte 265"/>
              <p:cNvSpPr txBox="1"/>
              <p:nvPr/>
            </p:nvSpPr>
            <p:spPr>
              <a:xfrm>
                <a:off x="3814629" y="5523349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A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cxnSp>
            <p:nvCxnSpPr>
              <p:cNvPr id="269" name="Connecteur droit 268"/>
              <p:cNvCxnSpPr/>
              <p:nvPr/>
            </p:nvCxnSpPr>
            <p:spPr>
              <a:xfrm>
                <a:off x="3837714" y="5583385"/>
                <a:ext cx="0" cy="12267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269"/>
              <p:cNvCxnSpPr/>
              <p:nvPr/>
            </p:nvCxnSpPr>
            <p:spPr>
              <a:xfrm>
                <a:off x="3830403" y="5897420"/>
                <a:ext cx="0" cy="498763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Connecteur droit 270"/>
              <p:cNvCxnSpPr/>
              <p:nvPr/>
            </p:nvCxnSpPr>
            <p:spPr>
              <a:xfrm>
                <a:off x="3837714" y="6045204"/>
                <a:ext cx="0" cy="122670"/>
              </a:xfrm>
              <a:prstGeom prst="line">
                <a:avLst/>
              </a:prstGeom>
              <a:ln w="76200">
                <a:solidFill>
                  <a:srgbClr val="66FF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2" name="ZoneTexte 271"/>
              <p:cNvSpPr txBox="1"/>
              <p:nvPr/>
            </p:nvSpPr>
            <p:spPr>
              <a:xfrm>
                <a:off x="3800773" y="5967401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289" name="Ellipse 288"/>
            <p:cNvSpPr/>
            <p:nvPr/>
          </p:nvSpPr>
          <p:spPr>
            <a:xfrm>
              <a:off x="3123820" y="5012761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8" name="Groupe 294"/>
          <p:cNvGrpSpPr/>
          <p:nvPr/>
        </p:nvGrpSpPr>
        <p:grpSpPr>
          <a:xfrm>
            <a:off x="1361107" y="4872910"/>
            <a:ext cx="293429" cy="1496994"/>
            <a:chOff x="4795600" y="4991550"/>
            <a:chExt cx="293429" cy="1496994"/>
          </a:xfrm>
        </p:grpSpPr>
        <p:grpSp>
          <p:nvGrpSpPr>
            <p:cNvPr id="19" name="Groupe 292"/>
            <p:cNvGrpSpPr/>
            <p:nvPr/>
          </p:nvGrpSpPr>
          <p:grpSpPr>
            <a:xfrm>
              <a:off x="4826008" y="4991550"/>
              <a:ext cx="263021" cy="1496994"/>
              <a:chOff x="4826008" y="4991550"/>
              <a:chExt cx="263021" cy="1496994"/>
            </a:xfrm>
          </p:grpSpPr>
          <p:cxnSp>
            <p:nvCxnSpPr>
              <p:cNvPr id="275" name="Connecteur droit 274"/>
              <p:cNvCxnSpPr/>
              <p:nvPr/>
            </p:nvCxnSpPr>
            <p:spPr>
              <a:xfrm>
                <a:off x="4864872" y="4991550"/>
                <a:ext cx="0" cy="1496994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0" name="ZoneTexte 279"/>
              <p:cNvSpPr txBox="1"/>
              <p:nvPr/>
            </p:nvSpPr>
            <p:spPr>
              <a:xfrm>
                <a:off x="4826008" y="5629564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a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cxnSp>
            <p:nvCxnSpPr>
              <p:cNvPr id="283" name="Connecteur droit 282"/>
              <p:cNvCxnSpPr/>
              <p:nvPr/>
            </p:nvCxnSpPr>
            <p:spPr>
              <a:xfrm>
                <a:off x="4867565" y="5689600"/>
                <a:ext cx="0" cy="12267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Connecteur droit 283"/>
              <p:cNvCxnSpPr/>
              <p:nvPr/>
            </p:nvCxnSpPr>
            <p:spPr>
              <a:xfrm>
                <a:off x="4867565" y="6151419"/>
                <a:ext cx="0" cy="122670"/>
              </a:xfrm>
              <a:prstGeom prst="line">
                <a:avLst/>
              </a:prstGeom>
              <a:ln w="76200">
                <a:solidFill>
                  <a:srgbClr val="66FF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5" name="ZoneTexte 284"/>
              <p:cNvSpPr txBox="1"/>
              <p:nvPr/>
            </p:nvSpPr>
            <p:spPr>
              <a:xfrm>
                <a:off x="4830624" y="6073616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277" name="Ellipse 276"/>
            <p:cNvSpPr/>
            <p:nvPr/>
          </p:nvSpPr>
          <p:spPr>
            <a:xfrm>
              <a:off x="4795600" y="5068177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1" name="Groupe 293"/>
          <p:cNvGrpSpPr/>
          <p:nvPr/>
        </p:nvGrpSpPr>
        <p:grpSpPr>
          <a:xfrm>
            <a:off x="918381" y="4909538"/>
            <a:ext cx="286227" cy="1515466"/>
            <a:chOff x="4137891" y="5005405"/>
            <a:chExt cx="286227" cy="1515466"/>
          </a:xfrm>
        </p:grpSpPr>
        <p:grpSp>
          <p:nvGrpSpPr>
            <p:cNvPr id="22" name="Groupe 291"/>
            <p:cNvGrpSpPr/>
            <p:nvPr/>
          </p:nvGrpSpPr>
          <p:grpSpPr>
            <a:xfrm>
              <a:off x="4137891" y="5005405"/>
              <a:ext cx="258409" cy="1515466"/>
              <a:chOff x="4488873" y="4986932"/>
              <a:chExt cx="258409" cy="1515466"/>
            </a:xfrm>
          </p:grpSpPr>
          <p:cxnSp>
            <p:nvCxnSpPr>
              <p:cNvPr id="274" name="Connecteur droit 273"/>
              <p:cNvCxnSpPr/>
              <p:nvPr/>
            </p:nvCxnSpPr>
            <p:spPr>
              <a:xfrm>
                <a:off x="4712472" y="6003635"/>
                <a:ext cx="0" cy="498763"/>
              </a:xfrm>
              <a:prstGeom prst="line">
                <a:avLst/>
              </a:pr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cteur droit 275"/>
              <p:cNvCxnSpPr/>
              <p:nvPr/>
            </p:nvCxnSpPr>
            <p:spPr>
              <a:xfrm>
                <a:off x="4712472" y="4986932"/>
                <a:ext cx="0" cy="1021321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Connecteur droit 277"/>
              <p:cNvCxnSpPr/>
              <p:nvPr/>
            </p:nvCxnSpPr>
            <p:spPr>
              <a:xfrm>
                <a:off x="4715167" y="5684983"/>
                <a:ext cx="0" cy="12267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Connecteur droit 278"/>
              <p:cNvCxnSpPr/>
              <p:nvPr/>
            </p:nvCxnSpPr>
            <p:spPr>
              <a:xfrm>
                <a:off x="4705932" y="6156038"/>
                <a:ext cx="0" cy="122670"/>
              </a:xfrm>
              <a:prstGeom prst="line">
                <a:avLst/>
              </a:prstGeom>
              <a:ln w="76200">
                <a:solidFill>
                  <a:srgbClr val="66FF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1" name="ZoneTexte 280"/>
              <p:cNvSpPr txBox="1"/>
              <p:nvPr/>
            </p:nvSpPr>
            <p:spPr>
              <a:xfrm>
                <a:off x="4488873" y="5624948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a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282" name="ZoneTexte 281"/>
              <p:cNvSpPr txBox="1"/>
              <p:nvPr/>
            </p:nvSpPr>
            <p:spPr>
              <a:xfrm>
                <a:off x="4488877" y="6068293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288" name="Ellipse 287"/>
            <p:cNvSpPr/>
            <p:nvPr/>
          </p:nvSpPr>
          <p:spPr>
            <a:xfrm>
              <a:off x="4287602" y="5077416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49" name="Accolade ouvrante 148"/>
          <p:cNvSpPr/>
          <p:nvPr/>
        </p:nvSpPr>
        <p:spPr>
          <a:xfrm rot="16200000">
            <a:off x="7039155" y="3398808"/>
            <a:ext cx="293298" cy="7763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ZoneTexte 149"/>
          <p:cNvSpPr txBox="1"/>
          <p:nvPr/>
        </p:nvSpPr>
        <p:spPr>
          <a:xfrm>
            <a:off x="6952891" y="3916392"/>
            <a:ext cx="434863" cy="1593513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Méiose</a:t>
            </a:r>
            <a:endParaRPr lang="fr-FR" sz="1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62"/>
          <p:cNvGrpSpPr/>
          <p:nvPr/>
        </p:nvGrpSpPr>
        <p:grpSpPr>
          <a:xfrm>
            <a:off x="-1" y="0"/>
            <a:ext cx="8972873" cy="6713984"/>
            <a:chOff x="-1" y="0"/>
            <a:chExt cx="8972873" cy="6713984"/>
          </a:xfrm>
        </p:grpSpPr>
        <p:grpSp>
          <p:nvGrpSpPr>
            <p:cNvPr id="3" name="Groupe 161"/>
            <p:cNvGrpSpPr/>
            <p:nvPr/>
          </p:nvGrpSpPr>
          <p:grpSpPr>
            <a:xfrm>
              <a:off x="-1" y="0"/>
              <a:ext cx="8972873" cy="6713984"/>
              <a:chOff x="-1" y="0"/>
              <a:chExt cx="8972873" cy="6713984"/>
            </a:xfrm>
          </p:grpSpPr>
          <p:grpSp>
            <p:nvGrpSpPr>
              <p:cNvPr id="4" name="Groupe 300"/>
              <p:cNvGrpSpPr/>
              <p:nvPr/>
            </p:nvGrpSpPr>
            <p:grpSpPr>
              <a:xfrm>
                <a:off x="317022" y="116632"/>
                <a:ext cx="8655850" cy="6597352"/>
                <a:chOff x="317022" y="116632"/>
                <a:chExt cx="8655850" cy="6597352"/>
              </a:xfrm>
            </p:grpSpPr>
            <p:grpSp>
              <p:nvGrpSpPr>
                <p:cNvPr id="5" name="Groupe 258"/>
                <p:cNvGrpSpPr/>
                <p:nvPr/>
              </p:nvGrpSpPr>
              <p:grpSpPr>
                <a:xfrm>
                  <a:off x="317022" y="116632"/>
                  <a:ext cx="8655850" cy="6597352"/>
                  <a:chOff x="317022" y="116632"/>
                  <a:chExt cx="8655850" cy="6597352"/>
                </a:xfrm>
              </p:grpSpPr>
              <p:sp>
                <p:nvSpPr>
                  <p:cNvPr id="224" name="Ellipse 223"/>
                  <p:cNvSpPr/>
                  <p:nvPr/>
                </p:nvSpPr>
                <p:spPr>
                  <a:xfrm>
                    <a:off x="317022" y="2493818"/>
                    <a:ext cx="1931995" cy="19319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0" name="Ellipse 19"/>
                  <p:cNvSpPr/>
                  <p:nvPr/>
                </p:nvSpPr>
                <p:spPr>
                  <a:xfrm>
                    <a:off x="4861310" y="2484580"/>
                    <a:ext cx="1931995" cy="19319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4" name="Ellipse 23"/>
                  <p:cNvSpPr/>
                  <p:nvPr/>
                </p:nvSpPr>
                <p:spPr>
                  <a:xfrm>
                    <a:off x="7308304" y="116632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5" name="Ellipse 24"/>
                  <p:cNvSpPr/>
                  <p:nvPr/>
                </p:nvSpPr>
                <p:spPr>
                  <a:xfrm>
                    <a:off x="7308304" y="1772816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6" name="Ellipse 25"/>
                  <p:cNvSpPr/>
                  <p:nvPr/>
                </p:nvSpPr>
                <p:spPr>
                  <a:xfrm>
                    <a:off x="7380312" y="3429000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7" name="Ellipse 26"/>
                  <p:cNvSpPr/>
                  <p:nvPr/>
                </p:nvSpPr>
                <p:spPr>
                  <a:xfrm>
                    <a:off x="7380312" y="5121424"/>
                    <a:ext cx="1592560" cy="159256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8" name="Flèche droite 27"/>
                  <p:cNvSpPr/>
                  <p:nvPr/>
                </p:nvSpPr>
                <p:spPr>
                  <a:xfrm>
                    <a:off x="4585542" y="3368109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0" name="Flèche droite 29"/>
                  <p:cNvSpPr/>
                  <p:nvPr/>
                </p:nvSpPr>
                <p:spPr>
                  <a:xfrm>
                    <a:off x="6865304" y="3312692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1" name="Flèche droite 30"/>
                  <p:cNvSpPr/>
                  <p:nvPr/>
                </p:nvSpPr>
                <p:spPr>
                  <a:xfrm>
                    <a:off x="7284356" y="3312692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23" name="Ellipse 222"/>
                  <p:cNvSpPr/>
                  <p:nvPr/>
                </p:nvSpPr>
                <p:spPr>
                  <a:xfrm>
                    <a:off x="2593781" y="2507671"/>
                    <a:ext cx="1931995" cy="19319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fr-FR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  <p:sp>
                <p:nvSpPr>
                  <p:cNvPr id="225" name="Flèche droite 224"/>
                  <p:cNvSpPr/>
                  <p:nvPr/>
                </p:nvSpPr>
                <p:spPr>
                  <a:xfrm>
                    <a:off x="2318017" y="3400438"/>
                    <a:ext cx="216024" cy="216024"/>
                  </a:xfrm>
                  <a:prstGeom prst="rightArrow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96" name="ZoneTexte 295"/>
                <p:cNvSpPr txBox="1"/>
                <p:nvPr/>
              </p:nvSpPr>
              <p:spPr>
                <a:xfrm>
                  <a:off x="6788730" y="3519055"/>
                  <a:ext cx="36420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smtClean="0">
                      <a:latin typeface="Comic Sans MS" pitchFamily="66" charset="0"/>
                    </a:rPr>
                    <a:t>D1</a:t>
                  </a:r>
                  <a:endParaRPr lang="fr-FR" sz="1200" dirty="0">
                    <a:latin typeface="Comic Sans MS" pitchFamily="66" charset="0"/>
                  </a:endParaRPr>
                </a:p>
              </p:txBody>
            </p:sp>
            <p:sp>
              <p:nvSpPr>
                <p:cNvPr id="297" name="ZoneTexte 296"/>
                <p:cNvSpPr txBox="1"/>
                <p:nvPr/>
              </p:nvSpPr>
              <p:spPr>
                <a:xfrm>
                  <a:off x="7190512" y="3514437"/>
                  <a:ext cx="3914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smtClean="0">
                      <a:latin typeface="Comic Sans MS" pitchFamily="66" charset="0"/>
                    </a:rPr>
                    <a:t>D2</a:t>
                  </a:r>
                  <a:endParaRPr lang="fr-FR" sz="12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55" name="ZoneTexte 154"/>
              <p:cNvSpPr txBox="1"/>
              <p:nvPr/>
            </p:nvSpPr>
            <p:spPr>
              <a:xfrm>
                <a:off x="-1" y="0"/>
                <a:ext cx="2881224" cy="52322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latin typeface="Comic Sans MS" pitchFamily="66" charset="0"/>
                  </a:rPr>
                  <a:t>CROSSING OVER ET DUPLICATIONS GENIQUES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156" name="Ruban vers le haut 155"/>
              <p:cNvSpPr/>
              <p:nvPr/>
            </p:nvSpPr>
            <p:spPr>
              <a:xfrm>
                <a:off x="4008582" y="0"/>
                <a:ext cx="775857" cy="314036"/>
              </a:xfrm>
              <a:prstGeom prst="ribbon2">
                <a:avLst>
                  <a:gd name="adj1" fmla="val 26923"/>
                  <a:gd name="adj2" fmla="val 50000"/>
                </a:avLst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1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ZoneTexte 157"/>
              <p:cNvSpPr txBox="1"/>
              <p:nvPr/>
            </p:nvSpPr>
            <p:spPr>
              <a:xfrm>
                <a:off x="2992582" y="1930402"/>
                <a:ext cx="1069524" cy="30777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fr-FR" sz="1400" dirty="0" smtClean="0">
                    <a:latin typeface="Comic Sans MS" pitchFamily="66" charset="0"/>
                  </a:rPr>
                  <a:t>Prophase 1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160" name="Accolade fermante 159"/>
              <p:cNvSpPr/>
              <p:nvPr/>
            </p:nvSpPr>
            <p:spPr>
              <a:xfrm rot="16200000">
                <a:off x="3338947" y="-466437"/>
                <a:ext cx="267856" cy="5652656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ln>
                    <a:solidFill>
                      <a:sysClr val="windowText" lastClr="000000"/>
                    </a:solidFill>
                  </a:ln>
                  <a:noFill/>
                </a:endParaRPr>
              </a:p>
            </p:txBody>
          </p:sp>
          <p:sp>
            <p:nvSpPr>
              <p:cNvPr id="161" name="ZoneTexte 160"/>
              <p:cNvSpPr txBox="1"/>
              <p:nvPr/>
            </p:nvSpPr>
            <p:spPr>
              <a:xfrm>
                <a:off x="6918037" y="129310"/>
                <a:ext cx="81464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Comic Sans MS" pitchFamily="66" charset="0"/>
                  </a:rPr>
                  <a:t>GAMETES</a:t>
                </a:r>
                <a:endParaRPr lang="fr-FR" sz="1000" dirty="0">
                  <a:latin typeface="Comic Sans MS" pitchFamily="66" charset="0"/>
                </a:endParaRPr>
              </a:p>
            </p:txBody>
          </p:sp>
        </p:grpSp>
        <p:sp>
          <p:nvSpPr>
            <p:cNvPr id="157" name="Rectangle avec flèche vers le bas 156"/>
            <p:cNvSpPr/>
            <p:nvPr/>
          </p:nvSpPr>
          <p:spPr>
            <a:xfrm rot="16200000">
              <a:off x="-304799" y="5523346"/>
              <a:ext cx="1450109" cy="489527"/>
            </a:xfrm>
            <a:prstGeom prst="downArrowCallou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dirty="0" smtClean="0">
                  <a:solidFill>
                    <a:schemeClr val="tx1"/>
                  </a:solidFill>
                  <a:latin typeface="Comic Sans MS" pitchFamily="66" charset="0"/>
                </a:rPr>
                <a:t>Chromosomes à déplacer</a:t>
              </a:r>
              <a:endParaRPr lang="fr-FR" sz="11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2" name="Groupe 256"/>
          <p:cNvGrpSpPr/>
          <p:nvPr/>
        </p:nvGrpSpPr>
        <p:grpSpPr>
          <a:xfrm>
            <a:off x="725059" y="2654753"/>
            <a:ext cx="623248" cy="1512168"/>
            <a:chOff x="401786" y="419553"/>
            <a:chExt cx="623248" cy="1512168"/>
          </a:xfrm>
        </p:grpSpPr>
        <p:cxnSp>
          <p:nvCxnSpPr>
            <p:cNvPr id="229" name="Connecteur droit 228"/>
            <p:cNvCxnSpPr/>
            <p:nvPr/>
          </p:nvCxnSpPr>
          <p:spPr>
            <a:xfrm>
              <a:off x="787021" y="424171"/>
              <a:ext cx="0" cy="1496993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cteur droit 229"/>
            <p:cNvCxnSpPr/>
            <p:nvPr/>
          </p:nvCxnSpPr>
          <p:spPr>
            <a:xfrm>
              <a:off x="634621" y="419553"/>
              <a:ext cx="0" cy="1512168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Ellipse 230"/>
            <p:cNvSpPr/>
            <p:nvPr/>
          </p:nvSpPr>
          <p:spPr>
            <a:xfrm>
              <a:off x="634621" y="491561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232" name="Connecteur droit 231"/>
            <p:cNvCxnSpPr/>
            <p:nvPr/>
          </p:nvCxnSpPr>
          <p:spPr>
            <a:xfrm>
              <a:off x="637316" y="1117604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/>
            <p:cNvCxnSpPr/>
            <p:nvPr/>
          </p:nvCxnSpPr>
          <p:spPr>
            <a:xfrm>
              <a:off x="628081" y="1588659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ZoneTexte 233"/>
            <p:cNvSpPr txBox="1"/>
            <p:nvPr/>
          </p:nvSpPr>
          <p:spPr>
            <a:xfrm>
              <a:off x="766629" y="1062185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35" name="ZoneTexte 234"/>
            <p:cNvSpPr txBox="1"/>
            <p:nvPr/>
          </p:nvSpPr>
          <p:spPr>
            <a:xfrm>
              <a:off x="401786" y="105756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36" name="ZoneTexte 235"/>
            <p:cNvSpPr txBox="1"/>
            <p:nvPr/>
          </p:nvSpPr>
          <p:spPr>
            <a:xfrm>
              <a:off x="411026" y="1500914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237" name="Connecteur droit 236"/>
            <p:cNvCxnSpPr/>
            <p:nvPr/>
          </p:nvCxnSpPr>
          <p:spPr>
            <a:xfrm>
              <a:off x="789714" y="1122221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/>
            <p:cNvCxnSpPr/>
            <p:nvPr/>
          </p:nvCxnSpPr>
          <p:spPr>
            <a:xfrm>
              <a:off x="780478" y="1584040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ZoneTexte 239"/>
            <p:cNvSpPr txBox="1"/>
            <p:nvPr/>
          </p:nvSpPr>
          <p:spPr>
            <a:xfrm>
              <a:off x="752773" y="150623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13" name="Groupe 257"/>
          <p:cNvGrpSpPr/>
          <p:nvPr/>
        </p:nvGrpSpPr>
        <p:grpSpPr>
          <a:xfrm>
            <a:off x="1256146" y="2696315"/>
            <a:ext cx="600156" cy="1501612"/>
            <a:chOff x="979056" y="461115"/>
            <a:chExt cx="600156" cy="1501612"/>
          </a:xfrm>
        </p:grpSpPr>
        <p:cxnSp>
          <p:nvCxnSpPr>
            <p:cNvPr id="243" name="Connecteur droit 242"/>
            <p:cNvCxnSpPr/>
            <p:nvPr/>
          </p:nvCxnSpPr>
          <p:spPr>
            <a:xfrm>
              <a:off x="1355055" y="465733"/>
              <a:ext cx="0" cy="1496994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cteur droit 243"/>
            <p:cNvCxnSpPr/>
            <p:nvPr/>
          </p:nvCxnSpPr>
          <p:spPr>
            <a:xfrm>
              <a:off x="1202655" y="461115"/>
              <a:ext cx="0" cy="1487758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/>
            <p:cNvSpPr/>
            <p:nvPr/>
          </p:nvSpPr>
          <p:spPr>
            <a:xfrm>
              <a:off x="1202655" y="533123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246" name="Connecteur droit 245"/>
            <p:cNvCxnSpPr/>
            <p:nvPr/>
          </p:nvCxnSpPr>
          <p:spPr>
            <a:xfrm>
              <a:off x="1205350" y="1159166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cteur droit 246"/>
            <p:cNvCxnSpPr/>
            <p:nvPr/>
          </p:nvCxnSpPr>
          <p:spPr>
            <a:xfrm>
              <a:off x="1196115" y="1620985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ZoneTexte 247"/>
            <p:cNvSpPr txBox="1"/>
            <p:nvPr/>
          </p:nvSpPr>
          <p:spPr>
            <a:xfrm>
              <a:off x="1316191" y="110374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49" name="ZoneTexte 248"/>
            <p:cNvSpPr txBox="1"/>
            <p:nvPr/>
          </p:nvSpPr>
          <p:spPr>
            <a:xfrm>
              <a:off x="979056" y="1099131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0" name="ZoneTexte 249"/>
            <p:cNvSpPr txBox="1"/>
            <p:nvPr/>
          </p:nvSpPr>
          <p:spPr>
            <a:xfrm>
              <a:off x="979060" y="1542476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251" name="Connecteur droit 250"/>
            <p:cNvCxnSpPr/>
            <p:nvPr/>
          </p:nvCxnSpPr>
          <p:spPr>
            <a:xfrm>
              <a:off x="1357748" y="1163783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/>
            <p:cNvCxnSpPr/>
            <p:nvPr/>
          </p:nvCxnSpPr>
          <p:spPr>
            <a:xfrm>
              <a:off x="1357748" y="1625602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ZoneTexte 252"/>
            <p:cNvSpPr txBox="1"/>
            <p:nvPr/>
          </p:nvSpPr>
          <p:spPr>
            <a:xfrm>
              <a:off x="1320807" y="154779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sp>
        <p:nvSpPr>
          <p:cNvPr id="149" name="Accolade ouvrante 148"/>
          <p:cNvSpPr/>
          <p:nvPr/>
        </p:nvSpPr>
        <p:spPr>
          <a:xfrm rot="16200000">
            <a:off x="7039155" y="3398808"/>
            <a:ext cx="293298" cy="7763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ZoneTexte 149"/>
          <p:cNvSpPr txBox="1"/>
          <p:nvPr/>
        </p:nvSpPr>
        <p:spPr>
          <a:xfrm>
            <a:off x="6952891" y="3916392"/>
            <a:ext cx="434863" cy="1593513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Méiose</a:t>
            </a:r>
            <a:endParaRPr lang="fr-FR" sz="1200" dirty="0">
              <a:latin typeface="Comic Sans MS" pitchFamily="66" charset="0"/>
            </a:endParaRPr>
          </a:p>
        </p:txBody>
      </p:sp>
      <p:grpSp>
        <p:nvGrpSpPr>
          <p:cNvPr id="151" name="Groupe 216"/>
          <p:cNvGrpSpPr/>
          <p:nvPr/>
        </p:nvGrpSpPr>
        <p:grpSpPr>
          <a:xfrm>
            <a:off x="5766195" y="4991551"/>
            <a:ext cx="976502" cy="1512168"/>
            <a:chOff x="531089" y="447260"/>
            <a:chExt cx="976502" cy="1512168"/>
          </a:xfrm>
        </p:grpSpPr>
        <p:grpSp>
          <p:nvGrpSpPr>
            <p:cNvPr id="152" name="Groupe 13"/>
            <p:cNvGrpSpPr/>
            <p:nvPr/>
          </p:nvGrpSpPr>
          <p:grpSpPr>
            <a:xfrm>
              <a:off x="763924" y="447260"/>
              <a:ext cx="743667" cy="1512168"/>
              <a:chOff x="2987824" y="620688"/>
              <a:chExt cx="743667" cy="1512168"/>
            </a:xfrm>
          </p:grpSpPr>
          <p:cxnSp>
            <p:nvCxnSpPr>
              <p:cNvPr id="168" name="Connecteur droit 167"/>
              <p:cNvCxnSpPr/>
              <p:nvPr/>
            </p:nvCxnSpPr>
            <p:spPr>
              <a:xfrm>
                <a:off x="2987824" y="620688"/>
                <a:ext cx="0" cy="1512168"/>
              </a:xfrm>
              <a:prstGeom prst="line">
                <a:avLst/>
              </a:pr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Forme libre 168"/>
              <p:cNvSpPr/>
              <p:nvPr/>
            </p:nvSpPr>
            <p:spPr>
              <a:xfrm>
                <a:off x="3112655" y="628073"/>
                <a:ext cx="618836" cy="1477818"/>
              </a:xfrm>
              <a:custGeom>
                <a:avLst/>
                <a:gdLst>
                  <a:gd name="connsiteX0" fmla="*/ 0 w 618836"/>
                  <a:gd name="connsiteY0" fmla="*/ 0 h 1477818"/>
                  <a:gd name="connsiteX1" fmla="*/ 0 w 618836"/>
                  <a:gd name="connsiteY1" fmla="*/ 563418 h 1477818"/>
                  <a:gd name="connsiteX2" fmla="*/ 618836 w 618836"/>
                  <a:gd name="connsiteY2" fmla="*/ 1477818 h 147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8836" h="1477818">
                    <a:moveTo>
                      <a:pt x="0" y="0"/>
                    </a:moveTo>
                    <a:lnTo>
                      <a:pt x="0" y="563418"/>
                    </a:lnTo>
                    <a:lnTo>
                      <a:pt x="618836" y="1477818"/>
                    </a:lnTo>
                  </a:path>
                </a:pathLst>
              </a:cu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153" name="Ellipse 152"/>
            <p:cNvSpPr/>
            <p:nvPr/>
          </p:nvSpPr>
          <p:spPr>
            <a:xfrm>
              <a:off x="763924" y="519268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154" name="Connecteur droit 153"/>
            <p:cNvCxnSpPr/>
            <p:nvPr/>
          </p:nvCxnSpPr>
          <p:spPr>
            <a:xfrm>
              <a:off x="979057" y="1145314"/>
              <a:ext cx="73891" cy="10160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>
              <a:off x="766619" y="1163783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/>
            <p:cNvCxnSpPr/>
            <p:nvPr/>
          </p:nvCxnSpPr>
          <p:spPr>
            <a:xfrm>
              <a:off x="766620" y="1616366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>
              <a:off x="1265384" y="1579422"/>
              <a:ext cx="73891" cy="10160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ZoneTexte 163"/>
            <p:cNvSpPr txBox="1"/>
            <p:nvPr/>
          </p:nvSpPr>
          <p:spPr>
            <a:xfrm>
              <a:off x="1016003" y="107141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65" name="ZoneTexte 164"/>
            <p:cNvSpPr txBox="1"/>
            <p:nvPr/>
          </p:nvSpPr>
          <p:spPr>
            <a:xfrm>
              <a:off x="531089" y="1085276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66" name="ZoneTexte 165"/>
            <p:cNvSpPr txBox="1"/>
            <p:nvPr/>
          </p:nvSpPr>
          <p:spPr>
            <a:xfrm>
              <a:off x="540329" y="1528621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67" name="ZoneTexte 166"/>
            <p:cNvSpPr txBox="1"/>
            <p:nvPr/>
          </p:nvSpPr>
          <p:spPr>
            <a:xfrm>
              <a:off x="1080654" y="1542475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170" name="Groupe 217"/>
          <p:cNvGrpSpPr/>
          <p:nvPr/>
        </p:nvGrpSpPr>
        <p:grpSpPr>
          <a:xfrm>
            <a:off x="4700355" y="5001811"/>
            <a:ext cx="1025028" cy="1512168"/>
            <a:chOff x="1902691" y="443346"/>
            <a:chExt cx="1025028" cy="1512168"/>
          </a:xfrm>
        </p:grpSpPr>
        <p:grpSp>
          <p:nvGrpSpPr>
            <p:cNvPr id="171" name="Groupe 14"/>
            <p:cNvGrpSpPr/>
            <p:nvPr/>
          </p:nvGrpSpPr>
          <p:grpSpPr>
            <a:xfrm flipH="1">
              <a:off x="1949408" y="443346"/>
              <a:ext cx="743667" cy="1512168"/>
              <a:chOff x="2987824" y="620688"/>
              <a:chExt cx="743667" cy="1512168"/>
            </a:xfrm>
          </p:grpSpPr>
          <p:cxnSp>
            <p:nvCxnSpPr>
              <p:cNvPr id="181" name="Connecteur droit 180"/>
              <p:cNvCxnSpPr/>
              <p:nvPr/>
            </p:nvCxnSpPr>
            <p:spPr>
              <a:xfrm>
                <a:off x="2987824" y="620688"/>
                <a:ext cx="0" cy="1512168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Forme libre 181"/>
              <p:cNvSpPr/>
              <p:nvPr/>
            </p:nvSpPr>
            <p:spPr>
              <a:xfrm>
                <a:off x="3112655" y="628073"/>
                <a:ext cx="618836" cy="1477818"/>
              </a:xfrm>
              <a:custGeom>
                <a:avLst/>
                <a:gdLst>
                  <a:gd name="connsiteX0" fmla="*/ 0 w 618836"/>
                  <a:gd name="connsiteY0" fmla="*/ 0 h 1477818"/>
                  <a:gd name="connsiteX1" fmla="*/ 0 w 618836"/>
                  <a:gd name="connsiteY1" fmla="*/ 563418 h 1477818"/>
                  <a:gd name="connsiteX2" fmla="*/ 618836 w 618836"/>
                  <a:gd name="connsiteY2" fmla="*/ 1477818 h 147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8836" h="1477818">
                    <a:moveTo>
                      <a:pt x="0" y="0"/>
                    </a:moveTo>
                    <a:lnTo>
                      <a:pt x="0" y="563418"/>
                    </a:lnTo>
                    <a:lnTo>
                      <a:pt x="618836" y="1477818"/>
                    </a:lnTo>
                  </a:path>
                </a:pathLst>
              </a:cu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172" name="Ellipse 171"/>
            <p:cNvSpPr/>
            <p:nvPr/>
          </p:nvSpPr>
          <p:spPr>
            <a:xfrm>
              <a:off x="2569632" y="510736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173" name="Connecteur droit 172"/>
            <p:cNvCxnSpPr/>
            <p:nvPr/>
          </p:nvCxnSpPr>
          <p:spPr>
            <a:xfrm flipV="1">
              <a:off x="2410691" y="1141399"/>
              <a:ext cx="73891" cy="10160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/>
            <p:cNvCxnSpPr/>
            <p:nvPr/>
          </p:nvCxnSpPr>
          <p:spPr>
            <a:xfrm>
              <a:off x="2701636" y="1164488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 flipV="1">
              <a:off x="2101271" y="1598601"/>
              <a:ext cx="73891" cy="10160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/>
            <p:cNvCxnSpPr/>
            <p:nvPr/>
          </p:nvCxnSpPr>
          <p:spPr>
            <a:xfrm>
              <a:off x="2701636" y="1607834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ZoneTexte 176"/>
            <p:cNvSpPr txBox="1"/>
            <p:nvPr/>
          </p:nvSpPr>
          <p:spPr>
            <a:xfrm>
              <a:off x="2669314" y="1058274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78" name="ZoneTexte 177"/>
            <p:cNvSpPr txBox="1"/>
            <p:nvPr/>
          </p:nvSpPr>
          <p:spPr>
            <a:xfrm>
              <a:off x="2193641" y="1035180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79" name="ZoneTexte 178"/>
            <p:cNvSpPr txBox="1"/>
            <p:nvPr/>
          </p:nvSpPr>
          <p:spPr>
            <a:xfrm>
              <a:off x="2664695" y="155241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80" name="ZoneTexte 179"/>
            <p:cNvSpPr txBox="1"/>
            <p:nvPr/>
          </p:nvSpPr>
          <p:spPr>
            <a:xfrm>
              <a:off x="1902691" y="1483143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Comic Sans MS" pitchFamily="66" charset="0"/>
                </a:rPr>
                <a:t>b</a:t>
              </a:r>
            </a:p>
          </p:txBody>
        </p:sp>
      </p:grpSp>
      <p:grpSp>
        <p:nvGrpSpPr>
          <p:cNvPr id="183" name="Groupe 226"/>
          <p:cNvGrpSpPr/>
          <p:nvPr/>
        </p:nvGrpSpPr>
        <p:grpSpPr>
          <a:xfrm>
            <a:off x="3501535" y="5014642"/>
            <a:ext cx="600156" cy="1501612"/>
            <a:chOff x="5338617" y="165551"/>
            <a:chExt cx="600156" cy="1501612"/>
          </a:xfrm>
        </p:grpSpPr>
        <p:cxnSp>
          <p:nvCxnSpPr>
            <p:cNvPr id="184" name="Connecteur droit 183"/>
            <p:cNvCxnSpPr/>
            <p:nvPr/>
          </p:nvCxnSpPr>
          <p:spPr>
            <a:xfrm>
              <a:off x="5714616" y="170169"/>
              <a:ext cx="0" cy="1496994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>
              <a:off x="5562216" y="165551"/>
              <a:ext cx="0" cy="1021321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Ellipse 185"/>
            <p:cNvSpPr/>
            <p:nvPr/>
          </p:nvSpPr>
          <p:spPr>
            <a:xfrm>
              <a:off x="5562216" y="237559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187" name="Connecteur droit 186"/>
            <p:cNvCxnSpPr/>
            <p:nvPr/>
          </p:nvCxnSpPr>
          <p:spPr>
            <a:xfrm>
              <a:off x="5564911" y="863602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187"/>
            <p:cNvCxnSpPr/>
            <p:nvPr/>
          </p:nvCxnSpPr>
          <p:spPr>
            <a:xfrm>
              <a:off x="5555676" y="1186881"/>
              <a:ext cx="0" cy="124683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ZoneTexte 188"/>
            <p:cNvSpPr txBox="1"/>
            <p:nvPr/>
          </p:nvSpPr>
          <p:spPr>
            <a:xfrm>
              <a:off x="5675752" y="808183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90" name="ZoneTexte 189"/>
            <p:cNvSpPr txBox="1"/>
            <p:nvPr/>
          </p:nvSpPr>
          <p:spPr>
            <a:xfrm>
              <a:off x="5338617" y="80356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191" name="Connecteur droit 190"/>
            <p:cNvCxnSpPr/>
            <p:nvPr/>
          </p:nvCxnSpPr>
          <p:spPr>
            <a:xfrm>
              <a:off x="5717309" y="868219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/>
            <p:cNvCxnSpPr/>
            <p:nvPr/>
          </p:nvCxnSpPr>
          <p:spPr>
            <a:xfrm>
              <a:off x="5717309" y="1330038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ZoneTexte 192"/>
            <p:cNvSpPr txBox="1"/>
            <p:nvPr/>
          </p:nvSpPr>
          <p:spPr>
            <a:xfrm>
              <a:off x="5680368" y="1252235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194" name="Groupe 225"/>
          <p:cNvGrpSpPr/>
          <p:nvPr/>
        </p:nvGrpSpPr>
        <p:grpSpPr>
          <a:xfrm>
            <a:off x="2963280" y="4709844"/>
            <a:ext cx="623248" cy="1912629"/>
            <a:chOff x="4678217" y="151696"/>
            <a:chExt cx="623248" cy="1912629"/>
          </a:xfrm>
        </p:grpSpPr>
        <p:cxnSp>
          <p:nvCxnSpPr>
            <p:cNvPr id="195" name="Connecteur droit 194"/>
            <p:cNvCxnSpPr/>
            <p:nvPr/>
          </p:nvCxnSpPr>
          <p:spPr>
            <a:xfrm>
              <a:off x="5063452" y="156314"/>
              <a:ext cx="0" cy="1404631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/>
            <p:cNvCxnSpPr/>
            <p:nvPr/>
          </p:nvCxnSpPr>
          <p:spPr>
            <a:xfrm>
              <a:off x="4911052" y="151696"/>
              <a:ext cx="0" cy="1512168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/>
            <p:cNvSpPr/>
            <p:nvPr/>
          </p:nvSpPr>
          <p:spPr>
            <a:xfrm>
              <a:off x="4911052" y="223704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198" name="Connecteur droit 197"/>
            <p:cNvCxnSpPr/>
            <p:nvPr/>
          </p:nvCxnSpPr>
          <p:spPr>
            <a:xfrm>
              <a:off x="4913747" y="849747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/>
            <p:cNvCxnSpPr/>
            <p:nvPr/>
          </p:nvCxnSpPr>
          <p:spPr>
            <a:xfrm>
              <a:off x="4913748" y="1320802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ZoneTexte 199"/>
            <p:cNvSpPr txBox="1"/>
            <p:nvPr/>
          </p:nvSpPr>
          <p:spPr>
            <a:xfrm>
              <a:off x="5043060" y="794328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01" name="ZoneTexte 200"/>
            <p:cNvSpPr txBox="1"/>
            <p:nvPr/>
          </p:nvSpPr>
          <p:spPr>
            <a:xfrm>
              <a:off x="4678217" y="789712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02" name="ZoneTexte 201"/>
            <p:cNvSpPr txBox="1"/>
            <p:nvPr/>
          </p:nvSpPr>
          <p:spPr>
            <a:xfrm>
              <a:off x="4687457" y="1233057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203" name="Connecteur droit 202"/>
            <p:cNvCxnSpPr/>
            <p:nvPr/>
          </p:nvCxnSpPr>
          <p:spPr>
            <a:xfrm>
              <a:off x="5066145" y="854364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/>
            <p:cNvCxnSpPr/>
            <p:nvPr/>
          </p:nvCxnSpPr>
          <p:spPr>
            <a:xfrm>
              <a:off x="5058833" y="1565562"/>
              <a:ext cx="0" cy="498763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/>
            <p:cNvCxnSpPr/>
            <p:nvPr/>
          </p:nvCxnSpPr>
          <p:spPr>
            <a:xfrm>
              <a:off x="5056910" y="1731819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/>
            <p:cNvCxnSpPr/>
            <p:nvPr/>
          </p:nvCxnSpPr>
          <p:spPr>
            <a:xfrm>
              <a:off x="5056912" y="1316190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ZoneTexte 206"/>
            <p:cNvSpPr txBox="1"/>
            <p:nvPr/>
          </p:nvSpPr>
          <p:spPr>
            <a:xfrm>
              <a:off x="5024585" y="1658633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08" name="ZoneTexte 207"/>
            <p:cNvSpPr txBox="1"/>
            <p:nvPr/>
          </p:nvSpPr>
          <p:spPr>
            <a:xfrm>
              <a:off x="5038441" y="1242294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209" name="Groupe 289"/>
          <p:cNvGrpSpPr/>
          <p:nvPr/>
        </p:nvGrpSpPr>
        <p:grpSpPr>
          <a:xfrm>
            <a:off x="2155422" y="5029772"/>
            <a:ext cx="304696" cy="1512168"/>
            <a:chOff x="2489204" y="4926899"/>
            <a:chExt cx="304696" cy="1512168"/>
          </a:xfrm>
        </p:grpSpPr>
        <p:grpSp>
          <p:nvGrpSpPr>
            <p:cNvPr id="210" name="Groupe 285"/>
            <p:cNvGrpSpPr/>
            <p:nvPr/>
          </p:nvGrpSpPr>
          <p:grpSpPr>
            <a:xfrm>
              <a:off x="2489204" y="4926899"/>
              <a:ext cx="267645" cy="1512168"/>
              <a:chOff x="3449786" y="4880717"/>
              <a:chExt cx="267645" cy="1512168"/>
            </a:xfrm>
          </p:grpSpPr>
          <p:cxnSp>
            <p:nvCxnSpPr>
              <p:cNvPr id="212" name="Connecteur droit 211"/>
              <p:cNvCxnSpPr/>
              <p:nvPr/>
            </p:nvCxnSpPr>
            <p:spPr>
              <a:xfrm>
                <a:off x="3682621" y="4880717"/>
                <a:ext cx="0" cy="1512168"/>
              </a:xfrm>
              <a:prstGeom prst="line">
                <a:avLst/>
              </a:prstGeom>
              <a:ln w="76200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/>
              <p:cNvCxnSpPr/>
              <p:nvPr/>
            </p:nvCxnSpPr>
            <p:spPr>
              <a:xfrm>
                <a:off x="3685316" y="5578768"/>
                <a:ext cx="0" cy="12267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/>
              <p:cNvCxnSpPr/>
              <p:nvPr/>
            </p:nvCxnSpPr>
            <p:spPr>
              <a:xfrm>
                <a:off x="3676081" y="6049823"/>
                <a:ext cx="0" cy="122670"/>
              </a:xfrm>
              <a:prstGeom prst="line">
                <a:avLst/>
              </a:prstGeom>
              <a:ln w="76200">
                <a:solidFill>
                  <a:srgbClr val="66FF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ZoneTexte 214"/>
              <p:cNvSpPr txBox="1"/>
              <p:nvPr/>
            </p:nvSpPr>
            <p:spPr>
              <a:xfrm>
                <a:off x="3449786" y="5518733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A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216" name="ZoneTexte 215"/>
              <p:cNvSpPr txBox="1"/>
              <p:nvPr/>
            </p:nvSpPr>
            <p:spPr>
              <a:xfrm>
                <a:off x="3459026" y="5962078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211" name="Ellipse 210"/>
            <p:cNvSpPr/>
            <p:nvPr/>
          </p:nvSpPr>
          <p:spPr>
            <a:xfrm>
              <a:off x="2657384" y="5008143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17" name="Groupe 294"/>
          <p:cNvGrpSpPr/>
          <p:nvPr/>
        </p:nvGrpSpPr>
        <p:grpSpPr>
          <a:xfrm>
            <a:off x="1818306" y="4967503"/>
            <a:ext cx="293429" cy="1496994"/>
            <a:chOff x="4795600" y="4991550"/>
            <a:chExt cx="293429" cy="1496994"/>
          </a:xfrm>
        </p:grpSpPr>
        <p:grpSp>
          <p:nvGrpSpPr>
            <p:cNvPr id="218" name="Groupe 292"/>
            <p:cNvGrpSpPr/>
            <p:nvPr/>
          </p:nvGrpSpPr>
          <p:grpSpPr>
            <a:xfrm>
              <a:off x="4826008" y="4991550"/>
              <a:ext cx="263021" cy="1496994"/>
              <a:chOff x="4826008" y="4991550"/>
              <a:chExt cx="263021" cy="1496994"/>
            </a:xfrm>
          </p:grpSpPr>
          <p:cxnSp>
            <p:nvCxnSpPr>
              <p:cNvPr id="220" name="Connecteur droit 219"/>
              <p:cNvCxnSpPr/>
              <p:nvPr/>
            </p:nvCxnSpPr>
            <p:spPr>
              <a:xfrm>
                <a:off x="4864872" y="4991550"/>
                <a:ext cx="0" cy="1496994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ZoneTexte 220"/>
              <p:cNvSpPr txBox="1"/>
              <p:nvPr/>
            </p:nvSpPr>
            <p:spPr>
              <a:xfrm>
                <a:off x="4826008" y="5629564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a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cxnSp>
            <p:nvCxnSpPr>
              <p:cNvPr id="222" name="Connecteur droit 221"/>
              <p:cNvCxnSpPr/>
              <p:nvPr/>
            </p:nvCxnSpPr>
            <p:spPr>
              <a:xfrm>
                <a:off x="4867565" y="5689600"/>
                <a:ext cx="0" cy="12267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/>
              <p:cNvCxnSpPr/>
              <p:nvPr/>
            </p:nvCxnSpPr>
            <p:spPr>
              <a:xfrm>
                <a:off x="4867565" y="6151419"/>
                <a:ext cx="0" cy="122670"/>
              </a:xfrm>
              <a:prstGeom prst="line">
                <a:avLst/>
              </a:prstGeom>
              <a:ln w="76200">
                <a:solidFill>
                  <a:srgbClr val="66FF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ZoneTexte 226"/>
              <p:cNvSpPr txBox="1"/>
              <p:nvPr/>
            </p:nvSpPr>
            <p:spPr>
              <a:xfrm>
                <a:off x="4830624" y="6073616"/>
                <a:ext cx="25840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219" name="Ellipse 218"/>
            <p:cNvSpPr/>
            <p:nvPr/>
          </p:nvSpPr>
          <p:spPr>
            <a:xfrm>
              <a:off x="4795600" y="5068177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28" name="Groupe 183"/>
          <p:cNvGrpSpPr/>
          <p:nvPr/>
        </p:nvGrpSpPr>
        <p:grpSpPr>
          <a:xfrm>
            <a:off x="1357437" y="4732614"/>
            <a:ext cx="307289" cy="1908011"/>
            <a:chOff x="4481558" y="4585150"/>
            <a:chExt cx="307289" cy="1908011"/>
          </a:xfrm>
        </p:grpSpPr>
        <p:cxnSp>
          <p:nvCxnSpPr>
            <p:cNvPr id="238" name="Connecteur droit 237"/>
            <p:cNvCxnSpPr/>
            <p:nvPr/>
          </p:nvCxnSpPr>
          <p:spPr>
            <a:xfrm>
              <a:off x="4550834" y="4585150"/>
              <a:ext cx="0" cy="1404631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Ellipse 240"/>
            <p:cNvSpPr/>
            <p:nvPr/>
          </p:nvSpPr>
          <p:spPr>
            <a:xfrm>
              <a:off x="4481558" y="4652540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42" name="ZoneTexte 241"/>
            <p:cNvSpPr txBox="1"/>
            <p:nvPr/>
          </p:nvSpPr>
          <p:spPr>
            <a:xfrm>
              <a:off x="4530442" y="5223164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254" name="Connecteur droit 253"/>
            <p:cNvCxnSpPr/>
            <p:nvPr/>
          </p:nvCxnSpPr>
          <p:spPr>
            <a:xfrm>
              <a:off x="4553527" y="5283200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/>
            <p:cNvCxnSpPr/>
            <p:nvPr/>
          </p:nvCxnSpPr>
          <p:spPr>
            <a:xfrm>
              <a:off x="4555451" y="5994398"/>
              <a:ext cx="0" cy="498763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/>
            <p:cNvCxnSpPr/>
            <p:nvPr/>
          </p:nvCxnSpPr>
          <p:spPr>
            <a:xfrm>
              <a:off x="4553528" y="6160655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/>
            <p:cNvCxnSpPr/>
            <p:nvPr/>
          </p:nvCxnSpPr>
          <p:spPr>
            <a:xfrm>
              <a:off x="4544294" y="5745026"/>
              <a:ext cx="0" cy="122670"/>
            </a:xfrm>
            <a:prstGeom prst="line">
              <a:avLst/>
            </a:prstGeom>
            <a:ln w="7620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ZoneTexte 257"/>
            <p:cNvSpPr txBox="1"/>
            <p:nvPr/>
          </p:nvSpPr>
          <p:spPr>
            <a:xfrm>
              <a:off x="4511967" y="608746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9" name="ZoneTexte 258"/>
            <p:cNvSpPr txBox="1"/>
            <p:nvPr/>
          </p:nvSpPr>
          <p:spPr>
            <a:xfrm>
              <a:off x="4525823" y="5671130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B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grpSp>
        <p:nvGrpSpPr>
          <p:cNvPr id="260" name="Groupe 182"/>
          <p:cNvGrpSpPr/>
          <p:nvPr/>
        </p:nvGrpSpPr>
        <p:grpSpPr>
          <a:xfrm>
            <a:off x="882707" y="5163539"/>
            <a:ext cx="295463" cy="1146013"/>
            <a:chOff x="5176979" y="4834533"/>
            <a:chExt cx="295463" cy="1146013"/>
          </a:xfrm>
        </p:grpSpPr>
        <p:cxnSp>
          <p:nvCxnSpPr>
            <p:cNvPr id="273" name="Connecteur droit 272"/>
            <p:cNvCxnSpPr/>
            <p:nvPr/>
          </p:nvCxnSpPr>
          <p:spPr>
            <a:xfrm>
              <a:off x="5400578" y="4834533"/>
              <a:ext cx="0" cy="1021321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Ellipse 285"/>
            <p:cNvSpPr/>
            <p:nvPr/>
          </p:nvSpPr>
          <p:spPr>
            <a:xfrm>
              <a:off x="5335926" y="4906541"/>
              <a:ext cx="136516" cy="1365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cxnSp>
          <p:nvCxnSpPr>
            <p:cNvPr id="287" name="Connecteur droit 286"/>
            <p:cNvCxnSpPr/>
            <p:nvPr/>
          </p:nvCxnSpPr>
          <p:spPr>
            <a:xfrm>
              <a:off x="5403273" y="5532584"/>
              <a:ext cx="0" cy="12267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Connecteur droit 289"/>
            <p:cNvCxnSpPr/>
            <p:nvPr/>
          </p:nvCxnSpPr>
          <p:spPr>
            <a:xfrm>
              <a:off x="5403274" y="5855863"/>
              <a:ext cx="0" cy="124683"/>
            </a:xfrm>
            <a:prstGeom prst="line">
              <a:avLst/>
            </a:prstGeom>
            <a:ln w="762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ZoneTexte 290"/>
            <p:cNvSpPr txBox="1"/>
            <p:nvPr/>
          </p:nvSpPr>
          <p:spPr>
            <a:xfrm>
              <a:off x="5176979" y="5472549"/>
              <a:ext cx="258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a</a:t>
              </a:r>
              <a:endParaRPr lang="fr-FR" sz="11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1&quot;/&gt;&lt;property id=&quot;20307&quot; value=&quot;262&quot;/&gt;&lt;/object&gt;&lt;object type=&quot;3&quot; unique_id=&quot;10007&quot;&gt;&lt;property id=&quot;20148&quot; value=&quot;5&quot;/&gt;&lt;property id=&quot;20300&quot; value=&quot;Slide 2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>
            <a:latin typeface="Book Antiqua" pitchFamily="18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94</Words>
  <Application>Microsoft Office PowerPoint</Application>
  <PresentationFormat>Affichage à l'écran (4:3)</PresentationFormat>
  <Paragraphs>80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Utilisateur Windows</cp:lastModifiedBy>
  <cp:revision>30</cp:revision>
  <dcterms:created xsi:type="dcterms:W3CDTF">2012-08-30T07:04:32Z</dcterms:created>
  <dcterms:modified xsi:type="dcterms:W3CDTF">2021-01-16T07:46:35Z</dcterms:modified>
</cp:coreProperties>
</file>