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9" r:id="rId2"/>
    <p:sldId id="300" r:id="rId3"/>
    <p:sldId id="301" r:id="rId4"/>
  </p:sldIdLst>
  <p:sldSz cx="9144000" cy="6858000" type="screen4x3"/>
  <p:notesSz cx="6858000" cy="9144000"/>
  <p:custDataLst>
    <p:tags r:id="rId5"/>
  </p:custDataLst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99FF"/>
    <a:srgbClr val="FF99FF"/>
    <a:srgbClr val="FFCCFF"/>
    <a:srgbClr val="FF00FF"/>
    <a:srgbClr val="3E1F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e moyen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E8034E78-7F5D-4C2E-B375-FC64B27BC917}" styleName="Style foncé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2D5ABB26-0587-4C30-8999-92F81FD0307C}" styleName="Aucun style, aucune grille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648" autoAdjust="0"/>
    <p:restoredTop sz="94615" autoAdjust="0"/>
  </p:normalViewPr>
  <p:slideViewPr>
    <p:cSldViewPr snapToGrid="0">
      <p:cViewPr varScale="1">
        <p:scale>
          <a:sx n="110" d="100"/>
          <a:sy n="110" d="100"/>
        </p:scale>
        <p:origin x="-1902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F56617-5D1E-431C-AFB2-847571D234BC}" type="datetimeFigureOut">
              <a:rPr lang="fr-FR" smtClean="0"/>
              <a:pPr/>
              <a:t>10/01/2021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e 247"/>
          <p:cNvGrpSpPr/>
          <p:nvPr/>
        </p:nvGrpSpPr>
        <p:grpSpPr>
          <a:xfrm>
            <a:off x="2558497" y="1027848"/>
            <a:ext cx="4210192" cy="4431442"/>
            <a:chOff x="2795841" y="-360216"/>
            <a:chExt cx="5370999" cy="5653251"/>
          </a:xfrm>
        </p:grpSpPr>
        <p:sp>
          <p:nvSpPr>
            <p:cNvPr id="41" name="ZoneTexte 40"/>
            <p:cNvSpPr txBox="1"/>
            <p:nvPr/>
          </p:nvSpPr>
          <p:spPr>
            <a:xfrm>
              <a:off x="2795841" y="3559459"/>
              <a:ext cx="1601623" cy="333739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2eme </a:t>
              </a:r>
              <a:r>
                <a:rPr lang="fr-FR" sz="1100" dirty="0" err="1" smtClean="0">
                  <a:latin typeface="Comic Sans MS" pitchFamily="66" charset="0"/>
                </a:rPr>
                <a:t>div</a:t>
              </a:r>
              <a:r>
                <a:rPr lang="fr-FR" sz="1100" dirty="0" smtClean="0">
                  <a:latin typeface="Comic Sans MS" pitchFamily="66" charset="0"/>
                </a:rPr>
                <a:t> méiose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813" name="Ellipse 812"/>
            <p:cNvSpPr/>
            <p:nvPr/>
          </p:nvSpPr>
          <p:spPr>
            <a:xfrm>
              <a:off x="4443996" y="2660078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14" name="Ellipse 813"/>
            <p:cNvSpPr/>
            <p:nvPr/>
          </p:nvSpPr>
          <p:spPr>
            <a:xfrm>
              <a:off x="5829447" y="267855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12" name="Rectangle à coins arrondis 811"/>
            <p:cNvSpPr/>
            <p:nvPr/>
          </p:nvSpPr>
          <p:spPr>
            <a:xfrm>
              <a:off x="5144655" y="1062183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25" name="Rectangle à coins arrondis 824"/>
            <p:cNvSpPr/>
            <p:nvPr/>
          </p:nvSpPr>
          <p:spPr>
            <a:xfrm>
              <a:off x="5116946" y="-360216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26" name="Flèche droite 825"/>
            <p:cNvSpPr/>
            <p:nvPr/>
          </p:nvSpPr>
          <p:spPr>
            <a:xfrm rot="5400000">
              <a:off x="5625649" y="852879"/>
              <a:ext cx="196390" cy="153184"/>
            </a:xfrm>
            <a:prstGeom prst="rightArrow">
              <a:avLst/>
            </a:prstGeom>
            <a:ln w="1270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28" name="ZoneTexte 827"/>
            <p:cNvSpPr txBox="1"/>
            <p:nvPr/>
          </p:nvSpPr>
          <p:spPr>
            <a:xfrm>
              <a:off x="4840243" y="807174"/>
              <a:ext cx="734555" cy="333739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err="1" smtClean="0">
                  <a:latin typeface="Comic Sans MS" pitchFamily="66" charset="0"/>
                </a:rPr>
                <a:t>Replic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106" name="ZoneTexte 105"/>
            <p:cNvSpPr txBox="1"/>
            <p:nvPr/>
          </p:nvSpPr>
          <p:spPr>
            <a:xfrm>
              <a:off x="5551907" y="2789197"/>
              <a:ext cx="417584" cy="3337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et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110" name="ZoneTexte 109"/>
            <p:cNvSpPr txBox="1"/>
            <p:nvPr/>
          </p:nvSpPr>
          <p:spPr>
            <a:xfrm>
              <a:off x="3517899" y="2172540"/>
              <a:ext cx="1519824" cy="333739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1ere </a:t>
              </a:r>
              <a:r>
                <a:rPr lang="fr-FR" sz="1100" dirty="0" err="1" smtClean="0">
                  <a:latin typeface="Comic Sans MS" pitchFamily="66" charset="0"/>
                </a:rPr>
                <a:t>div</a:t>
              </a:r>
              <a:r>
                <a:rPr lang="fr-FR" sz="1100" dirty="0" smtClean="0">
                  <a:latin typeface="Comic Sans MS" pitchFamily="66" charset="0"/>
                </a:rPr>
                <a:t> méiose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815" name="Ellipse 814"/>
            <p:cNvSpPr/>
            <p:nvPr/>
          </p:nvSpPr>
          <p:spPr>
            <a:xfrm>
              <a:off x="3432613" y="417946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16" name="Ellipse 815"/>
            <p:cNvSpPr/>
            <p:nvPr/>
          </p:nvSpPr>
          <p:spPr>
            <a:xfrm>
              <a:off x="4637959" y="4184081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11" name="Ellipse 110"/>
            <p:cNvSpPr/>
            <p:nvPr/>
          </p:nvSpPr>
          <p:spPr>
            <a:xfrm>
              <a:off x="5857160" y="418408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12" name="Ellipse 111"/>
            <p:cNvSpPr/>
            <p:nvPr/>
          </p:nvSpPr>
          <p:spPr>
            <a:xfrm>
              <a:off x="7062506" y="4188701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grpSp>
          <p:nvGrpSpPr>
            <p:cNvPr id="3" name="Groupe 246"/>
            <p:cNvGrpSpPr/>
            <p:nvPr/>
          </p:nvGrpSpPr>
          <p:grpSpPr>
            <a:xfrm>
              <a:off x="4128655" y="3740733"/>
              <a:ext cx="3251199" cy="452576"/>
              <a:chOff x="4128655" y="3740733"/>
              <a:chExt cx="3251199" cy="572654"/>
            </a:xfrm>
          </p:grpSpPr>
          <p:cxnSp>
            <p:nvCxnSpPr>
              <p:cNvPr id="125" name="Connecteur droit avec flèche 124"/>
              <p:cNvCxnSpPr/>
              <p:nvPr/>
            </p:nvCxnSpPr>
            <p:spPr>
              <a:xfrm flipH="1">
                <a:off x="4128655" y="3759205"/>
                <a:ext cx="498762" cy="517237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7" name="Connecteur droit avec flèche 126"/>
              <p:cNvCxnSpPr/>
              <p:nvPr/>
            </p:nvCxnSpPr>
            <p:spPr>
              <a:xfrm flipH="1">
                <a:off x="5061527" y="3842332"/>
                <a:ext cx="1" cy="434110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9" name="Connecteur droit avec flèche 128"/>
              <p:cNvCxnSpPr/>
              <p:nvPr/>
            </p:nvCxnSpPr>
            <p:spPr>
              <a:xfrm>
                <a:off x="6400799" y="3851570"/>
                <a:ext cx="0" cy="424872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1" name="Connecteur droit avec flèche 130"/>
              <p:cNvCxnSpPr/>
              <p:nvPr/>
            </p:nvCxnSpPr>
            <p:spPr>
              <a:xfrm>
                <a:off x="6807200" y="3740733"/>
                <a:ext cx="572654" cy="572654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2" name="Forme libre 141"/>
            <p:cNvSpPr/>
            <p:nvPr/>
          </p:nvSpPr>
          <p:spPr>
            <a:xfrm>
              <a:off x="5260734" y="2272147"/>
              <a:ext cx="419630" cy="388320"/>
            </a:xfrm>
            <a:custGeom>
              <a:avLst/>
              <a:gdLst>
                <a:gd name="connsiteX0" fmla="*/ 378691 w 378691"/>
                <a:gd name="connsiteY0" fmla="*/ 0 h 480291"/>
                <a:gd name="connsiteX1" fmla="*/ 175491 w 378691"/>
                <a:gd name="connsiteY1" fmla="*/ 341745 h 480291"/>
                <a:gd name="connsiteX2" fmla="*/ 0 w 378691"/>
                <a:gd name="connsiteY2" fmla="*/ 480291 h 4802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78691" h="480291">
                  <a:moveTo>
                    <a:pt x="378691" y="0"/>
                  </a:moveTo>
                  <a:cubicBezTo>
                    <a:pt x="308648" y="130848"/>
                    <a:pt x="238606" y="261697"/>
                    <a:pt x="175491" y="341745"/>
                  </a:cubicBezTo>
                  <a:cubicBezTo>
                    <a:pt x="112376" y="421793"/>
                    <a:pt x="56188" y="451042"/>
                    <a:pt x="0" y="480291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3" name="Forme libre 142"/>
            <p:cNvSpPr/>
            <p:nvPr/>
          </p:nvSpPr>
          <p:spPr>
            <a:xfrm>
              <a:off x="5800436" y="2290619"/>
              <a:ext cx="378691" cy="350981"/>
            </a:xfrm>
            <a:custGeom>
              <a:avLst/>
              <a:gdLst>
                <a:gd name="connsiteX0" fmla="*/ 0 w 341746"/>
                <a:gd name="connsiteY0" fmla="*/ 0 h 434109"/>
                <a:gd name="connsiteX1" fmla="*/ 193964 w 341746"/>
                <a:gd name="connsiteY1" fmla="*/ 323272 h 434109"/>
                <a:gd name="connsiteX2" fmla="*/ 341746 w 341746"/>
                <a:gd name="connsiteY2" fmla="*/ 434109 h 4341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1746" h="434109">
                  <a:moveTo>
                    <a:pt x="0" y="0"/>
                  </a:moveTo>
                  <a:cubicBezTo>
                    <a:pt x="68503" y="125460"/>
                    <a:pt x="137006" y="250921"/>
                    <a:pt x="193964" y="323272"/>
                  </a:cubicBezTo>
                  <a:cubicBezTo>
                    <a:pt x="250922" y="395623"/>
                    <a:pt x="296334" y="414866"/>
                    <a:pt x="341746" y="434109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sp>
        <p:nvSpPr>
          <p:cNvPr id="195" name="Rectangle avec flèche vers le bas 194"/>
          <p:cNvSpPr/>
          <p:nvPr/>
        </p:nvSpPr>
        <p:spPr>
          <a:xfrm>
            <a:off x="147785" y="4128655"/>
            <a:ext cx="812797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  <a:latin typeface="Comic Sans MS" pitchFamily="66" charset="0"/>
              </a:rPr>
              <a:t>Chrom</a:t>
            </a:r>
            <a:r>
              <a:rPr lang="fr-FR" sz="1100" dirty="0" smtClean="0">
                <a:solidFill>
                  <a:schemeClr val="tx1"/>
                </a:solidFill>
                <a:latin typeface="Comic Sans MS" pitchFamily="66" charset="0"/>
              </a:rPr>
              <a:t>. à déplacer</a:t>
            </a:r>
            <a:endParaRPr lang="fr-FR" sz="11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sp>
        <p:nvSpPr>
          <p:cNvPr id="245" name="Ruban vers le haut 244"/>
          <p:cNvSpPr/>
          <p:nvPr/>
        </p:nvSpPr>
        <p:spPr>
          <a:xfrm>
            <a:off x="8368145" y="0"/>
            <a:ext cx="775857" cy="314036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200" dirty="0" smtClean="0">
                <a:solidFill>
                  <a:schemeClr val="tx1"/>
                </a:solidFill>
                <a:latin typeface="Comic Sans MS" pitchFamily="66" charset="0"/>
              </a:rPr>
              <a:t>1</a:t>
            </a:r>
            <a:endParaRPr lang="fr-FR" sz="12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grpSp>
        <p:nvGrpSpPr>
          <p:cNvPr id="4" name="Groupe 280"/>
          <p:cNvGrpSpPr/>
          <p:nvPr/>
        </p:nvGrpSpPr>
        <p:grpSpPr>
          <a:xfrm>
            <a:off x="697711" y="6294120"/>
            <a:ext cx="68937" cy="299264"/>
            <a:chOff x="4429203" y="715386"/>
            <a:chExt cx="68937" cy="299264"/>
          </a:xfrm>
          <a:solidFill>
            <a:srgbClr val="9999FF"/>
          </a:solidFill>
        </p:grpSpPr>
        <p:sp>
          <p:nvSpPr>
            <p:cNvPr id="279" name="Rectangle 2061"/>
            <p:cNvSpPr>
              <a:spLocks noChangeArrowheads="1"/>
            </p:cNvSpPr>
            <p:nvPr/>
          </p:nvSpPr>
          <p:spPr bwMode="auto">
            <a:xfrm>
              <a:off x="4441004" y="715386"/>
              <a:ext cx="45719" cy="299264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78" name="Freeform 2064"/>
            <p:cNvSpPr>
              <a:spLocks/>
            </p:cNvSpPr>
            <p:nvPr/>
          </p:nvSpPr>
          <p:spPr bwMode="auto">
            <a:xfrm>
              <a:off x="4429203" y="725309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5" name="Groupe 290"/>
          <p:cNvGrpSpPr/>
          <p:nvPr/>
        </p:nvGrpSpPr>
        <p:grpSpPr>
          <a:xfrm>
            <a:off x="130001" y="4765963"/>
            <a:ext cx="147089" cy="748095"/>
            <a:chOff x="2651529" y="332508"/>
            <a:chExt cx="147089" cy="748095"/>
          </a:xfrm>
        </p:grpSpPr>
        <p:grpSp>
          <p:nvGrpSpPr>
            <p:cNvPr id="6" name="Groupe 282"/>
            <p:cNvGrpSpPr/>
            <p:nvPr/>
          </p:nvGrpSpPr>
          <p:grpSpPr>
            <a:xfrm>
              <a:off x="2651529" y="332508"/>
              <a:ext cx="147089" cy="748095"/>
              <a:chOff x="2651529" y="171452"/>
              <a:chExt cx="150494" cy="909152"/>
            </a:xfrm>
          </p:grpSpPr>
          <p:sp>
            <p:nvSpPr>
              <p:cNvPr id="294" name="Rectangle 2061"/>
              <p:cNvSpPr>
                <a:spLocks noChangeArrowheads="1"/>
              </p:cNvSpPr>
              <p:nvPr/>
            </p:nvSpPr>
            <p:spPr bwMode="auto">
              <a:xfrm>
                <a:off x="2651529" y="171452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5" name="Rectangle 2061"/>
              <p:cNvSpPr>
                <a:spLocks noChangeArrowheads="1"/>
              </p:cNvSpPr>
              <p:nvPr/>
            </p:nvSpPr>
            <p:spPr bwMode="auto">
              <a:xfrm>
                <a:off x="2756304" y="174627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293" name="Freeform 2064"/>
            <p:cNvSpPr>
              <a:spLocks/>
            </p:cNvSpPr>
            <p:nvPr/>
          </p:nvSpPr>
          <p:spPr bwMode="auto">
            <a:xfrm>
              <a:off x="2692110" y="578538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7" name="Groupe 295"/>
          <p:cNvGrpSpPr/>
          <p:nvPr/>
        </p:nvGrpSpPr>
        <p:grpSpPr>
          <a:xfrm>
            <a:off x="374766" y="4761346"/>
            <a:ext cx="147089" cy="748095"/>
            <a:chOff x="2651529" y="332508"/>
            <a:chExt cx="147089" cy="748095"/>
          </a:xfrm>
        </p:grpSpPr>
        <p:grpSp>
          <p:nvGrpSpPr>
            <p:cNvPr id="8" name="Groupe 282"/>
            <p:cNvGrpSpPr/>
            <p:nvPr/>
          </p:nvGrpSpPr>
          <p:grpSpPr>
            <a:xfrm>
              <a:off x="2651529" y="332508"/>
              <a:ext cx="147089" cy="748095"/>
              <a:chOff x="2651529" y="171452"/>
              <a:chExt cx="150494" cy="909152"/>
            </a:xfrm>
          </p:grpSpPr>
          <p:sp>
            <p:nvSpPr>
              <p:cNvPr id="299" name="Rectangle 2061"/>
              <p:cNvSpPr>
                <a:spLocks noChangeArrowheads="1"/>
              </p:cNvSpPr>
              <p:nvPr/>
            </p:nvSpPr>
            <p:spPr bwMode="auto">
              <a:xfrm>
                <a:off x="2651529" y="171452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0" name="Rectangle 2061"/>
              <p:cNvSpPr>
                <a:spLocks noChangeArrowheads="1"/>
              </p:cNvSpPr>
              <p:nvPr/>
            </p:nvSpPr>
            <p:spPr bwMode="auto">
              <a:xfrm>
                <a:off x="2756304" y="174627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298" name="Freeform 2064"/>
            <p:cNvSpPr>
              <a:spLocks/>
            </p:cNvSpPr>
            <p:nvPr/>
          </p:nvSpPr>
          <p:spPr bwMode="auto">
            <a:xfrm>
              <a:off x="2692110" y="578538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9" name="Groupe 300"/>
          <p:cNvGrpSpPr/>
          <p:nvPr/>
        </p:nvGrpSpPr>
        <p:grpSpPr>
          <a:xfrm>
            <a:off x="669636" y="4770582"/>
            <a:ext cx="68937" cy="742175"/>
            <a:chOff x="2290618" y="323273"/>
            <a:chExt cx="68937" cy="742175"/>
          </a:xfrm>
        </p:grpSpPr>
        <p:sp>
          <p:nvSpPr>
            <p:cNvPr id="302" name="Rectangle 2061"/>
            <p:cNvSpPr>
              <a:spLocks noChangeArrowheads="1"/>
            </p:cNvSpPr>
            <p:nvPr/>
          </p:nvSpPr>
          <p:spPr bwMode="auto">
            <a:xfrm>
              <a:off x="2304012" y="323273"/>
              <a:ext cx="45719" cy="742175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03" name="Freeform 2064"/>
            <p:cNvSpPr>
              <a:spLocks/>
            </p:cNvSpPr>
            <p:nvPr/>
          </p:nvSpPr>
          <p:spPr bwMode="auto">
            <a:xfrm>
              <a:off x="2290618" y="566557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10" name="Groupe 718"/>
          <p:cNvGrpSpPr/>
          <p:nvPr/>
        </p:nvGrpSpPr>
        <p:grpSpPr>
          <a:xfrm>
            <a:off x="121201" y="5635625"/>
            <a:ext cx="147319" cy="496403"/>
            <a:chOff x="229294" y="2463799"/>
            <a:chExt cx="147319" cy="496403"/>
          </a:xfrm>
          <a:solidFill>
            <a:srgbClr val="FF99FF"/>
          </a:solidFill>
        </p:grpSpPr>
        <p:sp>
          <p:nvSpPr>
            <p:cNvPr id="311" name="Rectangle 2061"/>
            <p:cNvSpPr>
              <a:spLocks noChangeArrowheads="1"/>
            </p:cNvSpPr>
            <p:nvPr/>
          </p:nvSpPr>
          <p:spPr bwMode="auto">
            <a:xfrm>
              <a:off x="2292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12" name="Rectangle 2061"/>
            <p:cNvSpPr>
              <a:spLocks noChangeArrowheads="1"/>
            </p:cNvSpPr>
            <p:nvPr/>
          </p:nvSpPr>
          <p:spPr bwMode="auto">
            <a:xfrm>
              <a:off x="3308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13" name="Freeform 2064"/>
            <p:cNvSpPr>
              <a:spLocks/>
            </p:cNvSpPr>
            <p:nvPr/>
          </p:nvSpPr>
          <p:spPr bwMode="auto">
            <a:xfrm>
              <a:off x="269875" y="2661336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11" name="Groupe 717"/>
          <p:cNvGrpSpPr/>
          <p:nvPr/>
        </p:nvGrpSpPr>
        <p:grpSpPr>
          <a:xfrm>
            <a:off x="692296" y="5651212"/>
            <a:ext cx="68937" cy="496403"/>
            <a:chOff x="492125" y="2466974"/>
            <a:chExt cx="68937" cy="496403"/>
          </a:xfrm>
          <a:solidFill>
            <a:srgbClr val="FF99FF"/>
          </a:solidFill>
        </p:grpSpPr>
        <p:sp>
          <p:nvSpPr>
            <p:cNvPr id="325" name="Rectangle 2061"/>
            <p:cNvSpPr>
              <a:spLocks noChangeArrowheads="1"/>
            </p:cNvSpPr>
            <p:nvPr/>
          </p:nvSpPr>
          <p:spPr bwMode="auto">
            <a:xfrm>
              <a:off x="502344" y="2466974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26" name="Freeform 2064"/>
            <p:cNvSpPr>
              <a:spLocks/>
            </p:cNvSpPr>
            <p:nvPr/>
          </p:nvSpPr>
          <p:spPr bwMode="auto">
            <a:xfrm>
              <a:off x="492125" y="2664511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12" name="Groupe 326"/>
          <p:cNvGrpSpPr/>
          <p:nvPr/>
        </p:nvGrpSpPr>
        <p:grpSpPr>
          <a:xfrm>
            <a:off x="116583" y="6289936"/>
            <a:ext cx="147319" cy="299264"/>
            <a:chOff x="4628546" y="660400"/>
            <a:chExt cx="147319" cy="299264"/>
          </a:xfrm>
          <a:solidFill>
            <a:srgbClr val="9999FF"/>
          </a:solidFill>
        </p:grpSpPr>
        <p:grpSp>
          <p:nvGrpSpPr>
            <p:cNvPr id="13" name="Groupe 273"/>
            <p:cNvGrpSpPr/>
            <p:nvPr/>
          </p:nvGrpSpPr>
          <p:grpSpPr>
            <a:xfrm>
              <a:off x="4628546" y="660400"/>
              <a:ext cx="147319" cy="299264"/>
              <a:chOff x="4628546" y="463261"/>
              <a:chExt cx="147319" cy="496403"/>
            </a:xfrm>
            <a:grpFill/>
          </p:grpSpPr>
          <p:sp>
            <p:nvSpPr>
              <p:cNvPr id="330" name="Rectangle 2061"/>
              <p:cNvSpPr>
                <a:spLocks noChangeArrowheads="1"/>
              </p:cNvSpPr>
              <p:nvPr/>
            </p:nvSpPr>
            <p:spPr bwMode="auto">
              <a:xfrm>
                <a:off x="46285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1" name="Rectangle 2061"/>
              <p:cNvSpPr>
                <a:spLocks noChangeArrowheads="1"/>
              </p:cNvSpPr>
              <p:nvPr/>
            </p:nvSpPr>
            <p:spPr bwMode="auto">
              <a:xfrm>
                <a:off x="47301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29" name="Freeform 2064"/>
            <p:cNvSpPr>
              <a:spLocks/>
            </p:cNvSpPr>
            <p:nvPr/>
          </p:nvSpPr>
          <p:spPr bwMode="auto">
            <a:xfrm>
              <a:off x="4669127" y="670323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4" name="Groupe 347"/>
          <p:cNvGrpSpPr/>
          <p:nvPr/>
        </p:nvGrpSpPr>
        <p:grpSpPr>
          <a:xfrm>
            <a:off x="822036" y="4765963"/>
            <a:ext cx="68937" cy="742175"/>
            <a:chOff x="2290618" y="323273"/>
            <a:chExt cx="68937" cy="742175"/>
          </a:xfrm>
        </p:grpSpPr>
        <p:sp>
          <p:nvSpPr>
            <p:cNvPr id="349" name="Rectangle 2061"/>
            <p:cNvSpPr>
              <a:spLocks noChangeArrowheads="1"/>
            </p:cNvSpPr>
            <p:nvPr/>
          </p:nvSpPr>
          <p:spPr bwMode="auto">
            <a:xfrm>
              <a:off x="2304012" y="323273"/>
              <a:ext cx="45719" cy="742175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0" name="Freeform 2064"/>
            <p:cNvSpPr>
              <a:spLocks/>
            </p:cNvSpPr>
            <p:nvPr/>
          </p:nvSpPr>
          <p:spPr bwMode="auto">
            <a:xfrm>
              <a:off x="2290618" y="566557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5" name="Groupe 718"/>
          <p:cNvGrpSpPr/>
          <p:nvPr/>
        </p:nvGrpSpPr>
        <p:grpSpPr>
          <a:xfrm>
            <a:off x="365965" y="5640243"/>
            <a:ext cx="147319" cy="496403"/>
            <a:chOff x="229294" y="2463799"/>
            <a:chExt cx="147319" cy="496403"/>
          </a:xfrm>
          <a:solidFill>
            <a:srgbClr val="FF99FF"/>
          </a:solidFill>
        </p:grpSpPr>
        <p:sp>
          <p:nvSpPr>
            <p:cNvPr id="352" name="Rectangle 2061"/>
            <p:cNvSpPr>
              <a:spLocks noChangeArrowheads="1"/>
            </p:cNvSpPr>
            <p:nvPr/>
          </p:nvSpPr>
          <p:spPr bwMode="auto">
            <a:xfrm>
              <a:off x="2292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3" name="Rectangle 2061"/>
            <p:cNvSpPr>
              <a:spLocks noChangeArrowheads="1"/>
            </p:cNvSpPr>
            <p:nvPr/>
          </p:nvSpPr>
          <p:spPr bwMode="auto">
            <a:xfrm>
              <a:off x="3308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4" name="Freeform 2064"/>
            <p:cNvSpPr>
              <a:spLocks/>
            </p:cNvSpPr>
            <p:nvPr/>
          </p:nvSpPr>
          <p:spPr bwMode="auto">
            <a:xfrm>
              <a:off x="269875" y="2661336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6" name="Groupe 717"/>
          <p:cNvGrpSpPr/>
          <p:nvPr/>
        </p:nvGrpSpPr>
        <p:grpSpPr>
          <a:xfrm>
            <a:off x="863169" y="5655830"/>
            <a:ext cx="68937" cy="496403"/>
            <a:chOff x="492125" y="2466974"/>
            <a:chExt cx="68937" cy="496403"/>
          </a:xfrm>
          <a:solidFill>
            <a:srgbClr val="FF99FF"/>
          </a:solidFill>
        </p:grpSpPr>
        <p:sp>
          <p:nvSpPr>
            <p:cNvPr id="356" name="Rectangle 2061"/>
            <p:cNvSpPr>
              <a:spLocks noChangeArrowheads="1"/>
            </p:cNvSpPr>
            <p:nvPr/>
          </p:nvSpPr>
          <p:spPr bwMode="auto">
            <a:xfrm>
              <a:off x="502344" y="2466974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7" name="Freeform 2064"/>
            <p:cNvSpPr>
              <a:spLocks/>
            </p:cNvSpPr>
            <p:nvPr/>
          </p:nvSpPr>
          <p:spPr bwMode="auto">
            <a:xfrm>
              <a:off x="492125" y="2664511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7" name="Groupe 357"/>
          <p:cNvGrpSpPr/>
          <p:nvPr/>
        </p:nvGrpSpPr>
        <p:grpSpPr>
          <a:xfrm>
            <a:off x="361346" y="6294554"/>
            <a:ext cx="147319" cy="299264"/>
            <a:chOff x="4628546" y="660400"/>
            <a:chExt cx="147319" cy="299264"/>
          </a:xfrm>
          <a:solidFill>
            <a:srgbClr val="9999FF"/>
          </a:solidFill>
        </p:grpSpPr>
        <p:grpSp>
          <p:nvGrpSpPr>
            <p:cNvPr id="28" name="Groupe 273"/>
            <p:cNvGrpSpPr/>
            <p:nvPr/>
          </p:nvGrpSpPr>
          <p:grpSpPr>
            <a:xfrm>
              <a:off x="4628546" y="660400"/>
              <a:ext cx="147319" cy="299264"/>
              <a:chOff x="4628546" y="463261"/>
              <a:chExt cx="147319" cy="496403"/>
            </a:xfrm>
            <a:grpFill/>
          </p:grpSpPr>
          <p:sp>
            <p:nvSpPr>
              <p:cNvPr id="361" name="Rectangle 2061"/>
              <p:cNvSpPr>
                <a:spLocks noChangeArrowheads="1"/>
              </p:cNvSpPr>
              <p:nvPr/>
            </p:nvSpPr>
            <p:spPr bwMode="auto">
              <a:xfrm>
                <a:off x="46285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2" name="Rectangle 2061"/>
              <p:cNvSpPr>
                <a:spLocks noChangeArrowheads="1"/>
              </p:cNvSpPr>
              <p:nvPr/>
            </p:nvSpPr>
            <p:spPr bwMode="auto">
              <a:xfrm>
                <a:off x="47301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60" name="Freeform 2064"/>
            <p:cNvSpPr>
              <a:spLocks/>
            </p:cNvSpPr>
            <p:nvPr/>
          </p:nvSpPr>
          <p:spPr bwMode="auto">
            <a:xfrm>
              <a:off x="4669127" y="670323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9" name="Groupe 362"/>
          <p:cNvGrpSpPr/>
          <p:nvPr/>
        </p:nvGrpSpPr>
        <p:grpSpPr>
          <a:xfrm>
            <a:off x="887056" y="6280266"/>
            <a:ext cx="68937" cy="299264"/>
            <a:chOff x="4429203" y="715386"/>
            <a:chExt cx="68937" cy="299264"/>
          </a:xfrm>
          <a:solidFill>
            <a:srgbClr val="9999FF"/>
          </a:solidFill>
        </p:grpSpPr>
        <p:sp>
          <p:nvSpPr>
            <p:cNvPr id="364" name="Rectangle 2061"/>
            <p:cNvSpPr>
              <a:spLocks noChangeArrowheads="1"/>
            </p:cNvSpPr>
            <p:nvPr/>
          </p:nvSpPr>
          <p:spPr bwMode="auto">
            <a:xfrm>
              <a:off x="4441004" y="715386"/>
              <a:ext cx="45719" cy="299264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65" name="Freeform 2064"/>
            <p:cNvSpPr>
              <a:spLocks/>
            </p:cNvSpPr>
            <p:nvPr/>
          </p:nvSpPr>
          <p:spPr bwMode="auto">
            <a:xfrm>
              <a:off x="4429203" y="725309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102" name="Groupe 101"/>
          <p:cNvGrpSpPr/>
          <p:nvPr/>
        </p:nvGrpSpPr>
        <p:grpSpPr>
          <a:xfrm>
            <a:off x="0" y="0"/>
            <a:ext cx="8305800" cy="3838639"/>
            <a:chOff x="0" y="0"/>
            <a:chExt cx="8305800" cy="3838639"/>
          </a:xfrm>
        </p:grpSpPr>
        <p:sp>
          <p:nvSpPr>
            <p:cNvPr id="811" name="ZoneTexte 810"/>
            <p:cNvSpPr txBox="1"/>
            <p:nvPr/>
          </p:nvSpPr>
          <p:spPr>
            <a:xfrm>
              <a:off x="0" y="659270"/>
              <a:ext cx="1697412" cy="28623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1000" b="1" dirty="0" smtClean="0">
                  <a:latin typeface="Comic Sans MS" pitchFamily="66" charset="0"/>
                </a:rPr>
                <a:t>Chromosomes 8:</a:t>
              </a: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r>
                <a:rPr lang="fr-FR" sz="1000" b="1" dirty="0" smtClean="0">
                  <a:latin typeface="Comic Sans MS" pitchFamily="66" charset="0"/>
                </a:rPr>
                <a:t>Chromosomes </a:t>
              </a:r>
            </a:p>
            <a:p>
              <a:r>
                <a:rPr lang="fr-FR" sz="1000" b="1" dirty="0" smtClean="0">
                  <a:latin typeface="Comic Sans MS" pitchFamily="66" charset="0"/>
                </a:rPr>
                <a:t>sexuels:</a:t>
              </a: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r>
                <a:rPr lang="fr-FR" sz="1000" dirty="0" smtClean="0">
                  <a:latin typeface="Comic Sans MS" pitchFamily="66" charset="0"/>
                </a:rPr>
                <a:t>Chromosomes X          </a:t>
              </a: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r>
                <a:rPr lang="fr-FR" sz="1000" dirty="0" smtClean="0">
                  <a:latin typeface="Comic Sans MS" pitchFamily="66" charset="0"/>
                </a:rPr>
                <a:t>Chromosomes Y</a:t>
              </a:r>
              <a:endParaRPr lang="fr-FR" sz="1000" dirty="0">
                <a:latin typeface="Comic Sans MS" pitchFamily="66" charset="0"/>
              </a:endParaRPr>
            </a:p>
          </p:txBody>
        </p:sp>
        <p:grpSp>
          <p:nvGrpSpPr>
            <p:cNvPr id="16" name="Groupe 274"/>
            <p:cNvGrpSpPr/>
            <p:nvPr/>
          </p:nvGrpSpPr>
          <p:grpSpPr>
            <a:xfrm>
              <a:off x="205483" y="3530571"/>
              <a:ext cx="147319" cy="299264"/>
              <a:chOff x="4628546" y="660400"/>
              <a:chExt cx="147319" cy="299264"/>
            </a:xfrm>
            <a:solidFill>
              <a:srgbClr val="9999FF"/>
            </a:solidFill>
          </p:grpSpPr>
          <p:grpSp>
            <p:nvGrpSpPr>
              <p:cNvPr id="17" name="Groupe 273"/>
              <p:cNvGrpSpPr/>
              <p:nvPr/>
            </p:nvGrpSpPr>
            <p:grpSpPr>
              <a:xfrm>
                <a:off x="4628546" y="660400"/>
                <a:ext cx="147319" cy="299264"/>
                <a:chOff x="4628546" y="463261"/>
                <a:chExt cx="147319" cy="496403"/>
              </a:xfrm>
              <a:grpFill/>
            </p:grpSpPr>
            <p:sp>
              <p:nvSpPr>
                <p:cNvPr id="271" name="Rectangle 2061"/>
                <p:cNvSpPr>
                  <a:spLocks noChangeArrowheads="1"/>
                </p:cNvSpPr>
                <p:nvPr/>
              </p:nvSpPr>
              <p:spPr bwMode="auto">
                <a:xfrm>
                  <a:off x="4628546" y="463261"/>
                  <a:ext cx="45719" cy="496403"/>
                </a:xfrm>
                <a:prstGeom prst="rect">
                  <a:avLst/>
                </a:prstGeom>
                <a:grpFill/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2" name="Rectangle 2061"/>
                <p:cNvSpPr>
                  <a:spLocks noChangeArrowheads="1"/>
                </p:cNvSpPr>
                <p:nvPr/>
              </p:nvSpPr>
              <p:spPr bwMode="auto">
                <a:xfrm>
                  <a:off x="4730146" y="463261"/>
                  <a:ext cx="45719" cy="496403"/>
                </a:xfrm>
                <a:prstGeom prst="rect">
                  <a:avLst/>
                </a:prstGeom>
                <a:grpFill/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73" name="Freeform 2064"/>
              <p:cNvSpPr>
                <a:spLocks/>
              </p:cNvSpPr>
              <p:nvPr/>
            </p:nvSpPr>
            <p:spPr bwMode="auto">
              <a:xfrm>
                <a:off x="4669127" y="670323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8" name="Groupe 285"/>
            <p:cNvGrpSpPr/>
            <p:nvPr/>
          </p:nvGrpSpPr>
          <p:grpSpPr>
            <a:xfrm>
              <a:off x="279400" y="929409"/>
              <a:ext cx="147089" cy="748095"/>
              <a:chOff x="2651529" y="332508"/>
              <a:chExt cx="147089" cy="748095"/>
            </a:xfrm>
          </p:grpSpPr>
          <p:grpSp>
            <p:nvGrpSpPr>
              <p:cNvPr id="19" name="Groupe 282"/>
              <p:cNvGrpSpPr/>
              <p:nvPr/>
            </p:nvGrpSpPr>
            <p:grpSpPr>
              <a:xfrm>
                <a:off x="2651529" y="332508"/>
                <a:ext cx="147089" cy="748095"/>
                <a:chOff x="2651529" y="171452"/>
                <a:chExt cx="150494" cy="909152"/>
              </a:xfrm>
            </p:grpSpPr>
            <p:sp>
              <p:nvSpPr>
                <p:cNvPr id="289" name="Rectangle 2061"/>
                <p:cNvSpPr>
                  <a:spLocks noChangeArrowheads="1"/>
                </p:cNvSpPr>
                <p:nvPr/>
              </p:nvSpPr>
              <p:spPr bwMode="auto">
                <a:xfrm>
                  <a:off x="2651529" y="171452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90" name="Rectangle 2061"/>
                <p:cNvSpPr>
                  <a:spLocks noChangeArrowheads="1"/>
                </p:cNvSpPr>
                <p:nvPr/>
              </p:nvSpPr>
              <p:spPr bwMode="auto">
                <a:xfrm>
                  <a:off x="2756304" y="174627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88" name="Freeform 2064"/>
              <p:cNvSpPr>
                <a:spLocks/>
              </p:cNvSpPr>
              <p:nvPr/>
            </p:nvSpPr>
            <p:spPr bwMode="auto">
              <a:xfrm>
                <a:off x="2692110" y="578538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20" name="Groupe 306"/>
            <p:cNvGrpSpPr/>
            <p:nvPr/>
          </p:nvGrpSpPr>
          <p:grpSpPr>
            <a:xfrm>
              <a:off x="607290" y="938646"/>
              <a:ext cx="68937" cy="742175"/>
              <a:chOff x="2290618" y="323273"/>
              <a:chExt cx="68937" cy="742175"/>
            </a:xfrm>
          </p:grpSpPr>
          <p:sp>
            <p:nvSpPr>
              <p:cNvPr id="308" name="Rectangle 2061"/>
              <p:cNvSpPr>
                <a:spLocks noChangeArrowheads="1"/>
              </p:cNvSpPr>
              <p:nvPr/>
            </p:nvSpPr>
            <p:spPr bwMode="auto">
              <a:xfrm>
                <a:off x="2304012" y="323273"/>
                <a:ext cx="45719" cy="742175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09" name="Freeform 2064"/>
              <p:cNvSpPr>
                <a:spLocks/>
              </p:cNvSpPr>
              <p:nvPr/>
            </p:nvSpPr>
            <p:spPr bwMode="auto">
              <a:xfrm>
                <a:off x="2290618" y="566557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21" name="Groupe 718"/>
            <p:cNvGrpSpPr/>
            <p:nvPr/>
          </p:nvGrpSpPr>
          <p:grpSpPr>
            <a:xfrm>
              <a:off x="228574" y="2577235"/>
              <a:ext cx="147319" cy="496403"/>
              <a:chOff x="229294" y="2463799"/>
              <a:chExt cx="147319" cy="496403"/>
            </a:xfrm>
            <a:solidFill>
              <a:srgbClr val="FF99FF"/>
            </a:solidFill>
          </p:grpSpPr>
          <p:sp>
            <p:nvSpPr>
              <p:cNvPr id="315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16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17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22" name="Groupe 717"/>
            <p:cNvGrpSpPr/>
            <p:nvPr/>
          </p:nvGrpSpPr>
          <p:grpSpPr>
            <a:xfrm>
              <a:off x="596468" y="2583584"/>
              <a:ext cx="68937" cy="496403"/>
              <a:chOff x="492125" y="2466974"/>
              <a:chExt cx="68937" cy="496403"/>
            </a:xfrm>
            <a:solidFill>
              <a:srgbClr val="FF99FF"/>
            </a:solidFill>
          </p:grpSpPr>
          <p:sp>
            <p:nvSpPr>
              <p:cNvPr id="322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23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23" name="Groupe 339"/>
            <p:cNvGrpSpPr/>
            <p:nvPr/>
          </p:nvGrpSpPr>
          <p:grpSpPr>
            <a:xfrm>
              <a:off x="597266" y="3539375"/>
              <a:ext cx="68937" cy="299264"/>
              <a:chOff x="4429203" y="715386"/>
              <a:chExt cx="68937" cy="299264"/>
            </a:xfrm>
            <a:solidFill>
              <a:srgbClr val="9999FF"/>
            </a:solidFill>
          </p:grpSpPr>
          <p:sp>
            <p:nvSpPr>
              <p:cNvPr id="341" name="Rectangle 2061"/>
              <p:cNvSpPr>
                <a:spLocks noChangeArrowheads="1"/>
              </p:cNvSpPr>
              <p:nvPr/>
            </p:nvSpPr>
            <p:spPr bwMode="auto">
              <a:xfrm>
                <a:off x="4441004" y="715386"/>
                <a:ext cx="45719" cy="299264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42" name="Freeform 2064"/>
              <p:cNvSpPr>
                <a:spLocks/>
              </p:cNvSpPr>
              <p:nvPr/>
            </p:nvSpPr>
            <p:spPr bwMode="auto">
              <a:xfrm>
                <a:off x="4429203" y="725309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98" name="ZoneTexte 97"/>
            <p:cNvSpPr txBox="1"/>
            <p:nvPr/>
          </p:nvSpPr>
          <p:spPr>
            <a:xfrm>
              <a:off x="901700" y="0"/>
              <a:ext cx="7404100" cy="307777"/>
            </a:xfrm>
            <a:prstGeom prst="rect">
              <a:avLst/>
            </a:prstGeom>
            <a:noFill/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wrap="square" rtlCol="0">
              <a:spAutoFit/>
            </a:bodyPr>
            <a:lstStyle/>
            <a:p>
              <a:pPr lvl="0" algn="ctr"/>
              <a:r>
                <a:rPr lang="fr-FR" sz="1400" b="1" dirty="0" smtClean="0">
                  <a:solidFill>
                    <a:prstClr val="black"/>
                  </a:solidFill>
                  <a:latin typeface="Comic Sans MS" pitchFamily="66" charset="0"/>
                </a:rPr>
                <a:t>ANOMALIES DE LA MEIOSE ET CONSEQUENCES</a:t>
              </a:r>
              <a:endParaRPr lang="fr-FR" sz="1400" b="1" dirty="0">
                <a:solidFill>
                  <a:prstClr val="black"/>
                </a:solidFill>
                <a:latin typeface="Comic Sans MS" pitchFamily="66" charset="0"/>
              </a:endParaRPr>
            </a:p>
          </p:txBody>
        </p:sp>
        <p:sp>
          <p:nvSpPr>
            <p:cNvPr id="100" name="ZoneTexte 99"/>
            <p:cNvSpPr txBox="1"/>
            <p:nvPr/>
          </p:nvSpPr>
          <p:spPr>
            <a:xfrm>
              <a:off x="66288" y="50800"/>
              <a:ext cx="2126194" cy="307777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fr-FR" sz="1400" b="1" dirty="0" smtClean="0">
                  <a:latin typeface="Comic Sans MS" pitchFamily="66" charset="0"/>
                </a:rPr>
                <a:t>Syndrome de Turner</a:t>
              </a:r>
              <a:endParaRPr lang="fr-FR" sz="1400" b="1" dirty="0">
                <a:latin typeface="Comic Sans MS" pitchFamily="66" charset="0"/>
              </a:endParaRPr>
            </a:p>
          </p:txBody>
        </p:sp>
      </p:grpSp>
      <p:sp>
        <p:nvSpPr>
          <p:cNvPr id="101" name="ZoneTexte 100"/>
          <p:cNvSpPr txBox="1"/>
          <p:nvPr/>
        </p:nvSpPr>
        <p:spPr>
          <a:xfrm>
            <a:off x="3626429" y="280554"/>
            <a:ext cx="24465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latin typeface="Comic Sans MS" pitchFamily="66" charset="0"/>
              </a:rPr>
              <a:t>Père: méiose normale</a:t>
            </a:r>
            <a:endParaRPr lang="fr-FR" dirty="0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e 247"/>
          <p:cNvGrpSpPr/>
          <p:nvPr/>
        </p:nvGrpSpPr>
        <p:grpSpPr>
          <a:xfrm>
            <a:off x="1278492" y="1886829"/>
            <a:ext cx="3711042" cy="4431442"/>
            <a:chOff x="3432613" y="-360216"/>
            <a:chExt cx="4734227" cy="5653251"/>
          </a:xfrm>
        </p:grpSpPr>
        <p:sp>
          <p:nvSpPr>
            <p:cNvPr id="813" name="Ellipse 812"/>
            <p:cNvSpPr/>
            <p:nvPr/>
          </p:nvSpPr>
          <p:spPr>
            <a:xfrm>
              <a:off x="4443996" y="2660078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14" name="Ellipse 813"/>
            <p:cNvSpPr/>
            <p:nvPr/>
          </p:nvSpPr>
          <p:spPr>
            <a:xfrm>
              <a:off x="5829447" y="267855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12" name="Rectangle à coins arrondis 811"/>
            <p:cNvSpPr/>
            <p:nvPr/>
          </p:nvSpPr>
          <p:spPr>
            <a:xfrm>
              <a:off x="5144655" y="1062183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25" name="Rectangle à coins arrondis 824"/>
            <p:cNvSpPr/>
            <p:nvPr/>
          </p:nvSpPr>
          <p:spPr>
            <a:xfrm>
              <a:off x="5116946" y="-360216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26" name="Flèche droite 825"/>
            <p:cNvSpPr/>
            <p:nvPr/>
          </p:nvSpPr>
          <p:spPr>
            <a:xfrm rot="5400000">
              <a:off x="5625649" y="852879"/>
              <a:ext cx="196390" cy="153184"/>
            </a:xfrm>
            <a:prstGeom prst="rightArrow">
              <a:avLst/>
            </a:prstGeom>
            <a:ln w="1270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28" name="ZoneTexte 827"/>
            <p:cNvSpPr txBox="1"/>
            <p:nvPr/>
          </p:nvSpPr>
          <p:spPr>
            <a:xfrm>
              <a:off x="6379422" y="697125"/>
              <a:ext cx="734555" cy="333739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err="1" smtClean="0">
                  <a:latin typeface="Comic Sans MS" pitchFamily="66" charset="0"/>
                </a:rPr>
                <a:t>Replic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106" name="ZoneTexte 105"/>
            <p:cNvSpPr txBox="1"/>
            <p:nvPr/>
          </p:nvSpPr>
          <p:spPr>
            <a:xfrm>
              <a:off x="5551907" y="2789197"/>
              <a:ext cx="417584" cy="3337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et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110" name="ZoneTexte 109"/>
            <p:cNvSpPr txBox="1"/>
            <p:nvPr/>
          </p:nvSpPr>
          <p:spPr>
            <a:xfrm>
              <a:off x="6231841" y="2238568"/>
              <a:ext cx="1519824" cy="333739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1ere </a:t>
              </a:r>
              <a:r>
                <a:rPr lang="fr-FR" sz="1100" dirty="0" err="1" smtClean="0">
                  <a:latin typeface="Comic Sans MS" pitchFamily="66" charset="0"/>
                </a:rPr>
                <a:t>div</a:t>
              </a:r>
              <a:r>
                <a:rPr lang="fr-FR" sz="1100" dirty="0" smtClean="0">
                  <a:latin typeface="Comic Sans MS" pitchFamily="66" charset="0"/>
                </a:rPr>
                <a:t> méiose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815" name="Ellipse 814"/>
            <p:cNvSpPr/>
            <p:nvPr/>
          </p:nvSpPr>
          <p:spPr>
            <a:xfrm>
              <a:off x="3432613" y="417946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16" name="Ellipse 815"/>
            <p:cNvSpPr/>
            <p:nvPr/>
          </p:nvSpPr>
          <p:spPr>
            <a:xfrm>
              <a:off x="4637959" y="4184081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11" name="Ellipse 110"/>
            <p:cNvSpPr/>
            <p:nvPr/>
          </p:nvSpPr>
          <p:spPr>
            <a:xfrm>
              <a:off x="5857160" y="418408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12" name="Ellipse 111"/>
            <p:cNvSpPr/>
            <p:nvPr/>
          </p:nvSpPr>
          <p:spPr>
            <a:xfrm>
              <a:off x="7062506" y="4188701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grpSp>
          <p:nvGrpSpPr>
            <p:cNvPr id="3" name="Groupe 246"/>
            <p:cNvGrpSpPr/>
            <p:nvPr/>
          </p:nvGrpSpPr>
          <p:grpSpPr>
            <a:xfrm>
              <a:off x="4128655" y="3740733"/>
              <a:ext cx="3251199" cy="452576"/>
              <a:chOff x="4128655" y="3740733"/>
              <a:chExt cx="3251199" cy="572654"/>
            </a:xfrm>
          </p:grpSpPr>
          <p:cxnSp>
            <p:nvCxnSpPr>
              <p:cNvPr id="125" name="Connecteur droit avec flèche 124"/>
              <p:cNvCxnSpPr/>
              <p:nvPr/>
            </p:nvCxnSpPr>
            <p:spPr>
              <a:xfrm flipH="1">
                <a:off x="4128655" y="3759205"/>
                <a:ext cx="498762" cy="517237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7" name="Connecteur droit avec flèche 126"/>
              <p:cNvCxnSpPr/>
              <p:nvPr/>
            </p:nvCxnSpPr>
            <p:spPr>
              <a:xfrm flipH="1">
                <a:off x="5061527" y="3842332"/>
                <a:ext cx="1" cy="434110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9" name="Connecteur droit avec flèche 128"/>
              <p:cNvCxnSpPr/>
              <p:nvPr/>
            </p:nvCxnSpPr>
            <p:spPr>
              <a:xfrm>
                <a:off x="6400799" y="3851570"/>
                <a:ext cx="0" cy="424872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1" name="Connecteur droit avec flèche 130"/>
              <p:cNvCxnSpPr/>
              <p:nvPr/>
            </p:nvCxnSpPr>
            <p:spPr>
              <a:xfrm>
                <a:off x="6807200" y="3740733"/>
                <a:ext cx="572654" cy="572654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2" name="Forme libre 141"/>
            <p:cNvSpPr/>
            <p:nvPr/>
          </p:nvSpPr>
          <p:spPr>
            <a:xfrm>
              <a:off x="5260734" y="2272147"/>
              <a:ext cx="419630" cy="388320"/>
            </a:xfrm>
            <a:custGeom>
              <a:avLst/>
              <a:gdLst>
                <a:gd name="connsiteX0" fmla="*/ 378691 w 378691"/>
                <a:gd name="connsiteY0" fmla="*/ 0 h 480291"/>
                <a:gd name="connsiteX1" fmla="*/ 175491 w 378691"/>
                <a:gd name="connsiteY1" fmla="*/ 341745 h 480291"/>
                <a:gd name="connsiteX2" fmla="*/ 0 w 378691"/>
                <a:gd name="connsiteY2" fmla="*/ 480291 h 4802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78691" h="480291">
                  <a:moveTo>
                    <a:pt x="378691" y="0"/>
                  </a:moveTo>
                  <a:cubicBezTo>
                    <a:pt x="308648" y="130848"/>
                    <a:pt x="238606" y="261697"/>
                    <a:pt x="175491" y="341745"/>
                  </a:cubicBezTo>
                  <a:cubicBezTo>
                    <a:pt x="112376" y="421793"/>
                    <a:pt x="56188" y="451042"/>
                    <a:pt x="0" y="480291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3" name="Forme libre 142"/>
            <p:cNvSpPr/>
            <p:nvPr/>
          </p:nvSpPr>
          <p:spPr>
            <a:xfrm>
              <a:off x="5800436" y="2290619"/>
              <a:ext cx="378691" cy="350981"/>
            </a:xfrm>
            <a:custGeom>
              <a:avLst/>
              <a:gdLst>
                <a:gd name="connsiteX0" fmla="*/ 0 w 341746"/>
                <a:gd name="connsiteY0" fmla="*/ 0 h 434109"/>
                <a:gd name="connsiteX1" fmla="*/ 193964 w 341746"/>
                <a:gd name="connsiteY1" fmla="*/ 323272 h 434109"/>
                <a:gd name="connsiteX2" fmla="*/ 341746 w 341746"/>
                <a:gd name="connsiteY2" fmla="*/ 434109 h 4341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1746" h="434109">
                  <a:moveTo>
                    <a:pt x="0" y="0"/>
                  </a:moveTo>
                  <a:cubicBezTo>
                    <a:pt x="68503" y="125460"/>
                    <a:pt x="137006" y="250921"/>
                    <a:pt x="193964" y="323272"/>
                  </a:cubicBezTo>
                  <a:cubicBezTo>
                    <a:pt x="250922" y="395623"/>
                    <a:pt x="296334" y="414866"/>
                    <a:pt x="341746" y="434109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sp>
        <p:nvSpPr>
          <p:cNvPr id="195" name="Rectangle avec flèche vers le bas 194"/>
          <p:cNvSpPr/>
          <p:nvPr/>
        </p:nvSpPr>
        <p:spPr>
          <a:xfrm>
            <a:off x="147785" y="4128655"/>
            <a:ext cx="812797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  <a:latin typeface="Comic Sans MS" pitchFamily="66" charset="0"/>
              </a:rPr>
              <a:t>Chrom</a:t>
            </a:r>
            <a:r>
              <a:rPr lang="fr-FR" sz="1100" dirty="0" smtClean="0">
                <a:solidFill>
                  <a:schemeClr val="tx1"/>
                </a:solidFill>
                <a:latin typeface="Comic Sans MS" pitchFamily="66" charset="0"/>
              </a:rPr>
              <a:t>. à déplacer</a:t>
            </a:r>
            <a:endParaRPr lang="fr-FR" sz="11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sp>
        <p:nvSpPr>
          <p:cNvPr id="245" name="Ruban vers le haut 244"/>
          <p:cNvSpPr/>
          <p:nvPr/>
        </p:nvSpPr>
        <p:spPr>
          <a:xfrm>
            <a:off x="8368143" y="0"/>
            <a:ext cx="775857" cy="314036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200" dirty="0" smtClean="0">
                <a:solidFill>
                  <a:schemeClr val="tx1"/>
                </a:solidFill>
                <a:latin typeface="Comic Sans MS" pitchFamily="66" charset="0"/>
              </a:rPr>
              <a:t>2</a:t>
            </a:r>
            <a:endParaRPr lang="fr-FR" sz="12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grpSp>
        <p:nvGrpSpPr>
          <p:cNvPr id="4" name="Groupe 248"/>
          <p:cNvGrpSpPr/>
          <p:nvPr/>
        </p:nvGrpSpPr>
        <p:grpSpPr>
          <a:xfrm>
            <a:off x="4761367" y="1919154"/>
            <a:ext cx="4253324" cy="4431442"/>
            <a:chOff x="2740817" y="-360216"/>
            <a:chExt cx="5426023" cy="5653251"/>
          </a:xfrm>
        </p:grpSpPr>
        <p:sp>
          <p:nvSpPr>
            <p:cNvPr id="250" name="ZoneTexte 249"/>
            <p:cNvSpPr txBox="1"/>
            <p:nvPr/>
          </p:nvSpPr>
          <p:spPr>
            <a:xfrm>
              <a:off x="2740817" y="3614484"/>
              <a:ext cx="1601623" cy="333739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2eme </a:t>
              </a:r>
              <a:r>
                <a:rPr lang="fr-FR" sz="1100" dirty="0" err="1" smtClean="0">
                  <a:latin typeface="Comic Sans MS" pitchFamily="66" charset="0"/>
                </a:rPr>
                <a:t>div</a:t>
              </a:r>
              <a:r>
                <a:rPr lang="fr-FR" sz="1100" dirty="0" smtClean="0">
                  <a:latin typeface="Comic Sans MS" pitchFamily="66" charset="0"/>
                </a:rPr>
                <a:t> méiose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251" name="Ellipse 250"/>
            <p:cNvSpPr/>
            <p:nvPr/>
          </p:nvSpPr>
          <p:spPr>
            <a:xfrm>
              <a:off x="4443996" y="2660078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52" name="Ellipse 251"/>
            <p:cNvSpPr/>
            <p:nvPr/>
          </p:nvSpPr>
          <p:spPr>
            <a:xfrm>
              <a:off x="5829447" y="267855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53" name="Rectangle à coins arrondis 252"/>
            <p:cNvSpPr/>
            <p:nvPr/>
          </p:nvSpPr>
          <p:spPr>
            <a:xfrm>
              <a:off x="5144655" y="1062183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54" name="Rectangle à coins arrondis 253"/>
            <p:cNvSpPr/>
            <p:nvPr/>
          </p:nvSpPr>
          <p:spPr>
            <a:xfrm>
              <a:off x="5116946" y="-360216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55" name="Flèche droite 254"/>
            <p:cNvSpPr/>
            <p:nvPr/>
          </p:nvSpPr>
          <p:spPr>
            <a:xfrm rot="5400000">
              <a:off x="5625649" y="852879"/>
              <a:ext cx="196390" cy="153184"/>
            </a:xfrm>
            <a:prstGeom prst="rightArrow">
              <a:avLst/>
            </a:prstGeom>
            <a:ln w="1270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56" name="ZoneTexte 255"/>
            <p:cNvSpPr txBox="1"/>
            <p:nvPr/>
          </p:nvSpPr>
          <p:spPr>
            <a:xfrm>
              <a:off x="4376542" y="774160"/>
              <a:ext cx="734555" cy="333739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err="1" smtClean="0">
                  <a:latin typeface="Comic Sans MS" pitchFamily="66" charset="0"/>
                </a:rPr>
                <a:t>Replic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257" name="ZoneTexte 256"/>
            <p:cNvSpPr txBox="1"/>
            <p:nvPr/>
          </p:nvSpPr>
          <p:spPr>
            <a:xfrm>
              <a:off x="5551907" y="2789197"/>
              <a:ext cx="417584" cy="3337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et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258" name="ZoneTexte 257"/>
            <p:cNvSpPr txBox="1"/>
            <p:nvPr/>
          </p:nvSpPr>
          <p:spPr>
            <a:xfrm>
              <a:off x="3612692" y="2194550"/>
              <a:ext cx="1519824" cy="333739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1ere </a:t>
              </a:r>
              <a:r>
                <a:rPr lang="fr-FR" sz="1100" dirty="0" err="1" smtClean="0">
                  <a:latin typeface="Comic Sans MS" pitchFamily="66" charset="0"/>
                </a:rPr>
                <a:t>div</a:t>
              </a:r>
              <a:r>
                <a:rPr lang="fr-FR" sz="1100" dirty="0" smtClean="0">
                  <a:latin typeface="Comic Sans MS" pitchFamily="66" charset="0"/>
                </a:rPr>
                <a:t> méiose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259" name="Ellipse 258"/>
            <p:cNvSpPr/>
            <p:nvPr/>
          </p:nvSpPr>
          <p:spPr>
            <a:xfrm>
              <a:off x="3432613" y="417946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60" name="Ellipse 259"/>
            <p:cNvSpPr/>
            <p:nvPr/>
          </p:nvSpPr>
          <p:spPr>
            <a:xfrm>
              <a:off x="4637959" y="4184081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61" name="Ellipse 260"/>
            <p:cNvSpPr/>
            <p:nvPr/>
          </p:nvSpPr>
          <p:spPr>
            <a:xfrm>
              <a:off x="5857160" y="418408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62" name="Ellipse 261"/>
            <p:cNvSpPr/>
            <p:nvPr/>
          </p:nvSpPr>
          <p:spPr>
            <a:xfrm>
              <a:off x="7062506" y="4188701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grpSp>
          <p:nvGrpSpPr>
            <p:cNvPr id="5" name="Groupe 246"/>
            <p:cNvGrpSpPr/>
            <p:nvPr/>
          </p:nvGrpSpPr>
          <p:grpSpPr>
            <a:xfrm>
              <a:off x="4128655" y="3740733"/>
              <a:ext cx="3251199" cy="452576"/>
              <a:chOff x="4128655" y="3740733"/>
              <a:chExt cx="3251199" cy="572654"/>
            </a:xfrm>
          </p:grpSpPr>
          <p:cxnSp>
            <p:nvCxnSpPr>
              <p:cNvPr id="266" name="Connecteur droit avec flèche 265"/>
              <p:cNvCxnSpPr/>
              <p:nvPr/>
            </p:nvCxnSpPr>
            <p:spPr>
              <a:xfrm flipH="1">
                <a:off x="4128655" y="3759205"/>
                <a:ext cx="498762" cy="517237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7" name="Connecteur droit avec flèche 266"/>
              <p:cNvCxnSpPr/>
              <p:nvPr/>
            </p:nvCxnSpPr>
            <p:spPr>
              <a:xfrm flipH="1">
                <a:off x="5061527" y="3842332"/>
                <a:ext cx="1" cy="434110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8" name="Connecteur droit avec flèche 267"/>
              <p:cNvCxnSpPr/>
              <p:nvPr/>
            </p:nvCxnSpPr>
            <p:spPr>
              <a:xfrm>
                <a:off x="6400799" y="3851570"/>
                <a:ext cx="0" cy="424872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9" name="Connecteur droit avec flèche 268"/>
              <p:cNvCxnSpPr/>
              <p:nvPr/>
            </p:nvCxnSpPr>
            <p:spPr>
              <a:xfrm>
                <a:off x="6807200" y="3740733"/>
                <a:ext cx="572654" cy="572654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64" name="Forme libre 263"/>
            <p:cNvSpPr/>
            <p:nvPr/>
          </p:nvSpPr>
          <p:spPr>
            <a:xfrm>
              <a:off x="5260734" y="2272147"/>
              <a:ext cx="419630" cy="388320"/>
            </a:xfrm>
            <a:custGeom>
              <a:avLst/>
              <a:gdLst>
                <a:gd name="connsiteX0" fmla="*/ 378691 w 378691"/>
                <a:gd name="connsiteY0" fmla="*/ 0 h 480291"/>
                <a:gd name="connsiteX1" fmla="*/ 175491 w 378691"/>
                <a:gd name="connsiteY1" fmla="*/ 341745 h 480291"/>
                <a:gd name="connsiteX2" fmla="*/ 0 w 378691"/>
                <a:gd name="connsiteY2" fmla="*/ 480291 h 4802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78691" h="480291">
                  <a:moveTo>
                    <a:pt x="378691" y="0"/>
                  </a:moveTo>
                  <a:cubicBezTo>
                    <a:pt x="308648" y="130848"/>
                    <a:pt x="238606" y="261697"/>
                    <a:pt x="175491" y="341745"/>
                  </a:cubicBezTo>
                  <a:cubicBezTo>
                    <a:pt x="112376" y="421793"/>
                    <a:pt x="56188" y="451042"/>
                    <a:pt x="0" y="480291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65" name="Forme libre 264"/>
            <p:cNvSpPr/>
            <p:nvPr/>
          </p:nvSpPr>
          <p:spPr>
            <a:xfrm>
              <a:off x="5800436" y="2290619"/>
              <a:ext cx="378691" cy="350981"/>
            </a:xfrm>
            <a:custGeom>
              <a:avLst/>
              <a:gdLst>
                <a:gd name="connsiteX0" fmla="*/ 0 w 341746"/>
                <a:gd name="connsiteY0" fmla="*/ 0 h 434109"/>
                <a:gd name="connsiteX1" fmla="*/ 193964 w 341746"/>
                <a:gd name="connsiteY1" fmla="*/ 323272 h 434109"/>
                <a:gd name="connsiteX2" fmla="*/ 341746 w 341746"/>
                <a:gd name="connsiteY2" fmla="*/ 434109 h 4341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1746" h="434109">
                  <a:moveTo>
                    <a:pt x="0" y="0"/>
                  </a:moveTo>
                  <a:cubicBezTo>
                    <a:pt x="68503" y="125460"/>
                    <a:pt x="137006" y="250921"/>
                    <a:pt x="193964" y="323272"/>
                  </a:cubicBezTo>
                  <a:cubicBezTo>
                    <a:pt x="250922" y="395623"/>
                    <a:pt x="296334" y="414866"/>
                    <a:pt x="341746" y="434109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6" name="Groupe 280"/>
          <p:cNvGrpSpPr/>
          <p:nvPr/>
        </p:nvGrpSpPr>
        <p:grpSpPr>
          <a:xfrm>
            <a:off x="697711" y="6294120"/>
            <a:ext cx="68937" cy="299264"/>
            <a:chOff x="4429203" y="715386"/>
            <a:chExt cx="68937" cy="299264"/>
          </a:xfrm>
          <a:solidFill>
            <a:srgbClr val="9999FF"/>
          </a:solidFill>
        </p:grpSpPr>
        <p:sp>
          <p:nvSpPr>
            <p:cNvPr id="279" name="Rectangle 2061"/>
            <p:cNvSpPr>
              <a:spLocks noChangeArrowheads="1"/>
            </p:cNvSpPr>
            <p:nvPr/>
          </p:nvSpPr>
          <p:spPr bwMode="auto">
            <a:xfrm>
              <a:off x="4441004" y="715386"/>
              <a:ext cx="45719" cy="299264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278" name="Freeform 2064"/>
            <p:cNvSpPr>
              <a:spLocks/>
            </p:cNvSpPr>
            <p:nvPr/>
          </p:nvSpPr>
          <p:spPr bwMode="auto">
            <a:xfrm>
              <a:off x="4429203" y="725309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7" name="Groupe 290"/>
          <p:cNvGrpSpPr/>
          <p:nvPr/>
        </p:nvGrpSpPr>
        <p:grpSpPr>
          <a:xfrm>
            <a:off x="130001" y="4765963"/>
            <a:ext cx="147089" cy="748095"/>
            <a:chOff x="2651529" y="332508"/>
            <a:chExt cx="147089" cy="748095"/>
          </a:xfrm>
        </p:grpSpPr>
        <p:grpSp>
          <p:nvGrpSpPr>
            <p:cNvPr id="8" name="Groupe 282"/>
            <p:cNvGrpSpPr/>
            <p:nvPr/>
          </p:nvGrpSpPr>
          <p:grpSpPr>
            <a:xfrm>
              <a:off x="2651529" y="332508"/>
              <a:ext cx="147089" cy="748095"/>
              <a:chOff x="2651529" y="171452"/>
              <a:chExt cx="150494" cy="909152"/>
            </a:xfrm>
          </p:grpSpPr>
          <p:sp>
            <p:nvSpPr>
              <p:cNvPr id="294" name="Rectangle 2061"/>
              <p:cNvSpPr>
                <a:spLocks noChangeArrowheads="1"/>
              </p:cNvSpPr>
              <p:nvPr/>
            </p:nvSpPr>
            <p:spPr bwMode="auto">
              <a:xfrm>
                <a:off x="2651529" y="171452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295" name="Rectangle 2061"/>
              <p:cNvSpPr>
                <a:spLocks noChangeArrowheads="1"/>
              </p:cNvSpPr>
              <p:nvPr/>
            </p:nvSpPr>
            <p:spPr bwMode="auto">
              <a:xfrm>
                <a:off x="2756304" y="174627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293" name="Freeform 2064"/>
            <p:cNvSpPr>
              <a:spLocks/>
            </p:cNvSpPr>
            <p:nvPr/>
          </p:nvSpPr>
          <p:spPr bwMode="auto">
            <a:xfrm>
              <a:off x="2692110" y="578538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9" name="Groupe 295"/>
          <p:cNvGrpSpPr/>
          <p:nvPr/>
        </p:nvGrpSpPr>
        <p:grpSpPr>
          <a:xfrm>
            <a:off x="374766" y="4761346"/>
            <a:ext cx="147089" cy="748095"/>
            <a:chOff x="2651529" y="332508"/>
            <a:chExt cx="147089" cy="748095"/>
          </a:xfrm>
        </p:grpSpPr>
        <p:grpSp>
          <p:nvGrpSpPr>
            <p:cNvPr id="10" name="Groupe 282"/>
            <p:cNvGrpSpPr/>
            <p:nvPr/>
          </p:nvGrpSpPr>
          <p:grpSpPr>
            <a:xfrm>
              <a:off x="2651529" y="332508"/>
              <a:ext cx="147089" cy="748095"/>
              <a:chOff x="2651529" y="171452"/>
              <a:chExt cx="150494" cy="909152"/>
            </a:xfrm>
          </p:grpSpPr>
          <p:sp>
            <p:nvSpPr>
              <p:cNvPr id="299" name="Rectangle 2061"/>
              <p:cNvSpPr>
                <a:spLocks noChangeArrowheads="1"/>
              </p:cNvSpPr>
              <p:nvPr/>
            </p:nvSpPr>
            <p:spPr bwMode="auto">
              <a:xfrm>
                <a:off x="2651529" y="171452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00" name="Rectangle 2061"/>
              <p:cNvSpPr>
                <a:spLocks noChangeArrowheads="1"/>
              </p:cNvSpPr>
              <p:nvPr/>
            </p:nvSpPr>
            <p:spPr bwMode="auto">
              <a:xfrm>
                <a:off x="2756304" y="174627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298" name="Freeform 2064"/>
            <p:cNvSpPr>
              <a:spLocks/>
            </p:cNvSpPr>
            <p:nvPr/>
          </p:nvSpPr>
          <p:spPr bwMode="auto">
            <a:xfrm>
              <a:off x="2692110" y="578538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11" name="Groupe 300"/>
          <p:cNvGrpSpPr/>
          <p:nvPr/>
        </p:nvGrpSpPr>
        <p:grpSpPr>
          <a:xfrm>
            <a:off x="669636" y="4770582"/>
            <a:ext cx="68937" cy="742175"/>
            <a:chOff x="2290618" y="323273"/>
            <a:chExt cx="68937" cy="742175"/>
          </a:xfrm>
        </p:grpSpPr>
        <p:sp>
          <p:nvSpPr>
            <p:cNvPr id="302" name="Rectangle 2061"/>
            <p:cNvSpPr>
              <a:spLocks noChangeArrowheads="1"/>
            </p:cNvSpPr>
            <p:nvPr/>
          </p:nvSpPr>
          <p:spPr bwMode="auto">
            <a:xfrm>
              <a:off x="2304012" y="323273"/>
              <a:ext cx="45719" cy="742175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303" name="Freeform 2064"/>
            <p:cNvSpPr>
              <a:spLocks/>
            </p:cNvSpPr>
            <p:nvPr/>
          </p:nvSpPr>
          <p:spPr bwMode="auto">
            <a:xfrm>
              <a:off x="2290618" y="566557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12" name="Groupe 718"/>
          <p:cNvGrpSpPr/>
          <p:nvPr/>
        </p:nvGrpSpPr>
        <p:grpSpPr>
          <a:xfrm>
            <a:off x="121201" y="5635625"/>
            <a:ext cx="147319" cy="496403"/>
            <a:chOff x="229294" y="2463799"/>
            <a:chExt cx="147319" cy="496403"/>
          </a:xfrm>
          <a:solidFill>
            <a:srgbClr val="FF99FF"/>
          </a:solidFill>
        </p:grpSpPr>
        <p:sp>
          <p:nvSpPr>
            <p:cNvPr id="311" name="Rectangle 2061"/>
            <p:cNvSpPr>
              <a:spLocks noChangeArrowheads="1"/>
            </p:cNvSpPr>
            <p:nvPr/>
          </p:nvSpPr>
          <p:spPr bwMode="auto">
            <a:xfrm>
              <a:off x="2292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312" name="Rectangle 2061"/>
            <p:cNvSpPr>
              <a:spLocks noChangeArrowheads="1"/>
            </p:cNvSpPr>
            <p:nvPr/>
          </p:nvSpPr>
          <p:spPr bwMode="auto">
            <a:xfrm>
              <a:off x="3308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313" name="Freeform 2064"/>
            <p:cNvSpPr>
              <a:spLocks/>
            </p:cNvSpPr>
            <p:nvPr/>
          </p:nvSpPr>
          <p:spPr bwMode="auto">
            <a:xfrm>
              <a:off x="269875" y="2661336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13" name="Groupe 717"/>
          <p:cNvGrpSpPr/>
          <p:nvPr/>
        </p:nvGrpSpPr>
        <p:grpSpPr>
          <a:xfrm>
            <a:off x="692296" y="5651212"/>
            <a:ext cx="68937" cy="496403"/>
            <a:chOff x="492125" y="2466974"/>
            <a:chExt cx="68937" cy="496403"/>
          </a:xfrm>
          <a:solidFill>
            <a:srgbClr val="FF99FF"/>
          </a:solidFill>
        </p:grpSpPr>
        <p:sp>
          <p:nvSpPr>
            <p:cNvPr id="325" name="Rectangle 2061"/>
            <p:cNvSpPr>
              <a:spLocks noChangeArrowheads="1"/>
            </p:cNvSpPr>
            <p:nvPr/>
          </p:nvSpPr>
          <p:spPr bwMode="auto">
            <a:xfrm>
              <a:off x="502344" y="2466974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326" name="Freeform 2064"/>
            <p:cNvSpPr>
              <a:spLocks/>
            </p:cNvSpPr>
            <p:nvPr/>
          </p:nvSpPr>
          <p:spPr bwMode="auto">
            <a:xfrm>
              <a:off x="492125" y="2664511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14" name="Groupe 326"/>
          <p:cNvGrpSpPr/>
          <p:nvPr/>
        </p:nvGrpSpPr>
        <p:grpSpPr>
          <a:xfrm>
            <a:off x="116583" y="6289936"/>
            <a:ext cx="147319" cy="299264"/>
            <a:chOff x="4628546" y="660400"/>
            <a:chExt cx="147319" cy="299264"/>
          </a:xfrm>
          <a:solidFill>
            <a:srgbClr val="9999FF"/>
          </a:solidFill>
        </p:grpSpPr>
        <p:grpSp>
          <p:nvGrpSpPr>
            <p:cNvPr id="15" name="Groupe 273"/>
            <p:cNvGrpSpPr/>
            <p:nvPr/>
          </p:nvGrpSpPr>
          <p:grpSpPr>
            <a:xfrm>
              <a:off x="4628546" y="660400"/>
              <a:ext cx="147319" cy="299264"/>
              <a:chOff x="4628546" y="463261"/>
              <a:chExt cx="147319" cy="496403"/>
            </a:xfrm>
            <a:grpFill/>
          </p:grpSpPr>
          <p:sp>
            <p:nvSpPr>
              <p:cNvPr id="330" name="Rectangle 2061"/>
              <p:cNvSpPr>
                <a:spLocks noChangeArrowheads="1"/>
              </p:cNvSpPr>
              <p:nvPr/>
            </p:nvSpPr>
            <p:spPr bwMode="auto">
              <a:xfrm>
                <a:off x="46285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31" name="Rectangle 2061"/>
              <p:cNvSpPr>
                <a:spLocks noChangeArrowheads="1"/>
              </p:cNvSpPr>
              <p:nvPr/>
            </p:nvSpPr>
            <p:spPr bwMode="auto">
              <a:xfrm>
                <a:off x="47301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29" name="Freeform 2064"/>
            <p:cNvSpPr>
              <a:spLocks/>
            </p:cNvSpPr>
            <p:nvPr/>
          </p:nvSpPr>
          <p:spPr bwMode="auto">
            <a:xfrm>
              <a:off x="4669127" y="670323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26" name="Groupe 347"/>
          <p:cNvGrpSpPr/>
          <p:nvPr/>
        </p:nvGrpSpPr>
        <p:grpSpPr>
          <a:xfrm>
            <a:off x="822036" y="4765963"/>
            <a:ext cx="68937" cy="742175"/>
            <a:chOff x="2290618" y="323273"/>
            <a:chExt cx="68937" cy="742175"/>
          </a:xfrm>
        </p:grpSpPr>
        <p:sp>
          <p:nvSpPr>
            <p:cNvPr id="349" name="Rectangle 2061"/>
            <p:cNvSpPr>
              <a:spLocks noChangeArrowheads="1"/>
            </p:cNvSpPr>
            <p:nvPr/>
          </p:nvSpPr>
          <p:spPr bwMode="auto">
            <a:xfrm>
              <a:off x="2304012" y="323273"/>
              <a:ext cx="45719" cy="742175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350" name="Freeform 2064"/>
            <p:cNvSpPr>
              <a:spLocks/>
            </p:cNvSpPr>
            <p:nvPr/>
          </p:nvSpPr>
          <p:spPr bwMode="auto">
            <a:xfrm>
              <a:off x="2290618" y="566557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27" name="Groupe 718"/>
          <p:cNvGrpSpPr/>
          <p:nvPr/>
        </p:nvGrpSpPr>
        <p:grpSpPr>
          <a:xfrm>
            <a:off x="365965" y="5640243"/>
            <a:ext cx="147319" cy="496403"/>
            <a:chOff x="229294" y="2463799"/>
            <a:chExt cx="147319" cy="496403"/>
          </a:xfrm>
          <a:solidFill>
            <a:srgbClr val="FF99FF"/>
          </a:solidFill>
        </p:grpSpPr>
        <p:sp>
          <p:nvSpPr>
            <p:cNvPr id="352" name="Rectangle 2061"/>
            <p:cNvSpPr>
              <a:spLocks noChangeArrowheads="1"/>
            </p:cNvSpPr>
            <p:nvPr/>
          </p:nvSpPr>
          <p:spPr bwMode="auto">
            <a:xfrm>
              <a:off x="2292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353" name="Rectangle 2061"/>
            <p:cNvSpPr>
              <a:spLocks noChangeArrowheads="1"/>
            </p:cNvSpPr>
            <p:nvPr/>
          </p:nvSpPr>
          <p:spPr bwMode="auto">
            <a:xfrm>
              <a:off x="3308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354" name="Freeform 2064"/>
            <p:cNvSpPr>
              <a:spLocks/>
            </p:cNvSpPr>
            <p:nvPr/>
          </p:nvSpPr>
          <p:spPr bwMode="auto">
            <a:xfrm>
              <a:off x="269875" y="2661336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28" name="Groupe 717"/>
          <p:cNvGrpSpPr/>
          <p:nvPr/>
        </p:nvGrpSpPr>
        <p:grpSpPr>
          <a:xfrm>
            <a:off x="863169" y="5655830"/>
            <a:ext cx="68937" cy="496403"/>
            <a:chOff x="492125" y="2466974"/>
            <a:chExt cx="68937" cy="496403"/>
          </a:xfrm>
          <a:solidFill>
            <a:srgbClr val="FF99FF"/>
          </a:solidFill>
        </p:grpSpPr>
        <p:sp>
          <p:nvSpPr>
            <p:cNvPr id="356" name="Rectangle 2061"/>
            <p:cNvSpPr>
              <a:spLocks noChangeArrowheads="1"/>
            </p:cNvSpPr>
            <p:nvPr/>
          </p:nvSpPr>
          <p:spPr bwMode="auto">
            <a:xfrm>
              <a:off x="502344" y="2466974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357" name="Freeform 2064"/>
            <p:cNvSpPr>
              <a:spLocks/>
            </p:cNvSpPr>
            <p:nvPr/>
          </p:nvSpPr>
          <p:spPr bwMode="auto">
            <a:xfrm>
              <a:off x="492125" y="2664511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29" name="Groupe 357"/>
          <p:cNvGrpSpPr/>
          <p:nvPr/>
        </p:nvGrpSpPr>
        <p:grpSpPr>
          <a:xfrm>
            <a:off x="361346" y="6294554"/>
            <a:ext cx="147319" cy="299264"/>
            <a:chOff x="4628546" y="660400"/>
            <a:chExt cx="147319" cy="299264"/>
          </a:xfrm>
          <a:solidFill>
            <a:srgbClr val="9999FF"/>
          </a:solidFill>
        </p:grpSpPr>
        <p:grpSp>
          <p:nvGrpSpPr>
            <p:cNvPr id="30" name="Groupe 273"/>
            <p:cNvGrpSpPr/>
            <p:nvPr/>
          </p:nvGrpSpPr>
          <p:grpSpPr>
            <a:xfrm>
              <a:off x="4628546" y="660400"/>
              <a:ext cx="147319" cy="299264"/>
              <a:chOff x="4628546" y="463261"/>
              <a:chExt cx="147319" cy="496403"/>
            </a:xfrm>
            <a:grpFill/>
          </p:grpSpPr>
          <p:sp>
            <p:nvSpPr>
              <p:cNvPr id="361" name="Rectangle 2061"/>
              <p:cNvSpPr>
                <a:spLocks noChangeArrowheads="1"/>
              </p:cNvSpPr>
              <p:nvPr/>
            </p:nvSpPr>
            <p:spPr bwMode="auto">
              <a:xfrm>
                <a:off x="46285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62" name="Rectangle 2061"/>
              <p:cNvSpPr>
                <a:spLocks noChangeArrowheads="1"/>
              </p:cNvSpPr>
              <p:nvPr/>
            </p:nvSpPr>
            <p:spPr bwMode="auto">
              <a:xfrm>
                <a:off x="47301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60" name="Freeform 2064"/>
            <p:cNvSpPr>
              <a:spLocks/>
            </p:cNvSpPr>
            <p:nvPr/>
          </p:nvSpPr>
          <p:spPr bwMode="auto">
            <a:xfrm>
              <a:off x="4669127" y="670323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1" name="Groupe 362"/>
          <p:cNvGrpSpPr/>
          <p:nvPr/>
        </p:nvGrpSpPr>
        <p:grpSpPr>
          <a:xfrm>
            <a:off x="887056" y="6280266"/>
            <a:ext cx="68937" cy="299264"/>
            <a:chOff x="4429203" y="715386"/>
            <a:chExt cx="68937" cy="299264"/>
          </a:xfrm>
          <a:solidFill>
            <a:srgbClr val="9999FF"/>
          </a:solidFill>
        </p:grpSpPr>
        <p:sp>
          <p:nvSpPr>
            <p:cNvPr id="364" name="Rectangle 2061"/>
            <p:cNvSpPr>
              <a:spLocks noChangeArrowheads="1"/>
            </p:cNvSpPr>
            <p:nvPr/>
          </p:nvSpPr>
          <p:spPr bwMode="auto">
            <a:xfrm>
              <a:off x="4441004" y="715386"/>
              <a:ext cx="45719" cy="299264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  <p:sp>
          <p:nvSpPr>
            <p:cNvPr id="365" name="Freeform 2064"/>
            <p:cNvSpPr>
              <a:spLocks/>
            </p:cNvSpPr>
            <p:nvPr/>
          </p:nvSpPr>
          <p:spPr bwMode="auto">
            <a:xfrm>
              <a:off x="4429203" y="725309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>
                <a:latin typeface="Comic Sans MS" pitchFamily="66" charset="0"/>
              </a:endParaRPr>
            </a:p>
          </p:txBody>
        </p:sp>
      </p:grpSp>
      <p:sp>
        <p:nvSpPr>
          <p:cNvPr id="369" name="ZoneTexte 368"/>
          <p:cNvSpPr txBox="1"/>
          <p:nvPr/>
        </p:nvSpPr>
        <p:spPr>
          <a:xfrm>
            <a:off x="2110509" y="974437"/>
            <a:ext cx="20273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>
                <a:latin typeface="Comic Sans MS" pitchFamily="66" charset="0"/>
              </a:rPr>
              <a:t>1</a:t>
            </a:r>
            <a:r>
              <a:rPr lang="fr-FR" sz="1200" baseline="30000" dirty="0" smtClean="0">
                <a:latin typeface="Comic Sans MS" pitchFamily="66" charset="0"/>
              </a:rPr>
              <a:t>er</a:t>
            </a:r>
            <a:r>
              <a:rPr lang="fr-FR" sz="1200" dirty="0" smtClean="0">
                <a:latin typeface="Comic Sans MS" pitchFamily="66" charset="0"/>
              </a:rPr>
              <a:t> Cas : Non disjonction de la paire XX en 1ere division de méiose</a:t>
            </a:r>
            <a:endParaRPr lang="fr-FR" sz="1200" dirty="0">
              <a:latin typeface="Comic Sans MS" pitchFamily="66" charset="0"/>
            </a:endParaRPr>
          </a:p>
        </p:txBody>
      </p:sp>
      <p:sp>
        <p:nvSpPr>
          <p:cNvPr id="370" name="ZoneTexte 369"/>
          <p:cNvSpPr txBox="1"/>
          <p:nvPr/>
        </p:nvSpPr>
        <p:spPr>
          <a:xfrm>
            <a:off x="6031345" y="942110"/>
            <a:ext cx="24661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dirty="0" smtClean="0">
                <a:latin typeface="Comic Sans MS" pitchFamily="66" charset="0"/>
              </a:rPr>
              <a:t>2</a:t>
            </a:r>
            <a:r>
              <a:rPr lang="fr-FR" sz="1200" baseline="30000" dirty="0" smtClean="0">
                <a:latin typeface="Comic Sans MS" pitchFamily="66" charset="0"/>
              </a:rPr>
              <a:t>me</a:t>
            </a:r>
            <a:r>
              <a:rPr lang="fr-FR" sz="1200" dirty="0" smtClean="0">
                <a:latin typeface="Comic Sans MS" pitchFamily="66" charset="0"/>
              </a:rPr>
              <a:t> Cas : Non disjonction  des chromatides XX en 2</a:t>
            </a:r>
            <a:r>
              <a:rPr lang="fr-FR" sz="1200" baseline="30000" dirty="0" smtClean="0">
                <a:latin typeface="Comic Sans MS" pitchFamily="66" charset="0"/>
              </a:rPr>
              <a:t>e</a:t>
            </a:r>
            <a:r>
              <a:rPr lang="fr-FR" sz="1200" dirty="0" smtClean="0">
                <a:latin typeface="Comic Sans MS" pitchFamily="66" charset="0"/>
              </a:rPr>
              <a:t> division de méiose</a:t>
            </a:r>
            <a:endParaRPr lang="fr-FR" sz="1200" dirty="0">
              <a:latin typeface="Comic Sans MS" pitchFamily="66" charset="0"/>
            </a:endParaRPr>
          </a:p>
        </p:txBody>
      </p:sp>
      <p:sp>
        <p:nvSpPr>
          <p:cNvPr id="518" name="Croix 517"/>
          <p:cNvSpPr/>
          <p:nvPr/>
        </p:nvSpPr>
        <p:spPr>
          <a:xfrm>
            <a:off x="3011055" y="4045527"/>
            <a:ext cx="147782" cy="147782"/>
          </a:xfrm>
          <a:prstGeom prst="plu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519" name="Croix 518"/>
          <p:cNvSpPr/>
          <p:nvPr/>
        </p:nvSpPr>
        <p:spPr>
          <a:xfrm>
            <a:off x="6248400" y="5204691"/>
            <a:ext cx="147782" cy="147782"/>
          </a:xfrm>
          <a:prstGeom prst="plu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grpSp>
        <p:nvGrpSpPr>
          <p:cNvPr id="123" name="Groupe 122"/>
          <p:cNvGrpSpPr/>
          <p:nvPr/>
        </p:nvGrpSpPr>
        <p:grpSpPr>
          <a:xfrm>
            <a:off x="0" y="0"/>
            <a:ext cx="8305800" cy="3838639"/>
            <a:chOff x="0" y="0"/>
            <a:chExt cx="8305800" cy="3838639"/>
          </a:xfrm>
        </p:grpSpPr>
        <p:sp>
          <p:nvSpPr>
            <p:cNvPr id="124" name="ZoneTexte 123"/>
            <p:cNvSpPr txBox="1"/>
            <p:nvPr/>
          </p:nvSpPr>
          <p:spPr>
            <a:xfrm>
              <a:off x="0" y="659270"/>
              <a:ext cx="1697412" cy="28623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1000" b="1" dirty="0" smtClean="0">
                  <a:latin typeface="Comic Sans MS" pitchFamily="66" charset="0"/>
                </a:rPr>
                <a:t>Chromosomes 8:</a:t>
              </a: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r>
                <a:rPr lang="fr-FR" sz="1000" b="1" dirty="0" smtClean="0">
                  <a:latin typeface="Comic Sans MS" pitchFamily="66" charset="0"/>
                </a:rPr>
                <a:t>Chromosomes </a:t>
              </a:r>
            </a:p>
            <a:p>
              <a:r>
                <a:rPr lang="fr-FR" sz="1000" b="1" dirty="0" smtClean="0">
                  <a:latin typeface="Comic Sans MS" pitchFamily="66" charset="0"/>
                </a:rPr>
                <a:t>sexuels:</a:t>
              </a: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r>
                <a:rPr lang="fr-FR" sz="1000" dirty="0" smtClean="0">
                  <a:latin typeface="Comic Sans MS" pitchFamily="66" charset="0"/>
                </a:rPr>
                <a:t>Chromosomes X          </a:t>
              </a: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r>
                <a:rPr lang="fr-FR" sz="1000" dirty="0" smtClean="0">
                  <a:latin typeface="Comic Sans MS" pitchFamily="66" charset="0"/>
                </a:rPr>
                <a:t>Chromosomes Y</a:t>
              </a:r>
              <a:endParaRPr lang="fr-FR" sz="1000" dirty="0">
                <a:latin typeface="Comic Sans MS" pitchFamily="66" charset="0"/>
              </a:endParaRPr>
            </a:p>
          </p:txBody>
        </p:sp>
        <p:grpSp>
          <p:nvGrpSpPr>
            <p:cNvPr id="126" name="Groupe 274"/>
            <p:cNvGrpSpPr/>
            <p:nvPr/>
          </p:nvGrpSpPr>
          <p:grpSpPr>
            <a:xfrm>
              <a:off x="205483" y="3530571"/>
              <a:ext cx="147319" cy="299264"/>
              <a:chOff x="4628546" y="660400"/>
              <a:chExt cx="147319" cy="299264"/>
            </a:xfrm>
            <a:solidFill>
              <a:srgbClr val="9999FF"/>
            </a:solidFill>
          </p:grpSpPr>
          <p:grpSp>
            <p:nvGrpSpPr>
              <p:cNvPr id="152" name="Groupe 273"/>
              <p:cNvGrpSpPr/>
              <p:nvPr/>
            </p:nvGrpSpPr>
            <p:grpSpPr>
              <a:xfrm>
                <a:off x="4628546" y="660400"/>
                <a:ext cx="147319" cy="299264"/>
                <a:chOff x="4628546" y="463261"/>
                <a:chExt cx="147319" cy="496403"/>
              </a:xfrm>
              <a:grpFill/>
            </p:grpSpPr>
            <p:sp>
              <p:nvSpPr>
                <p:cNvPr id="154" name="Rectangle 2061"/>
                <p:cNvSpPr>
                  <a:spLocks noChangeArrowheads="1"/>
                </p:cNvSpPr>
                <p:nvPr/>
              </p:nvSpPr>
              <p:spPr bwMode="auto">
                <a:xfrm>
                  <a:off x="4628546" y="463261"/>
                  <a:ext cx="45719" cy="496403"/>
                </a:xfrm>
                <a:prstGeom prst="rect">
                  <a:avLst/>
                </a:prstGeom>
                <a:grpFill/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55" name="Rectangle 2061"/>
                <p:cNvSpPr>
                  <a:spLocks noChangeArrowheads="1"/>
                </p:cNvSpPr>
                <p:nvPr/>
              </p:nvSpPr>
              <p:spPr bwMode="auto">
                <a:xfrm>
                  <a:off x="4730146" y="463261"/>
                  <a:ext cx="45719" cy="496403"/>
                </a:xfrm>
                <a:prstGeom prst="rect">
                  <a:avLst/>
                </a:prstGeom>
                <a:grpFill/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53" name="Freeform 2064"/>
              <p:cNvSpPr>
                <a:spLocks/>
              </p:cNvSpPr>
              <p:nvPr/>
            </p:nvSpPr>
            <p:spPr bwMode="auto">
              <a:xfrm>
                <a:off x="4669127" y="670323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28" name="Groupe 285"/>
            <p:cNvGrpSpPr/>
            <p:nvPr/>
          </p:nvGrpSpPr>
          <p:grpSpPr>
            <a:xfrm>
              <a:off x="279400" y="929409"/>
              <a:ext cx="147089" cy="748095"/>
              <a:chOff x="2651529" y="332508"/>
              <a:chExt cx="147089" cy="748095"/>
            </a:xfrm>
          </p:grpSpPr>
          <p:grpSp>
            <p:nvGrpSpPr>
              <p:cNvPr id="148" name="Groupe 282"/>
              <p:cNvGrpSpPr/>
              <p:nvPr/>
            </p:nvGrpSpPr>
            <p:grpSpPr>
              <a:xfrm>
                <a:off x="2651529" y="332508"/>
                <a:ext cx="147089" cy="748095"/>
                <a:chOff x="2651529" y="171452"/>
                <a:chExt cx="150494" cy="909152"/>
              </a:xfrm>
            </p:grpSpPr>
            <p:sp>
              <p:nvSpPr>
                <p:cNvPr id="150" name="Rectangle 2061"/>
                <p:cNvSpPr>
                  <a:spLocks noChangeArrowheads="1"/>
                </p:cNvSpPr>
                <p:nvPr/>
              </p:nvSpPr>
              <p:spPr bwMode="auto">
                <a:xfrm>
                  <a:off x="2651529" y="171452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51" name="Rectangle 2061"/>
                <p:cNvSpPr>
                  <a:spLocks noChangeArrowheads="1"/>
                </p:cNvSpPr>
                <p:nvPr/>
              </p:nvSpPr>
              <p:spPr bwMode="auto">
                <a:xfrm>
                  <a:off x="2756304" y="174627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49" name="Freeform 2064"/>
              <p:cNvSpPr>
                <a:spLocks/>
              </p:cNvSpPr>
              <p:nvPr/>
            </p:nvSpPr>
            <p:spPr bwMode="auto">
              <a:xfrm>
                <a:off x="2692110" y="578538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30" name="Groupe 306"/>
            <p:cNvGrpSpPr/>
            <p:nvPr/>
          </p:nvGrpSpPr>
          <p:grpSpPr>
            <a:xfrm>
              <a:off x="607290" y="938646"/>
              <a:ext cx="68937" cy="742175"/>
              <a:chOff x="2290618" y="323273"/>
              <a:chExt cx="68937" cy="742175"/>
            </a:xfrm>
          </p:grpSpPr>
          <p:sp>
            <p:nvSpPr>
              <p:cNvPr id="146" name="Rectangle 2061"/>
              <p:cNvSpPr>
                <a:spLocks noChangeArrowheads="1"/>
              </p:cNvSpPr>
              <p:nvPr/>
            </p:nvSpPr>
            <p:spPr bwMode="auto">
              <a:xfrm>
                <a:off x="2304012" y="323273"/>
                <a:ext cx="45719" cy="742175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47" name="Freeform 2064"/>
              <p:cNvSpPr>
                <a:spLocks/>
              </p:cNvSpPr>
              <p:nvPr/>
            </p:nvSpPr>
            <p:spPr bwMode="auto">
              <a:xfrm>
                <a:off x="2290618" y="566557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32" name="Groupe 718"/>
            <p:cNvGrpSpPr/>
            <p:nvPr/>
          </p:nvGrpSpPr>
          <p:grpSpPr>
            <a:xfrm>
              <a:off x="228574" y="2577235"/>
              <a:ext cx="147319" cy="496403"/>
              <a:chOff x="229294" y="2463799"/>
              <a:chExt cx="147319" cy="496403"/>
            </a:xfrm>
            <a:solidFill>
              <a:srgbClr val="FF99FF"/>
            </a:solidFill>
          </p:grpSpPr>
          <p:sp>
            <p:nvSpPr>
              <p:cNvPr id="141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44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45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33" name="Groupe 717"/>
            <p:cNvGrpSpPr/>
            <p:nvPr/>
          </p:nvGrpSpPr>
          <p:grpSpPr>
            <a:xfrm>
              <a:off x="596468" y="2583584"/>
              <a:ext cx="68937" cy="496403"/>
              <a:chOff x="492125" y="2466974"/>
              <a:chExt cx="68937" cy="496403"/>
            </a:xfrm>
            <a:solidFill>
              <a:srgbClr val="FF99FF"/>
            </a:solidFill>
          </p:grpSpPr>
          <p:sp>
            <p:nvSpPr>
              <p:cNvPr id="139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40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34" name="Groupe 339"/>
            <p:cNvGrpSpPr/>
            <p:nvPr/>
          </p:nvGrpSpPr>
          <p:grpSpPr>
            <a:xfrm>
              <a:off x="597266" y="3539375"/>
              <a:ext cx="68937" cy="299264"/>
              <a:chOff x="4429203" y="715386"/>
              <a:chExt cx="68937" cy="299264"/>
            </a:xfrm>
            <a:solidFill>
              <a:srgbClr val="9999FF"/>
            </a:solidFill>
          </p:grpSpPr>
          <p:sp>
            <p:nvSpPr>
              <p:cNvPr id="137" name="Rectangle 2061"/>
              <p:cNvSpPr>
                <a:spLocks noChangeArrowheads="1"/>
              </p:cNvSpPr>
              <p:nvPr/>
            </p:nvSpPr>
            <p:spPr bwMode="auto">
              <a:xfrm>
                <a:off x="4441004" y="715386"/>
                <a:ext cx="45719" cy="299264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38" name="Freeform 2064"/>
              <p:cNvSpPr>
                <a:spLocks/>
              </p:cNvSpPr>
              <p:nvPr/>
            </p:nvSpPr>
            <p:spPr bwMode="auto">
              <a:xfrm>
                <a:off x="4429203" y="725309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135" name="ZoneTexte 134"/>
            <p:cNvSpPr txBox="1"/>
            <p:nvPr/>
          </p:nvSpPr>
          <p:spPr>
            <a:xfrm>
              <a:off x="901700" y="0"/>
              <a:ext cx="7404100" cy="307777"/>
            </a:xfrm>
            <a:prstGeom prst="rect">
              <a:avLst/>
            </a:prstGeom>
            <a:noFill/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wrap="square" rtlCol="0">
              <a:spAutoFit/>
            </a:bodyPr>
            <a:lstStyle/>
            <a:p>
              <a:pPr lvl="0" algn="ctr"/>
              <a:r>
                <a:rPr lang="fr-FR" sz="1400" b="1" dirty="0" smtClean="0">
                  <a:solidFill>
                    <a:prstClr val="black"/>
                  </a:solidFill>
                  <a:latin typeface="Comic Sans MS" pitchFamily="66" charset="0"/>
                </a:rPr>
                <a:t>ANOMALIES DE LA MEIOSE ET CONSEQUENCES</a:t>
              </a:r>
              <a:endParaRPr lang="fr-FR" sz="1400" b="1" dirty="0">
                <a:solidFill>
                  <a:prstClr val="black"/>
                </a:solidFill>
                <a:latin typeface="Comic Sans MS" pitchFamily="66" charset="0"/>
              </a:endParaRPr>
            </a:p>
          </p:txBody>
        </p:sp>
        <p:sp>
          <p:nvSpPr>
            <p:cNvPr id="136" name="ZoneTexte 135"/>
            <p:cNvSpPr txBox="1"/>
            <p:nvPr/>
          </p:nvSpPr>
          <p:spPr>
            <a:xfrm>
              <a:off x="66288" y="50800"/>
              <a:ext cx="2126194" cy="307777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fr-FR" sz="1400" b="1" dirty="0" smtClean="0">
                  <a:latin typeface="Comic Sans MS" pitchFamily="66" charset="0"/>
                </a:rPr>
                <a:t>Syndrome de Turner</a:t>
              </a:r>
              <a:endParaRPr lang="fr-FR" sz="1400" b="1" dirty="0">
                <a:latin typeface="Comic Sans MS" pitchFamily="66" charset="0"/>
              </a:endParaRPr>
            </a:p>
          </p:txBody>
        </p:sp>
      </p:grpSp>
      <p:sp>
        <p:nvSpPr>
          <p:cNvPr id="156" name="ZoneTexte 155"/>
          <p:cNvSpPr txBox="1"/>
          <p:nvPr/>
        </p:nvSpPr>
        <p:spPr>
          <a:xfrm>
            <a:off x="3626429" y="280554"/>
            <a:ext cx="26484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latin typeface="Comic Sans MS" pitchFamily="66" charset="0"/>
              </a:rPr>
              <a:t>Mère: méiose anormale</a:t>
            </a:r>
            <a:endParaRPr lang="fr-FR" dirty="0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7" name="Tableau 146"/>
          <p:cNvGraphicFramePr>
            <a:graphicFrameLocks noGrp="1"/>
          </p:cNvGraphicFramePr>
          <p:nvPr/>
        </p:nvGraphicFramePr>
        <p:xfrm>
          <a:off x="1958105" y="886684"/>
          <a:ext cx="6299204" cy="46412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4801"/>
                <a:gridCol w="1574801"/>
                <a:gridCol w="1574801"/>
                <a:gridCol w="1574801"/>
              </a:tblGrid>
              <a:tr h="1547094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547094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547094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pSp>
        <p:nvGrpSpPr>
          <p:cNvPr id="2" name="Groupe 160"/>
          <p:cNvGrpSpPr/>
          <p:nvPr/>
        </p:nvGrpSpPr>
        <p:grpSpPr>
          <a:xfrm>
            <a:off x="3763904" y="1111984"/>
            <a:ext cx="1121447" cy="2582560"/>
            <a:chOff x="3967103" y="1897076"/>
            <a:chExt cx="1121447" cy="2582560"/>
          </a:xfrm>
        </p:grpSpPr>
        <p:sp>
          <p:nvSpPr>
            <p:cNvPr id="254" name="Rectangle à coins arrondis 253"/>
            <p:cNvSpPr/>
            <p:nvPr/>
          </p:nvSpPr>
          <p:spPr>
            <a:xfrm>
              <a:off x="3973117" y="3433917"/>
              <a:ext cx="1115433" cy="1045719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260" name="Ellipse 259"/>
            <p:cNvSpPr/>
            <p:nvPr/>
          </p:nvSpPr>
          <p:spPr>
            <a:xfrm>
              <a:off x="3967103" y="1897076"/>
              <a:ext cx="1113977" cy="1113977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sp>
        <p:nvSpPr>
          <p:cNvPr id="148" name="Ellipse 147"/>
          <p:cNvSpPr/>
          <p:nvPr/>
        </p:nvSpPr>
        <p:spPr>
          <a:xfrm>
            <a:off x="5329468" y="1125839"/>
            <a:ext cx="1113977" cy="1113977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49" name="Ellipse 148"/>
          <p:cNvSpPr/>
          <p:nvPr/>
        </p:nvSpPr>
        <p:spPr>
          <a:xfrm>
            <a:off x="6899650" y="1144311"/>
            <a:ext cx="1113977" cy="1113977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50" name="Ellipse 149"/>
          <p:cNvSpPr/>
          <p:nvPr/>
        </p:nvSpPr>
        <p:spPr>
          <a:xfrm>
            <a:off x="2226049" y="2631366"/>
            <a:ext cx="1113977" cy="1113977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51" name="Rectangle à coins arrondis 150"/>
          <p:cNvSpPr/>
          <p:nvPr/>
        </p:nvSpPr>
        <p:spPr>
          <a:xfrm>
            <a:off x="5326246" y="2671915"/>
            <a:ext cx="1115433" cy="104571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52" name="Rectangle à coins arrondis 151"/>
          <p:cNvSpPr/>
          <p:nvPr/>
        </p:nvSpPr>
        <p:spPr>
          <a:xfrm>
            <a:off x="6891810" y="2648824"/>
            <a:ext cx="1115433" cy="104571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cxnSp>
        <p:nvCxnSpPr>
          <p:cNvPr id="154" name="Connecteur droit 153"/>
          <p:cNvCxnSpPr/>
          <p:nvPr/>
        </p:nvCxnSpPr>
        <p:spPr>
          <a:xfrm flipH="1" flipV="1">
            <a:off x="1967346" y="895926"/>
            <a:ext cx="1570182" cy="154247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6" name="Ellipse 155"/>
          <p:cNvSpPr/>
          <p:nvPr/>
        </p:nvSpPr>
        <p:spPr>
          <a:xfrm>
            <a:off x="2212195" y="4187693"/>
            <a:ext cx="1113977" cy="1113977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57" name="Rectangle à coins arrondis 156"/>
          <p:cNvSpPr/>
          <p:nvPr/>
        </p:nvSpPr>
        <p:spPr>
          <a:xfrm>
            <a:off x="3793008" y="4205152"/>
            <a:ext cx="1115433" cy="104571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58" name="Rectangle à coins arrondis 157"/>
          <p:cNvSpPr/>
          <p:nvPr/>
        </p:nvSpPr>
        <p:spPr>
          <a:xfrm>
            <a:off x="5349336" y="4228242"/>
            <a:ext cx="1115433" cy="104571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59" name="Rectangle à coins arrondis 158"/>
          <p:cNvSpPr/>
          <p:nvPr/>
        </p:nvSpPr>
        <p:spPr>
          <a:xfrm>
            <a:off x="6914900" y="4205151"/>
            <a:ext cx="1115433" cy="104571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latin typeface="Comic Sans MS" pitchFamily="66" charset="0"/>
            </a:endParaRPr>
          </a:p>
        </p:txBody>
      </p:sp>
      <p:sp>
        <p:nvSpPr>
          <p:cNvPr id="195" name="Rectangle avec flèche vers le bas 194"/>
          <p:cNvSpPr/>
          <p:nvPr/>
        </p:nvSpPr>
        <p:spPr>
          <a:xfrm>
            <a:off x="147785" y="4128655"/>
            <a:ext cx="812797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err="1" smtClean="0">
                <a:solidFill>
                  <a:schemeClr val="tx1"/>
                </a:solidFill>
                <a:latin typeface="Comic Sans MS" pitchFamily="66" charset="0"/>
              </a:rPr>
              <a:t>Chrom</a:t>
            </a:r>
            <a:r>
              <a:rPr lang="fr-FR" sz="1100" dirty="0" smtClean="0">
                <a:solidFill>
                  <a:schemeClr val="tx1"/>
                </a:solidFill>
                <a:latin typeface="Comic Sans MS" pitchFamily="66" charset="0"/>
              </a:rPr>
              <a:t>. à déplacer</a:t>
            </a:r>
            <a:endParaRPr lang="fr-FR" sz="11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sp>
        <p:nvSpPr>
          <p:cNvPr id="245" name="Ruban vers le haut 244"/>
          <p:cNvSpPr/>
          <p:nvPr/>
        </p:nvSpPr>
        <p:spPr>
          <a:xfrm>
            <a:off x="8368145" y="0"/>
            <a:ext cx="775857" cy="314036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200" dirty="0" smtClean="0">
                <a:solidFill>
                  <a:schemeClr val="tx1"/>
                </a:solidFill>
                <a:latin typeface="Comic Sans MS" pitchFamily="66" charset="0"/>
              </a:rPr>
              <a:t>3</a:t>
            </a:r>
            <a:endParaRPr lang="fr-FR" sz="12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grpSp>
        <p:nvGrpSpPr>
          <p:cNvPr id="3" name="Groupe 280"/>
          <p:cNvGrpSpPr/>
          <p:nvPr/>
        </p:nvGrpSpPr>
        <p:grpSpPr>
          <a:xfrm>
            <a:off x="697711" y="6294120"/>
            <a:ext cx="68937" cy="299264"/>
            <a:chOff x="4429203" y="715386"/>
            <a:chExt cx="68937" cy="299264"/>
          </a:xfrm>
          <a:solidFill>
            <a:srgbClr val="9999FF"/>
          </a:solidFill>
        </p:grpSpPr>
        <p:sp>
          <p:nvSpPr>
            <p:cNvPr id="279" name="Rectangle 2061"/>
            <p:cNvSpPr>
              <a:spLocks noChangeArrowheads="1"/>
            </p:cNvSpPr>
            <p:nvPr/>
          </p:nvSpPr>
          <p:spPr bwMode="auto">
            <a:xfrm>
              <a:off x="4441004" y="715386"/>
              <a:ext cx="45719" cy="299264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78" name="Freeform 2064"/>
            <p:cNvSpPr>
              <a:spLocks/>
            </p:cNvSpPr>
            <p:nvPr/>
          </p:nvSpPr>
          <p:spPr bwMode="auto">
            <a:xfrm>
              <a:off x="4429203" y="725309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4" name="Groupe 290"/>
          <p:cNvGrpSpPr/>
          <p:nvPr/>
        </p:nvGrpSpPr>
        <p:grpSpPr>
          <a:xfrm>
            <a:off x="130001" y="4765963"/>
            <a:ext cx="147089" cy="748095"/>
            <a:chOff x="2651529" y="332508"/>
            <a:chExt cx="147089" cy="748095"/>
          </a:xfrm>
        </p:grpSpPr>
        <p:grpSp>
          <p:nvGrpSpPr>
            <p:cNvPr id="5" name="Groupe 282"/>
            <p:cNvGrpSpPr/>
            <p:nvPr/>
          </p:nvGrpSpPr>
          <p:grpSpPr>
            <a:xfrm>
              <a:off x="2651529" y="332508"/>
              <a:ext cx="147089" cy="748095"/>
              <a:chOff x="2651529" y="171452"/>
              <a:chExt cx="150494" cy="909152"/>
            </a:xfrm>
          </p:grpSpPr>
          <p:sp>
            <p:nvSpPr>
              <p:cNvPr id="294" name="Rectangle 2061"/>
              <p:cNvSpPr>
                <a:spLocks noChangeArrowheads="1"/>
              </p:cNvSpPr>
              <p:nvPr/>
            </p:nvSpPr>
            <p:spPr bwMode="auto">
              <a:xfrm>
                <a:off x="2651529" y="171452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5" name="Rectangle 2061"/>
              <p:cNvSpPr>
                <a:spLocks noChangeArrowheads="1"/>
              </p:cNvSpPr>
              <p:nvPr/>
            </p:nvSpPr>
            <p:spPr bwMode="auto">
              <a:xfrm>
                <a:off x="2756304" y="174627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293" name="Freeform 2064"/>
            <p:cNvSpPr>
              <a:spLocks/>
            </p:cNvSpPr>
            <p:nvPr/>
          </p:nvSpPr>
          <p:spPr bwMode="auto">
            <a:xfrm>
              <a:off x="2692110" y="578538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6" name="Groupe 295"/>
          <p:cNvGrpSpPr/>
          <p:nvPr/>
        </p:nvGrpSpPr>
        <p:grpSpPr>
          <a:xfrm>
            <a:off x="374766" y="4761346"/>
            <a:ext cx="147089" cy="748095"/>
            <a:chOff x="2651529" y="332508"/>
            <a:chExt cx="147089" cy="748095"/>
          </a:xfrm>
        </p:grpSpPr>
        <p:grpSp>
          <p:nvGrpSpPr>
            <p:cNvPr id="7" name="Groupe 282"/>
            <p:cNvGrpSpPr/>
            <p:nvPr/>
          </p:nvGrpSpPr>
          <p:grpSpPr>
            <a:xfrm>
              <a:off x="2651529" y="332508"/>
              <a:ext cx="147089" cy="748095"/>
              <a:chOff x="2651529" y="171452"/>
              <a:chExt cx="150494" cy="909152"/>
            </a:xfrm>
          </p:grpSpPr>
          <p:sp>
            <p:nvSpPr>
              <p:cNvPr id="299" name="Rectangle 2061"/>
              <p:cNvSpPr>
                <a:spLocks noChangeArrowheads="1"/>
              </p:cNvSpPr>
              <p:nvPr/>
            </p:nvSpPr>
            <p:spPr bwMode="auto">
              <a:xfrm>
                <a:off x="2651529" y="171452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0" name="Rectangle 2061"/>
              <p:cNvSpPr>
                <a:spLocks noChangeArrowheads="1"/>
              </p:cNvSpPr>
              <p:nvPr/>
            </p:nvSpPr>
            <p:spPr bwMode="auto">
              <a:xfrm>
                <a:off x="2756304" y="174627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298" name="Freeform 2064"/>
            <p:cNvSpPr>
              <a:spLocks/>
            </p:cNvSpPr>
            <p:nvPr/>
          </p:nvSpPr>
          <p:spPr bwMode="auto">
            <a:xfrm>
              <a:off x="2692110" y="578538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8" name="Groupe 300"/>
          <p:cNvGrpSpPr/>
          <p:nvPr/>
        </p:nvGrpSpPr>
        <p:grpSpPr>
          <a:xfrm>
            <a:off x="669636" y="4770582"/>
            <a:ext cx="68937" cy="742175"/>
            <a:chOff x="2290618" y="323273"/>
            <a:chExt cx="68937" cy="742175"/>
          </a:xfrm>
        </p:grpSpPr>
        <p:sp>
          <p:nvSpPr>
            <p:cNvPr id="302" name="Rectangle 2061"/>
            <p:cNvSpPr>
              <a:spLocks noChangeArrowheads="1"/>
            </p:cNvSpPr>
            <p:nvPr/>
          </p:nvSpPr>
          <p:spPr bwMode="auto">
            <a:xfrm>
              <a:off x="2304012" y="323273"/>
              <a:ext cx="45719" cy="742175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03" name="Freeform 2064"/>
            <p:cNvSpPr>
              <a:spLocks/>
            </p:cNvSpPr>
            <p:nvPr/>
          </p:nvSpPr>
          <p:spPr bwMode="auto">
            <a:xfrm>
              <a:off x="2290618" y="566557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9" name="Groupe 718"/>
          <p:cNvGrpSpPr/>
          <p:nvPr/>
        </p:nvGrpSpPr>
        <p:grpSpPr>
          <a:xfrm>
            <a:off x="121201" y="5635625"/>
            <a:ext cx="147319" cy="496403"/>
            <a:chOff x="229294" y="2463799"/>
            <a:chExt cx="147319" cy="496403"/>
          </a:xfrm>
          <a:solidFill>
            <a:srgbClr val="FF99FF"/>
          </a:solidFill>
        </p:grpSpPr>
        <p:sp>
          <p:nvSpPr>
            <p:cNvPr id="311" name="Rectangle 2061"/>
            <p:cNvSpPr>
              <a:spLocks noChangeArrowheads="1"/>
            </p:cNvSpPr>
            <p:nvPr/>
          </p:nvSpPr>
          <p:spPr bwMode="auto">
            <a:xfrm>
              <a:off x="2292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12" name="Rectangle 2061"/>
            <p:cNvSpPr>
              <a:spLocks noChangeArrowheads="1"/>
            </p:cNvSpPr>
            <p:nvPr/>
          </p:nvSpPr>
          <p:spPr bwMode="auto">
            <a:xfrm>
              <a:off x="3308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13" name="Freeform 2064"/>
            <p:cNvSpPr>
              <a:spLocks/>
            </p:cNvSpPr>
            <p:nvPr/>
          </p:nvSpPr>
          <p:spPr bwMode="auto">
            <a:xfrm>
              <a:off x="269875" y="2661336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10" name="Groupe 717"/>
          <p:cNvGrpSpPr/>
          <p:nvPr/>
        </p:nvGrpSpPr>
        <p:grpSpPr>
          <a:xfrm>
            <a:off x="692296" y="5651212"/>
            <a:ext cx="68937" cy="496403"/>
            <a:chOff x="492125" y="2466974"/>
            <a:chExt cx="68937" cy="496403"/>
          </a:xfrm>
          <a:solidFill>
            <a:srgbClr val="FF99FF"/>
          </a:solidFill>
        </p:grpSpPr>
        <p:sp>
          <p:nvSpPr>
            <p:cNvPr id="325" name="Rectangle 2061"/>
            <p:cNvSpPr>
              <a:spLocks noChangeArrowheads="1"/>
            </p:cNvSpPr>
            <p:nvPr/>
          </p:nvSpPr>
          <p:spPr bwMode="auto">
            <a:xfrm>
              <a:off x="502344" y="2466974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26" name="Freeform 2064"/>
            <p:cNvSpPr>
              <a:spLocks/>
            </p:cNvSpPr>
            <p:nvPr/>
          </p:nvSpPr>
          <p:spPr bwMode="auto">
            <a:xfrm>
              <a:off x="492125" y="2664511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11" name="Groupe 326"/>
          <p:cNvGrpSpPr/>
          <p:nvPr/>
        </p:nvGrpSpPr>
        <p:grpSpPr>
          <a:xfrm>
            <a:off x="116583" y="6289936"/>
            <a:ext cx="147319" cy="299264"/>
            <a:chOff x="4628546" y="660400"/>
            <a:chExt cx="147319" cy="299264"/>
          </a:xfrm>
          <a:solidFill>
            <a:srgbClr val="9999FF"/>
          </a:solidFill>
        </p:grpSpPr>
        <p:grpSp>
          <p:nvGrpSpPr>
            <p:cNvPr id="12" name="Groupe 273"/>
            <p:cNvGrpSpPr/>
            <p:nvPr/>
          </p:nvGrpSpPr>
          <p:grpSpPr>
            <a:xfrm>
              <a:off x="4628546" y="660400"/>
              <a:ext cx="147319" cy="299264"/>
              <a:chOff x="4628546" y="463261"/>
              <a:chExt cx="147319" cy="496403"/>
            </a:xfrm>
            <a:grpFill/>
          </p:grpSpPr>
          <p:sp>
            <p:nvSpPr>
              <p:cNvPr id="330" name="Rectangle 2061"/>
              <p:cNvSpPr>
                <a:spLocks noChangeArrowheads="1"/>
              </p:cNvSpPr>
              <p:nvPr/>
            </p:nvSpPr>
            <p:spPr bwMode="auto">
              <a:xfrm>
                <a:off x="46285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1" name="Rectangle 2061"/>
              <p:cNvSpPr>
                <a:spLocks noChangeArrowheads="1"/>
              </p:cNvSpPr>
              <p:nvPr/>
            </p:nvSpPr>
            <p:spPr bwMode="auto">
              <a:xfrm>
                <a:off x="47301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29" name="Freeform 2064"/>
            <p:cNvSpPr>
              <a:spLocks/>
            </p:cNvSpPr>
            <p:nvPr/>
          </p:nvSpPr>
          <p:spPr bwMode="auto">
            <a:xfrm>
              <a:off x="4669127" y="670323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3" name="Groupe 347"/>
          <p:cNvGrpSpPr/>
          <p:nvPr/>
        </p:nvGrpSpPr>
        <p:grpSpPr>
          <a:xfrm>
            <a:off x="822036" y="4765963"/>
            <a:ext cx="68937" cy="742175"/>
            <a:chOff x="2290618" y="323273"/>
            <a:chExt cx="68937" cy="742175"/>
          </a:xfrm>
        </p:grpSpPr>
        <p:sp>
          <p:nvSpPr>
            <p:cNvPr id="349" name="Rectangle 2061"/>
            <p:cNvSpPr>
              <a:spLocks noChangeArrowheads="1"/>
            </p:cNvSpPr>
            <p:nvPr/>
          </p:nvSpPr>
          <p:spPr bwMode="auto">
            <a:xfrm>
              <a:off x="2304012" y="323273"/>
              <a:ext cx="45719" cy="742175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0" name="Freeform 2064"/>
            <p:cNvSpPr>
              <a:spLocks/>
            </p:cNvSpPr>
            <p:nvPr/>
          </p:nvSpPr>
          <p:spPr bwMode="auto">
            <a:xfrm>
              <a:off x="2290618" y="566557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4" name="Groupe 718"/>
          <p:cNvGrpSpPr/>
          <p:nvPr/>
        </p:nvGrpSpPr>
        <p:grpSpPr>
          <a:xfrm>
            <a:off x="365965" y="5640243"/>
            <a:ext cx="147319" cy="496403"/>
            <a:chOff x="229294" y="2463799"/>
            <a:chExt cx="147319" cy="496403"/>
          </a:xfrm>
          <a:solidFill>
            <a:srgbClr val="FF99FF"/>
          </a:solidFill>
        </p:grpSpPr>
        <p:sp>
          <p:nvSpPr>
            <p:cNvPr id="352" name="Rectangle 2061"/>
            <p:cNvSpPr>
              <a:spLocks noChangeArrowheads="1"/>
            </p:cNvSpPr>
            <p:nvPr/>
          </p:nvSpPr>
          <p:spPr bwMode="auto">
            <a:xfrm>
              <a:off x="2292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3" name="Rectangle 2061"/>
            <p:cNvSpPr>
              <a:spLocks noChangeArrowheads="1"/>
            </p:cNvSpPr>
            <p:nvPr/>
          </p:nvSpPr>
          <p:spPr bwMode="auto">
            <a:xfrm>
              <a:off x="330894" y="2463799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4" name="Freeform 2064"/>
            <p:cNvSpPr>
              <a:spLocks/>
            </p:cNvSpPr>
            <p:nvPr/>
          </p:nvSpPr>
          <p:spPr bwMode="auto">
            <a:xfrm>
              <a:off x="269875" y="2661336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5" name="Groupe 717"/>
          <p:cNvGrpSpPr/>
          <p:nvPr/>
        </p:nvGrpSpPr>
        <p:grpSpPr>
          <a:xfrm>
            <a:off x="863169" y="5655830"/>
            <a:ext cx="68937" cy="496403"/>
            <a:chOff x="492125" y="2466974"/>
            <a:chExt cx="68937" cy="496403"/>
          </a:xfrm>
          <a:solidFill>
            <a:srgbClr val="FF99FF"/>
          </a:solidFill>
        </p:grpSpPr>
        <p:sp>
          <p:nvSpPr>
            <p:cNvPr id="356" name="Rectangle 2061"/>
            <p:cNvSpPr>
              <a:spLocks noChangeArrowheads="1"/>
            </p:cNvSpPr>
            <p:nvPr/>
          </p:nvSpPr>
          <p:spPr bwMode="auto">
            <a:xfrm>
              <a:off x="502344" y="2466974"/>
              <a:ext cx="45719" cy="496403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7" name="Freeform 2064"/>
            <p:cNvSpPr>
              <a:spLocks/>
            </p:cNvSpPr>
            <p:nvPr/>
          </p:nvSpPr>
          <p:spPr bwMode="auto">
            <a:xfrm>
              <a:off x="492125" y="2664511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6" name="Groupe 357"/>
          <p:cNvGrpSpPr/>
          <p:nvPr/>
        </p:nvGrpSpPr>
        <p:grpSpPr>
          <a:xfrm>
            <a:off x="361346" y="6294554"/>
            <a:ext cx="147319" cy="299264"/>
            <a:chOff x="4628546" y="660400"/>
            <a:chExt cx="147319" cy="299264"/>
          </a:xfrm>
          <a:solidFill>
            <a:srgbClr val="9999FF"/>
          </a:solidFill>
        </p:grpSpPr>
        <p:grpSp>
          <p:nvGrpSpPr>
            <p:cNvPr id="27" name="Groupe 273"/>
            <p:cNvGrpSpPr/>
            <p:nvPr/>
          </p:nvGrpSpPr>
          <p:grpSpPr>
            <a:xfrm>
              <a:off x="4628546" y="660400"/>
              <a:ext cx="147319" cy="299264"/>
              <a:chOff x="4628546" y="463261"/>
              <a:chExt cx="147319" cy="496403"/>
            </a:xfrm>
            <a:grpFill/>
          </p:grpSpPr>
          <p:sp>
            <p:nvSpPr>
              <p:cNvPr id="361" name="Rectangle 2061"/>
              <p:cNvSpPr>
                <a:spLocks noChangeArrowheads="1"/>
              </p:cNvSpPr>
              <p:nvPr/>
            </p:nvSpPr>
            <p:spPr bwMode="auto">
              <a:xfrm>
                <a:off x="46285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2" name="Rectangle 2061"/>
              <p:cNvSpPr>
                <a:spLocks noChangeArrowheads="1"/>
              </p:cNvSpPr>
              <p:nvPr/>
            </p:nvSpPr>
            <p:spPr bwMode="auto">
              <a:xfrm>
                <a:off x="4730146" y="463261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60" name="Freeform 2064"/>
            <p:cNvSpPr>
              <a:spLocks/>
            </p:cNvSpPr>
            <p:nvPr/>
          </p:nvSpPr>
          <p:spPr bwMode="auto">
            <a:xfrm>
              <a:off x="4669127" y="670323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grpSp>
        <p:nvGrpSpPr>
          <p:cNvPr id="28" name="Groupe 362"/>
          <p:cNvGrpSpPr/>
          <p:nvPr/>
        </p:nvGrpSpPr>
        <p:grpSpPr>
          <a:xfrm>
            <a:off x="887056" y="6280266"/>
            <a:ext cx="68937" cy="299264"/>
            <a:chOff x="4429203" y="715386"/>
            <a:chExt cx="68937" cy="299264"/>
          </a:xfrm>
          <a:solidFill>
            <a:srgbClr val="9999FF"/>
          </a:solidFill>
        </p:grpSpPr>
        <p:sp>
          <p:nvSpPr>
            <p:cNvPr id="364" name="Rectangle 2061"/>
            <p:cNvSpPr>
              <a:spLocks noChangeArrowheads="1"/>
            </p:cNvSpPr>
            <p:nvPr/>
          </p:nvSpPr>
          <p:spPr bwMode="auto">
            <a:xfrm>
              <a:off x="4441004" y="715386"/>
              <a:ext cx="45719" cy="299264"/>
            </a:xfrm>
            <a:prstGeom prst="rect">
              <a:avLst/>
            </a:prstGeom>
            <a:grpFill/>
            <a:ln w="3175">
              <a:solidFill>
                <a:schemeClr val="tx1"/>
              </a:solidFill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65" name="Freeform 2064"/>
            <p:cNvSpPr>
              <a:spLocks/>
            </p:cNvSpPr>
            <p:nvPr/>
          </p:nvSpPr>
          <p:spPr bwMode="auto">
            <a:xfrm>
              <a:off x="4429203" y="725309"/>
              <a:ext cx="68937" cy="71934"/>
            </a:xfrm>
            <a:custGeom>
              <a:avLst/>
              <a:gdLst/>
              <a:ahLst/>
              <a:cxnLst>
                <a:cxn ang="0">
                  <a:pos x="207" y="480"/>
                </a:cxn>
                <a:cxn ang="0">
                  <a:pos x="161" y="470"/>
                </a:cxn>
                <a:cxn ang="0">
                  <a:pos x="121" y="451"/>
                </a:cxn>
                <a:cxn ang="0">
                  <a:pos x="84" y="427"/>
                </a:cxn>
                <a:cxn ang="0">
                  <a:pos x="52" y="394"/>
                </a:cxn>
                <a:cxn ang="0">
                  <a:pos x="28" y="355"/>
                </a:cxn>
                <a:cxn ang="0">
                  <a:pos x="10" y="312"/>
                </a:cxn>
                <a:cxn ang="0">
                  <a:pos x="1" y="266"/>
                </a:cxn>
                <a:cxn ang="0">
                  <a:pos x="1" y="216"/>
                </a:cxn>
                <a:cxn ang="0">
                  <a:pos x="10" y="169"/>
                </a:cxn>
                <a:cxn ang="0">
                  <a:pos x="28" y="126"/>
                </a:cxn>
                <a:cxn ang="0">
                  <a:pos x="52" y="88"/>
                </a:cxn>
                <a:cxn ang="0">
                  <a:pos x="84" y="55"/>
                </a:cxn>
                <a:cxn ang="0">
                  <a:pos x="121" y="30"/>
                </a:cxn>
                <a:cxn ang="0">
                  <a:pos x="161" y="12"/>
                </a:cxn>
                <a:cxn ang="0">
                  <a:pos x="207" y="2"/>
                </a:cxn>
                <a:cxn ang="0">
                  <a:pos x="253" y="2"/>
                </a:cxn>
                <a:cxn ang="0">
                  <a:pos x="299" y="12"/>
                </a:cxn>
                <a:cxn ang="0">
                  <a:pos x="339" y="30"/>
                </a:cxn>
                <a:cxn ang="0">
                  <a:pos x="376" y="55"/>
                </a:cxn>
                <a:cxn ang="0">
                  <a:pos x="407" y="88"/>
                </a:cxn>
                <a:cxn ang="0">
                  <a:pos x="432" y="126"/>
                </a:cxn>
                <a:cxn ang="0">
                  <a:pos x="449" y="169"/>
                </a:cxn>
                <a:cxn ang="0">
                  <a:pos x="458" y="216"/>
                </a:cxn>
                <a:cxn ang="0">
                  <a:pos x="458" y="266"/>
                </a:cxn>
                <a:cxn ang="0">
                  <a:pos x="449" y="312"/>
                </a:cxn>
                <a:cxn ang="0">
                  <a:pos x="432" y="355"/>
                </a:cxn>
                <a:cxn ang="0">
                  <a:pos x="407" y="394"/>
                </a:cxn>
                <a:cxn ang="0">
                  <a:pos x="376" y="427"/>
                </a:cxn>
                <a:cxn ang="0">
                  <a:pos x="339" y="451"/>
                </a:cxn>
                <a:cxn ang="0">
                  <a:pos x="299" y="470"/>
                </a:cxn>
                <a:cxn ang="0">
                  <a:pos x="253" y="480"/>
                </a:cxn>
              </a:cxnLst>
              <a:rect l="0" t="0" r="r" b="b"/>
              <a:pathLst>
                <a:path w="460" h="481">
                  <a:moveTo>
                    <a:pt x="231" y="481"/>
                  </a:moveTo>
                  <a:lnTo>
                    <a:pt x="207" y="480"/>
                  </a:lnTo>
                  <a:lnTo>
                    <a:pt x="184" y="476"/>
                  </a:lnTo>
                  <a:lnTo>
                    <a:pt x="161" y="470"/>
                  </a:lnTo>
                  <a:lnTo>
                    <a:pt x="141" y="462"/>
                  </a:lnTo>
                  <a:lnTo>
                    <a:pt x="121" y="451"/>
                  </a:lnTo>
                  <a:lnTo>
                    <a:pt x="101" y="440"/>
                  </a:lnTo>
                  <a:lnTo>
                    <a:pt x="84" y="427"/>
                  </a:lnTo>
                  <a:lnTo>
                    <a:pt x="67" y="411"/>
                  </a:lnTo>
                  <a:lnTo>
                    <a:pt x="52" y="394"/>
                  </a:lnTo>
                  <a:lnTo>
                    <a:pt x="40" y="376"/>
                  </a:lnTo>
                  <a:lnTo>
                    <a:pt x="28" y="355"/>
                  </a:lnTo>
                  <a:lnTo>
                    <a:pt x="18" y="335"/>
                  </a:lnTo>
                  <a:lnTo>
                    <a:pt x="10" y="312"/>
                  </a:lnTo>
                  <a:lnTo>
                    <a:pt x="5" y="289"/>
                  </a:lnTo>
                  <a:lnTo>
                    <a:pt x="1" y="266"/>
                  </a:lnTo>
                  <a:lnTo>
                    <a:pt x="0" y="241"/>
                  </a:lnTo>
                  <a:lnTo>
                    <a:pt x="1" y="216"/>
                  </a:lnTo>
                  <a:lnTo>
                    <a:pt x="5" y="192"/>
                  </a:lnTo>
                  <a:lnTo>
                    <a:pt x="10" y="169"/>
                  </a:lnTo>
                  <a:lnTo>
                    <a:pt x="18" y="147"/>
                  </a:lnTo>
                  <a:lnTo>
                    <a:pt x="28" y="126"/>
                  </a:lnTo>
                  <a:lnTo>
                    <a:pt x="40" y="106"/>
                  </a:lnTo>
                  <a:lnTo>
                    <a:pt x="52" y="88"/>
                  </a:lnTo>
                  <a:lnTo>
                    <a:pt x="67" y="71"/>
                  </a:lnTo>
                  <a:lnTo>
                    <a:pt x="84" y="55"/>
                  </a:lnTo>
                  <a:lnTo>
                    <a:pt x="101" y="41"/>
                  </a:lnTo>
                  <a:lnTo>
                    <a:pt x="121" y="30"/>
                  </a:lnTo>
                  <a:lnTo>
                    <a:pt x="141" y="20"/>
                  </a:lnTo>
                  <a:lnTo>
                    <a:pt x="161" y="12"/>
                  </a:lnTo>
                  <a:lnTo>
                    <a:pt x="184" y="5"/>
                  </a:lnTo>
                  <a:lnTo>
                    <a:pt x="207" y="2"/>
                  </a:lnTo>
                  <a:lnTo>
                    <a:pt x="231" y="0"/>
                  </a:lnTo>
                  <a:lnTo>
                    <a:pt x="253" y="2"/>
                  </a:lnTo>
                  <a:lnTo>
                    <a:pt x="276" y="5"/>
                  </a:lnTo>
                  <a:lnTo>
                    <a:pt x="299" y="12"/>
                  </a:lnTo>
                  <a:lnTo>
                    <a:pt x="319" y="20"/>
                  </a:lnTo>
                  <a:lnTo>
                    <a:pt x="339" y="30"/>
                  </a:lnTo>
                  <a:lnTo>
                    <a:pt x="359" y="41"/>
                  </a:lnTo>
                  <a:lnTo>
                    <a:pt x="376" y="55"/>
                  </a:lnTo>
                  <a:lnTo>
                    <a:pt x="393" y="71"/>
                  </a:lnTo>
                  <a:lnTo>
                    <a:pt x="407" y="88"/>
                  </a:lnTo>
                  <a:lnTo>
                    <a:pt x="420" y="106"/>
                  </a:lnTo>
                  <a:lnTo>
                    <a:pt x="432" y="126"/>
                  </a:lnTo>
                  <a:lnTo>
                    <a:pt x="441" y="147"/>
                  </a:lnTo>
                  <a:lnTo>
                    <a:pt x="449" y="169"/>
                  </a:lnTo>
                  <a:lnTo>
                    <a:pt x="455" y="192"/>
                  </a:lnTo>
                  <a:lnTo>
                    <a:pt x="458" y="216"/>
                  </a:lnTo>
                  <a:lnTo>
                    <a:pt x="460" y="241"/>
                  </a:lnTo>
                  <a:lnTo>
                    <a:pt x="458" y="266"/>
                  </a:lnTo>
                  <a:lnTo>
                    <a:pt x="455" y="289"/>
                  </a:lnTo>
                  <a:lnTo>
                    <a:pt x="449" y="312"/>
                  </a:lnTo>
                  <a:lnTo>
                    <a:pt x="441" y="335"/>
                  </a:lnTo>
                  <a:lnTo>
                    <a:pt x="432" y="355"/>
                  </a:lnTo>
                  <a:lnTo>
                    <a:pt x="420" y="376"/>
                  </a:lnTo>
                  <a:lnTo>
                    <a:pt x="407" y="394"/>
                  </a:lnTo>
                  <a:lnTo>
                    <a:pt x="393" y="411"/>
                  </a:lnTo>
                  <a:lnTo>
                    <a:pt x="376" y="427"/>
                  </a:lnTo>
                  <a:lnTo>
                    <a:pt x="359" y="440"/>
                  </a:lnTo>
                  <a:lnTo>
                    <a:pt x="339" y="451"/>
                  </a:lnTo>
                  <a:lnTo>
                    <a:pt x="319" y="462"/>
                  </a:lnTo>
                  <a:lnTo>
                    <a:pt x="299" y="470"/>
                  </a:lnTo>
                  <a:lnTo>
                    <a:pt x="276" y="476"/>
                  </a:lnTo>
                  <a:lnTo>
                    <a:pt x="253" y="480"/>
                  </a:lnTo>
                  <a:lnTo>
                    <a:pt x="231" y="481"/>
                  </a:lnTo>
                </a:path>
              </a:pathLst>
            </a:custGeom>
            <a:grpFill/>
            <a:ln w="0">
              <a:solidFill>
                <a:srgbClr val="1F1A17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</p:grpSp>
      <p:sp>
        <p:nvSpPr>
          <p:cNvPr id="318" name="ZoneTexte 317"/>
          <p:cNvSpPr txBox="1"/>
          <p:nvPr/>
        </p:nvSpPr>
        <p:spPr>
          <a:xfrm>
            <a:off x="5089237" y="5953628"/>
            <a:ext cx="1664238" cy="246221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000" dirty="0" smtClean="0">
                <a:latin typeface="Comic Sans MS" pitchFamily="66" charset="0"/>
              </a:rPr>
              <a:t>Garçon, XXY, Klinefelter</a:t>
            </a:r>
            <a:endParaRPr lang="fr-FR" sz="1000" dirty="0">
              <a:latin typeface="Comic Sans MS" pitchFamily="66" charset="0"/>
            </a:endParaRPr>
          </a:p>
        </p:txBody>
      </p:sp>
      <p:sp>
        <p:nvSpPr>
          <p:cNvPr id="319" name="ZoneTexte 318"/>
          <p:cNvSpPr txBox="1"/>
          <p:nvPr/>
        </p:nvSpPr>
        <p:spPr>
          <a:xfrm>
            <a:off x="3715825" y="6318961"/>
            <a:ext cx="1172116" cy="246221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000" dirty="0" smtClean="0">
                <a:latin typeface="Comic Sans MS" pitchFamily="66" charset="0"/>
              </a:rPr>
              <a:t>Fille, X0, Turner</a:t>
            </a:r>
            <a:endParaRPr lang="fr-FR" sz="1000" dirty="0">
              <a:latin typeface="Comic Sans MS" pitchFamily="66" charset="0"/>
            </a:endParaRPr>
          </a:p>
        </p:txBody>
      </p:sp>
      <p:sp>
        <p:nvSpPr>
          <p:cNvPr id="320" name="ZoneTexte 319"/>
          <p:cNvSpPr txBox="1"/>
          <p:nvPr/>
        </p:nvSpPr>
        <p:spPr>
          <a:xfrm>
            <a:off x="3687851" y="5924692"/>
            <a:ext cx="1162498" cy="246221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000" dirty="0" smtClean="0">
                <a:latin typeface="Comic Sans MS" pitchFamily="66" charset="0"/>
              </a:rPr>
              <a:t>Fille, Trisomie X</a:t>
            </a:r>
            <a:endParaRPr lang="fr-FR" sz="1000" dirty="0">
              <a:latin typeface="Comic Sans MS" pitchFamily="66" charset="0"/>
            </a:endParaRPr>
          </a:p>
        </p:txBody>
      </p:sp>
      <p:sp>
        <p:nvSpPr>
          <p:cNvPr id="321" name="ZoneTexte 320"/>
          <p:cNvSpPr txBox="1"/>
          <p:nvPr/>
        </p:nvSpPr>
        <p:spPr>
          <a:xfrm>
            <a:off x="6991930" y="5947791"/>
            <a:ext cx="1443024" cy="246221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000" dirty="0" smtClean="0">
                <a:latin typeface="Comic Sans MS" pitchFamily="66" charset="0"/>
              </a:rPr>
              <a:t>Garçon, Monosomie Y</a:t>
            </a:r>
            <a:endParaRPr lang="fr-FR" sz="1000" dirty="0">
              <a:latin typeface="Comic Sans MS" pitchFamily="66" charset="0"/>
            </a:endParaRPr>
          </a:p>
        </p:txBody>
      </p:sp>
      <p:sp>
        <p:nvSpPr>
          <p:cNvPr id="324" name="ZoneTexte 323"/>
          <p:cNvSpPr txBox="1"/>
          <p:nvPr/>
        </p:nvSpPr>
        <p:spPr>
          <a:xfrm>
            <a:off x="7089833" y="6281519"/>
            <a:ext cx="1353256" cy="246221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000" dirty="0" smtClean="0">
                <a:latin typeface="Comic Sans MS" pitchFamily="66" charset="0"/>
              </a:rPr>
              <a:t>Fille, pas d’anomalie</a:t>
            </a:r>
            <a:endParaRPr lang="fr-FR" sz="1000" dirty="0">
              <a:latin typeface="Comic Sans MS" pitchFamily="66" charset="0"/>
            </a:endParaRPr>
          </a:p>
        </p:txBody>
      </p:sp>
      <p:sp>
        <p:nvSpPr>
          <p:cNvPr id="327" name="ZoneTexte 326"/>
          <p:cNvSpPr txBox="1"/>
          <p:nvPr/>
        </p:nvSpPr>
        <p:spPr>
          <a:xfrm>
            <a:off x="5186682" y="6302302"/>
            <a:ext cx="1511952" cy="246221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000" dirty="0" smtClean="0">
                <a:latin typeface="Comic Sans MS" pitchFamily="66" charset="0"/>
              </a:rPr>
              <a:t>Garçon, pas d’anomalie</a:t>
            </a:r>
            <a:endParaRPr lang="fr-FR" sz="1000" dirty="0">
              <a:latin typeface="Comic Sans MS" pitchFamily="66" charset="0"/>
            </a:endParaRPr>
          </a:p>
        </p:txBody>
      </p:sp>
      <p:sp>
        <p:nvSpPr>
          <p:cNvPr id="202" name="ZoneTexte 201"/>
          <p:cNvSpPr txBox="1"/>
          <p:nvPr/>
        </p:nvSpPr>
        <p:spPr>
          <a:xfrm>
            <a:off x="2059712" y="1653308"/>
            <a:ext cx="923651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dirty="0" smtClean="0">
                <a:latin typeface="Comic Sans MS" pitchFamily="66" charset="0"/>
              </a:rPr>
              <a:t>Gamètes </a:t>
            </a:r>
          </a:p>
          <a:p>
            <a:r>
              <a:rPr lang="fr-FR" sz="1000" dirty="0" smtClean="0">
                <a:latin typeface="Comic Sans MS" pitchFamily="66" charset="0"/>
              </a:rPr>
              <a:t>possibles </a:t>
            </a:r>
          </a:p>
          <a:p>
            <a:r>
              <a:rPr lang="fr-FR" sz="1000" dirty="0" smtClean="0">
                <a:latin typeface="Comic Sans MS" pitchFamily="66" charset="0"/>
              </a:rPr>
              <a:t>du parent P1</a:t>
            </a:r>
            <a:endParaRPr lang="fr-FR" sz="1000" dirty="0">
              <a:latin typeface="Comic Sans MS" pitchFamily="66" charset="0"/>
            </a:endParaRPr>
          </a:p>
        </p:txBody>
      </p:sp>
      <p:sp>
        <p:nvSpPr>
          <p:cNvPr id="206" name="ZoneTexte 205"/>
          <p:cNvSpPr txBox="1"/>
          <p:nvPr/>
        </p:nvSpPr>
        <p:spPr>
          <a:xfrm>
            <a:off x="2535385" y="964044"/>
            <a:ext cx="944489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dirty="0" smtClean="0">
                <a:latin typeface="Comic Sans MS" pitchFamily="66" charset="0"/>
              </a:rPr>
              <a:t>Gamètes </a:t>
            </a:r>
          </a:p>
          <a:p>
            <a:r>
              <a:rPr lang="fr-FR" sz="1000" dirty="0" smtClean="0">
                <a:latin typeface="Comic Sans MS" pitchFamily="66" charset="0"/>
              </a:rPr>
              <a:t>possibles </a:t>
            </a:r>
          </a:p>
          <a:p>
            <a:r>
              <a:rPr lang="fr-FR" sz="1000" dirty="0" smtClean="0">
                <a:latin typeface="Comic Sans MS" pitchFamily="66" charset="0"/>
              </a:rPr>
              <a:t>du parent P2</a:t>
            </a:r>
            <a:endParaRPr lang="fr-FR" sz="1000" dirty="0">
              <a:latin typeface="Comic Sans MS" pitchFamily="66" charset="0"/>
            </a:endParaRPr>
          </a:p>
        </p:txBody>
      </p:sp>
      <p:grpSp>
        <p:nvGrpSpPr>
          <p:cNvPr id="100" name="Groupe 99"/>
          <p:cNvGrpSpPr/>
          <p:nvPr/>
        </p:nvGrpSpPr>
        <p:grpSpPr>
          <a:xfrm>
            <a:off x="0" y="0"/>
            <a:ext cx="8305800" cy="3838639"/>
            <a:chOff x="0" y="0"/>
            <a:chExt cx="8305800" cy="3838639"/>
          </a:xfrm>
        </p:grpSpPr>
        <p:sp>
          <p:nvSpPr>
            <p:cNvPr id="101" name="ZoneTexte 100"/>
            <p:cNvSpPr txBox="1"/>
            <p:nvPr/>
          </p:nvSpPr>
          <p:spPr>
            <a:xfrm>
              <a:off x="0" y="659270"/>
              <a:ext cx="1697412" cy="286232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FR" sz="1000" b="1" dirty="0" smtClean="0">
                  <a:latin typeface="Comic Sans MS" pitchFamily="66" charset="0"/>
                </a:rPr>
                <a:t>Chromosomes 8:</a:t>
              </a: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r>
                <a:rPr lang="fr-FR" sz="1000" b="1" dirty="0" smtClean="0">
                  <a:latin typeface="Comic Sans MS" pitchFamily="66" charset="0"/>
                </a:rPr>
                <a:t>Chromosomes </a:t>
              </a:r>
            </a:p>
            <a:p>
              <a:r>
                <a:rPr lang="fr-FR" sz="1000" b="1" dirty="0" smtClean="0">
                  <a:latin typeface="Comic Sans MS" pitchFamily="66" charset="0"/>
                </a:rPr>
                <a:t>sexuels:</a:t>
              </a:r>
            </a:p>
            <a:p>
              <a:endParaRPr lang="fr-FR" sz="1000" b="1" dirty="0" smtClean="0">
                <a:latin typeface="Comic Sans MS" pitchFamily="66" charset="0"/>
              </a:endParaRPr>
            </a:p>
            <a:p>
              <a:r>
                <a:rPr lang="fr-FR" sz="1000" dirty="0" smtClean="0">
                  <a:latin typeface="Comic Sans MS" pitchFamily="66" charset="0"/>
                </a:rPr>
                <a:t>Chromosomes X          </a:t>
              </a: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endParaRPr lang="fr-FR" sz="1000" dirty="0" smtClean="0">
                <a:latin typeface="Comic Sans MS" pitchFamily="66" charset="0"/>
              </a:endParaRPr>
            </a:p>
            <a:p>
              <a:r>
                <a:rPr lang="fr-FR" sz="1000" dirty="0" smtClean="0">
                  <a:latin typeface="Comic Sans MS" pitchFamily="66" charset="0"/>
                </a:rPr>
                <a:t>Chromosomes Y</a:t>
              </a:r>
              <a:endParaRPr lang="fr-FR" sz="1000" dirty="0">
                <a:latin typeface="Comic Sans MS" pitchFamily="66" charset="0"/>
              </a:endParaRPr>
            </a:p>
          </p:txBody>
        </p:sp>
        <p:grpSp>
          <p:nvGrpSpPr>
            <p:cNvPr id="102" name="Groupe 274"/>
            <p:cNvGrpSpPr/>
            <p:nvPr/>
          </p:nvGrpSpPr>
          <p:grpSpPr>
            <a:xfrm>
              <a:off x="205483" y="3530571"/>
              <a:ext cx="147319" cy="299264"/>
              <a:chOff x="4628546" y="660400"/>
              <a:chExt cx="147319" cy="299264"/>
            </a:xfrm>
            <a:solidFill>
              <a:srgbClr val="9999FF"/>
            </a:solidFill>
          </p:grpSpPr>
          <p:grpSp>
            <p:nvGrpSpPr>
              <p:cNvPr id="123" name="Groupe 273"/>
              <p:cNvGrpSpPr/>
              <p:nvPr/>
            </p:nvGrpSpPr>
            <p:grpSpPr>
              <a:xfrm>
                <a:off x="4628546" y="660400"/>
                <a:ext cx="147319" cy="299264"/>
                <a:chOff x="4628546" y="463261"/>
                <a:chExt cx="147319" cy="496403"/>
              </a:xfrm>
              <a:grpFill/>
            </p:grpSpPr>
            <p:sp>
              <p:nvSpPr>
                <p:cNvPr id="125" name="Rectangle 2061"/>
                <p:cNvSpPr>
                  <a:spLocks noChangeArrowheads="1"/>
                </p:cNvSpPr>
                <p:nvPr/>
              </p:nvSpPr>
              <p:spPr bwMode="auto">
                <a:xfrm>
                  <a:off x="4628546" y="463261"/>
                  <a:ext cx="45719" cy="496403"/>
                </a:xfrm>
                <a:prstGeom prst="rect">
                  <a:avLst/>
                </a:prstGeom>
                <a:grpFill/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26" name="Rectangle 2061"/>
                <p:cNvSpPr>
                  <a:spLocks noChangeArrowheads="1"/>
                </p:cNvSpPr>
                <p:nvPr/>
              </p:nvSpPr>
              <p:spPr bwMode="auto">
                <a:xfrm>
                  <a:off x="4730146" y="463261"/>
                  <a:ext cx="45719" cy="496403"/>
                </a:xfrm>
                <a:prstGeom prst="rect">
                  <a:avLst/>
                </a:prstGeom>
                <a:grpFill/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24" name="Freeform 2064"/>
              <p:cNvSpPr>
                <a:spLocks/>
              </p:cNvSpPr>
              <p:nvPr/>
            </p:nvSpPr>
            <p:spPr bwMode="auto">
              <a:xfrm>
                <a:off x="4669127" y="670323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03" name="Groupe 285"/>
            <p:cNvGrpSpPr/>
            <p:nvPr/>
          </p:nvGrpSpPr>
          <p:grpSpPr>
            <a:xfrm>
              <a:off x="279400" y="929409"/>
              <a:ext cx="147089" cy="748095"/>
              <a:chOff x="2651529" y="332508"/>
              <a:chExt cx="147089" cy="748095"/>
            </a:xfrm>
          </p:grpSpPr>
          <p:grpSp>
            <p:nvGrpSpPr>
              <p:cNvPr id="119" name="Groupe 282"/>
              <p:cNvGrpSpPr/>
              <p:nvPr/>
            </p:nvGrpSpPr>
            <p:grpSpPr>
              <a:xfrm>
                <a:off x="2651529" y="332508"/>
                <a:ext cx="147089" cy="748095"/>
                <a:chOff x="2651529" y="171452"/>
                <a:chExt cx="150494" cy="909152"/>
              </a:xfrm>
            </p:grpSpPr>
            <p:sp>
              <p:nvSpPr>
                <p:cNvPr id="121" name="Rectangle 2061"/>
                <p:cNvSpPr>
                  <a:spLocks noChangeArrowheads="1"/>
                </p:cNvSpPr>
                <p:nvPr/>
              </p:nvSpPr>
              <p:spPr bwMode="auto">
                <a:xfrm>
                  <a:off x="2651529" y="171452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22" name="Rectangle 2061"/>
                <p:cNvSpPr>
                  <a:spLocks noChangeArrowheads="1"/>
                </p:cNvSpPr>
                <p:nvPr/>
              </p:nvSpPr>
              <p:spPr bwMode="auto">
                <a:xfrm>
                  <a:off x="2756304" y="174627"/>
                  <a:ext cx="45719" cy="905977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317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20" name="Freeform 2064"/>
              <p:cNvSpPr>
                <a:spLocks/>
              </p:cNvSpPr>
              <p:nvPr/>
            </p:nvSpPr>
            <p:spPr bwMode="auto">
              <a:xfrm>
                <a:off x="2692110" y="578538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04" name="Groupe 306"/>
            <p:cNvGrpSpPr/>
            <p:nvPr/>
          </p:nvGrpSpPr>
          <p:grpSpPr>
            <a:xfrm>
              <a:off x="607290" y="938646"/>
              <a:ext cx="68937" cy="742175"/>
              <a:chOff x="2290618" y="323273"/>
              <a:chExt cx="68937" cy="742175"/>
            </a:xfrm>
          </p:grpSpPr>
          <p:sp>
            <p:nvSpPr>
              <p:cNvPr id="117" name="Rectangle 2061"/>
              <p:cNvSpPr>
                <a:spLocks noChangeArrowheads="1"/>
              </p:cNvSpPr>
              <p:nvPr/>
            </p:nvSpPr>
            <p:spPr bwMode="auto">
              <a:xfrm>
                <a:off x="2304012" y="323273"/>
                <a:ext cx="45719" cy="742175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18" name="Freeform 2064"/>
              <p:cNvSpPr>
                <a:spLocks/>
              </p:cNvSpPr>
              <p:nvPr/>
            </p:nvSpPr>
            <p:spPr bwMode="auto">
              <a:xfrm>
                <a:off x="2290618" y="566557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05" name="Groupe 718"/>
            <p:cNvGrpSpPr/>
            <p:nvPr/>
          </p:nvGrpSpPr>
          <p:grpSpPr>
            <a:xfrm>
              <a:off x="228574" y="2577235"/>
              <a:ext cx="147319" cy="496403"/>
              <a:chOff x="229294" y="2463799"/>
              <a:chExt cx="147319" cy="496403"/>
            </a:xfrm>
            <a:solidFill>
              <a:srgbClr val="FF99FF"/>
            </a:solidFill>
          </p:grpSpPr>
          <p:sp>
            <p:nvSpPr>
              <p:cNvPr id="114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15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16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06" name="Groupe 717"/>
            <p:cNvGrpSpPr/>
            <p:nvPr/>
          </p:nvGrpSpPr>
          <p:grpSpPr>
            <a:xfrm>
              <a:off x="596468" y="2583584"/>
              <a:ext cx="68937" cy="496403"/>
              <a:chOff x="492125" y="2466974"/>
              <a:chExt cx="68937" cy="496403"/>
            </a:xfrm>
            <a:solidFill>
              <a:srgbClr val="FF99FF"/>
            </a:solidFill>
          </p:grpSpPr>
          <p:sp>
            <p:nvSpPr>
              <p:cNvPr id="112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13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07" name="Groupe 339"/>
            <p:cNvGrpSpPr/>
            <p:nvPr/>
          </p:nvGrpSpPr>
          <p:grpSpPr>
            <a:xfrm>
              <a:off x="597266" y="3539375"/>
              <a:ext cx="68937" cy="299264"/>
              <a:chOff x="4429203" y="715386"/>
              <a:chExt cx="68937" cy="299264"/>
            </a:xfrm>
            <a:solidFill>
              <a:srgbClr val="9999FF"/>
            </a:solidFill>
          </p:grpSpPr>
          <p:sp>
            <p:nvSpPr>
              <p:cNvPr id="110" name="Rectangle 2061"/>
              <p:cNvSpPr>
                <a:spLocks noChangeArrowheads="1"/>
              </p:cNvSpPr>
              <p:nvPr/>
            </p:nvSpPr>
            <p:spPr bwMode="auto">
              <a:xfrm>
                <a:off x="4441004" y="715386"/>
                <a:ext cx="45719" cy="299264"/>
              </a:xfrm>
              <a:prstGeom prst="rect">
                <a:avLst/>
              </a:prstGeom>
              <a:grpFill/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11" name="Freeform 2064"/>
              <p:cNvSpPr>
                <a:spLocks/>
              </p:cNvSpPr>
              <p:nvPr/>
            </p:nvSpPr>
            <p:spPr bwMode="auto">
              <a:xfrm>
                <a:off x="4429203" y="725309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grpFill/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108" name="ZoneTexte 107"/>
            <p:cNvSpPr txBox="1"/>
            <p:nvPr/>
          </p:nvSpPr>
          <p:spPr>
            <a:xfrm>
              <a:off x="901700" y="0"/>
              <a:ext cx="7404100" cy="307777"/>
            </a:xfrm>
            <a:prstGeom prst="rect">
              <a:avLst/>
            </a:prstGeom>
            <a:noFill/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wrap="square" rtlCol="0">
              <a:spAutoFit/>
            </a:bodyPr>
            <a:lstStyle/>
            <a:p>
              <a:pPr lvl="0" algn="ctr"/>
              <a:r>
                <a:rPr lang="fr-FR" sz="1400" b="1" dirty="0" smtClean="0">
                  <a:solidFill>
                    <a:prstClr val="black"/>
                  </a:solidFill>
                  <a:latin typeface="Comic Sans MS" pitchFamily="66" charset="0"/>
                </a:rPr>
                <a:t>ANOMALIES DE LA MEIOSE ET CONSEQUENCES</a:t>
              </a:r>
              <a:endParaRPr lang="fr-FR" sz="1400" b="1" dirty="0">
                <a:solidFill>
                  <a:prstClr val="black"/>
                </a:solidFill>
                <a:latin typeface="Comic Sans MS" pitchFamily="66" charset="0"/>
              </a:endParaRPr>
            </a:p>
          </p:txBody>
        </p:sp>
        <p:sp>
          <p:nvSpPr>
            <p:cNvPr id="109" name="ZoneTexte 108"/>
            <p:cNvSpPr txBox="1"/>
            <p:nvPr/>
          </p:nvSpPr>
          <p:spPr>
            <a:xfrm>
              <a:off x="66288" y="50800"/>
              <a:ext cx="2126194" cy="307777"/>
            </a:xfrm>
            <a:prstGeom prst="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fr-FR" sz="1400" b="1" dirty="0" smtClean="0">
                  <a:latin typeface="Comic Sans MS" pitchFamily="66" charset="0"/>
                </a:rPr>
                <a:t>Syndrome de Turner</a:t>
              </a:r>
              <a:endParaRPr lang="fr-FR" sz="1400" b="1" dirty="0">
                <a:latin typeface="Comic Sans MS" pitchFamily="66" charset="0"/>
              </a:endParaRPr>
            </a:p>
          </p:txBody>
        </p:sp>
      </p:grpSp>
      <p:sp>
        <p:nvSpPr>
          <p:cNvPr id="127" name="ZoneTexte 126"/>
          <p:cNvSpPr txBox="1"/>
          <p:nvPr/>
        </p:nvSpPr>
        <p:spPr>
          <a:xfrm>
            <a:off x="3626429" y="280554"/>
            <a:ext cx="26340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latin typeface="Comic Sans MS" pitchFamily="66" charset="0"/>
              </a:rPr>
              <a:t>Fécondations possibles</a:t>
            </a:r>
            <a:endParaRPr lang="fr-FR" dirty="0">
              <a:latin typeface="Comic Sans MS" pitchFamily="66" charset="0"/>
            </a:endParaRPr>
          </a:p>
        </p:txBody>
      </p:sp>
      <p:sp>
        <p:nvSpPr>
          <p:cNvPr id="128" name="Rectangle avec flèche vers la droite 127"/>
          <p:cNvSpPr/>
          <p:nvPr/>
        </p:nvSpPr>
        <p:spPr>
          <a:xfrm>
            <a:off x="1969077" y="5948795"/>
            <a:ext cx="1485900" cy="550718"/>
          </a:xfrm>
          <a:prstGeom prst="rightArrowCallout">
            <a:avLst/>
          </a:prstGeom>
          <a:solidFill>
            <a:schemeClr val="bg2">
              <a:lumMod val="75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fr-FR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fr-FR" sz="1050" dirty="0" smtClean="0">
                <a:solidFill>
                  <a:schemeClr val="tx1"/>
                </a:solidFill>
                <a:latin typeface="Comic Sans MS" pitchFamily="66" charset="0"/>
              </a:rPr>
              <a:t>Phénotypes à déplacer</a:t>
            </a:r>
            <a:endParaRPr lang="fr-FR" sz="105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10"/>
  <p:tag name="MMPROD_UIDATA" val="&lt;database version=&quot;7.0&quot;&gt;&lt;object type=&quot;1&quot; unique_id=&quot;10001&quot;&gt;&lt;object type=&quot;8&quot; unique_id=&quot;10092&quot;&gt;&lt;/object&gt;&lt;object type=&quot;2&quot; unique_id=&quot;10093&quot;&gt;&lt;object type=&quot;3&quot; unique_id=&quot;10094&quot;&gt;&lt;property id=&quot;20148&quot; value=&quot;5&quot;/&gt;&lt;property id=&quot;20300&quot; value=&quot;Slide 1&quot;/&gt;&lt;property id=&quot;20307&quot; value=&quot;299&quot;/&gt;&lt;/object&gt;&lt;object type=&quot;3&quot; unique_id=&quot;10095&quot;&gt;&lt;property id=&quot;20148&quot; value=&quot;5&quot;/&gt;&lt;property id=&quot;20300&quot; value=&quot;Slide 2&quot;/&gt;&lt;property id=&quot;20307&quot; value=&quot;300&quot;/&gt;&lt;/object&gt;&lt;object type=&quot;3&quot; unique_id=&quot;10096&quot;&gt;&lt;property id=&quot;20148&quot; value=&quot;5&quot;/&gt;&lt;property id=&quot;20300&quot; value=&quot;Slide 3&quot;/&gt;&lt;property id=&quot;20307&quot; value=&quot;301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779</TotalTime>
  <Words>169</Words>
  <Application>Microsoft Office PowerPoint</Application>
  <PresentationFormat>Affichage à l'écran (4:3)</PresentationFormat>
  <Paragraphs>95</Paragraphs>
  <Slides>3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4" baseType="lpstr">
      <vt:lpstr>Thème Office</vt:lpstr>
      <vt:lpstr>Diapositive 1</vt:lpstr>
      <vt:lpstr>Diapositive 2</vt:lpstr>
      <vt:lpstr>Diapositive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Eric</dc:creator>
  <cp:lastModifiedBy>Utilisateur Windows</cp:lastModifiedBy>
  <cp:revision>143</cp:revision>
  <dcterms:created xsi:type="dcterms:W3CDTF">2012-08-12T08:30:23Z</dcterms:created>
  <dcterms:modified xsi:type="dcterms:W3CDTF">2021-01-10T21:33:14Z</dcterms:modified>
</cp:coreProperties>
</file>

<file path=docProps/thumbnail.jpeg>
</file>