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4" r:id="rId3"/>
    <p:sldId id="305" r:id="rId4"/>
  </p:sldIdLst>
  <p:sldSz cx="9144000" cy="6858000" type="screen4x3"/>
  <p:notesSz cx="6858000" cy="9144000"/>
  <p:custDataLst>
    <p:tags r:id="rId5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99FF"/>
    <a:srgbClr val="FFCCFF"/>
    <a:srgbClr val="FF00FF"/>
    <a:srgbClr val="3E1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4717" autoAdjust="0"/>
  </p:normalViewPr>
  <p:slideViewPr>
    <p:cSldViewPr snapToGrid="0">
      <p:cViewPr varScale="1">
        <p:scale>
          <a:sx n="110" d="100"/>
          <a:sy n="110" d="100"/>
        </p:scale>
        <p:origin x="-18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1 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01" name="Groupe 100"/>
          <p:cNvGrpSpPr/>
          <p:nvPr/>
        </p:nvGrpSpPr>
        <p:grpSpPr>
          <a:xfrm>
            <a:off x="0" y="536887"/>
            <a:ext cx="1697412" cy="2462213"/>
            <a:chOff x="0" y="536887"/>
            <a:chExt cx="1697412" cy="2462213"/>
          </a:xfrm>
        </p:grpSpPr>
        <p:sp>
          <p:nvSpPr>
            <p:cNvPr id="811" name="ZoneTexte 810"/>
            <p:cNvSpPr txBox="1"/>
            <p:nvPr/>
          </p:nvSpPr>
          <p:spPr>
            <a:xfrm>
              <a:off x="0" y="536887"/>
              <a:ext cx="1697412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Chromosomes 14:</a:t>
              </a: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r>
                <a:rPr lang="fr-FR" sz="1100" b="1" dirty="0" smtClean="0">
                  <a:latin typeface="Comic Sans MS" pitchFamily="66" charset="0"/>
                </a:rPr>
                <a:t>Chromosomes 21: </a:t>
              </a: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</p:txBody>
        </p:sp>
        <p:grpSp>
          <p:nvGrpSpPr>
            <p:cNvPr id="4" name="Groupe 285"/>
            <p:cNvGrpSpPr/>
            <p:nvPr/>
          </p:nvGrpSpPr>
          <p:grpSpPr>
            <a:xfrm>
              <a:off x="225366" y="852053"/>
              <a:ext cx="147089" cy="748095"/>
              <a:chOff x="2651529" y="332508"/>
              <a:chExt cx="147089" cy="748095"/>
            </a:xfrm>
            <a:solidFill>
              <a:srgbClr val="00B050"/>
            </a:solidFill>
          </p:grpSpPr>
          <p:grpSp>
            <p:nvGrpSpPr>
              <p:cNvPr id="5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  <a:grpFill/>
            </p:grpSpPr>
            <p:sp>
              <p:nvSpPr>
                <p:cNvPr id="28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29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88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e 306"/>
            <p:cNvGrpSpPr/>
            <p:nvPr/>
          </p:nvGrpSpPr>
          <p:grpSpPr>
            <a:xfrm>
              <a:off x="553256" y="861290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308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>
                  <a:latin typeface="Comic Sans MS" pitchFamily="66" charset="0"/>
                </a:endParaRPr>
              </a:p>
            </p:txBody>
          </p:sp>
          <p:sp>
            <p:nvSpPr>
              <p:cNvPr id="309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>
                  <a:latin typeface="Comic Sans MS" pitchFamily="66" charset="0"/>
                </a:endParaRPr>
              </a:p>
            </p:txBody>
          </p:sp>
        </p:grpSp>
        <p:grpSp>
          <p:nvGrpSpPr>
            <p:cNvPr id="7" name="Groupe 718"/>
            <p:cNvGrpSpPr/>
            <p:nvPr/>
          </p:nvGrpSpPr>
          <p:grpSpPr>
            <a:xfrm>
              <a:off x="179184" y="2222500"/>
              <a:ext cx="143829" cy="428574"/>
              <a:chOff x="229294" y="2463799"/>
              <a:chExt cx="147319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315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>
                  <a:latin typeface="Comic Sans MS" pitchFamily="66" charset="0"/>
                </a:endParaRPr>
              </a:p>
            </p:txBody>
          </p:sp>
          <p:sp>
            <p:nvSpPr>
              <p:cNvPr id="316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>
                  <a:latin typeface="Comic Sans MS" pitchFamily="66" charset="0"/>
                </a:endParaRPr>
              </a:p>
            </p:txBody>
          </p:sp>
          <p:sp>
            <p:nvSpPr>
              <p:cNvPr id="317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>
                  <a:latin typeface="Comic Sans MS" pitchFamily="66" charset="0"/>
                </a:endParaRPr>
              </a:p>
            </p:txBody>
          </p:sp>
        </p:grpSp>
        <p:grpSp>
          <p:nvGrpSpPr>
            <p:cNvPr id="8" name="Groupe 717"/>
            <p:cNvGrpSpPr/>
            <p:nvPr/>
          </p:nvGrpSpPr>
          <p:grpSpPr>
            <a:xfrm>
              <a:off x="545221" y="2228849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322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>
                  <a:latin typeface="Comic Sans MS" pitchFamily="66" charset="0"/>
                </a:endParaRPr>
              </a:p>
            </p:txBody>
          </p:sp>
          <p:sp>
            <p:nvSpPr>
              <p:cNvPr id="323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100">
                  <a:latin typeface="Comic Sans MS" pitchFamily="66" charset="0"/>
                </a:endParaRPr>
              </a:p>
            </p:txBody>
          </p:sp>
        </p:grpSp>
      </p:grpSp>
      <p:grpSp>
        <p:nvGrpSpPr>
          <p:cNvPr id="9" name="Groupe 362"/>
          <p:cNvGrpSpPr/>
          <p:nvPr/>
        </p:nvGrpSpPr>
        <p:grpSpPr>
          <a:xfrm>
            <a:off x="2512032" y="1027848"/>
            <a:ext cx="4287830" cy="4431442"/>
            <a:chOff x="2512032" y="1027848"/>
            <a:chExt cx="4287830" cy="4431442"/>
          </a:xfrm>
        </p:grpSpPr>
        <p:grpSp>
          <p:nvGrpSpPr>
            <p:cNvPr id="10" name="Groupe 247"/>
            <p:cNvGrpSpPr/>
            <p:nvPr/>
          </p:nvGrpSpPr>
          <p:grpSpPr>
            <a:xfrm>
              <a:off x="2512032" y="1027848"/>
              <a:ext cx="4287830" cy="4431442"/>
              <a:chOff x="2696797" y="-360216"/>
              <a:chExt cx="5470043" cy="5653251"/>
            </a:xfrm>
          </p:grpSpPr>
          <p:sp>
            <p:nvSpPr>
              <p:cNvPr id="41" name="ZoneTexte 40"/>
              <p:cNvSpPr txBox="1"/>
              <p:nvPr/>
            </p:nvSpPr>
            <p:spPr>
              <a:xfrm>
                <a:off x="2696797" y="3515439"/>
                <a:ext cx="1601623" cy="33373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2eme </a:t>
                </a:r>
                <a:r>
                  <a:rPr lang="fr-FR" sz="1100" dirty="0" err="1" smtClean="0">
                    <a:latin typeface="Comic Sans MS" pitchFamily="66" charset="0"/>
                  </a:rPr>
                  <a:t>div</a:t>
                </a:r>
                <a:r>
                  <a:rPr lang="fr-FR" sz="1100" dirty="0" smtClean="0">
                    <a:latin typeface="Comic Sans MS" pitchFamily="66" charset="0"/>
                  </a:rPr>
                  <a:t> méiose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813" name="Ellipse 812"/>
              <p:cNvSpPr/>
              <p:nvPr/>
            </p:nvSpPr>
            <p:spPr>
              <a:xfrm>
                <a:off x="4443996" y="2660078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14" name="Ellipse 813"/>
              <p:cNvSpPr/>
              <p:nvPr/>
            </p:nvSpPr>
            <p:spPr>
              <a:xfrm>
                <a:off x="5829447" y="267855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12" name="Rectangle à coins arrondis 811"/>
              <p:cNvSpPr/>
              <p:nvPr/>
            </p:nvSpPr>
            <p:spPr>
              <a:xfrm>
                <a:off x="5144655" y="1062183"/>
                <a:ext cx="1182252" cy="1108362"/>
              </a:xfrm>
              <a:prstGeom prst="round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25" name="Rectangle à coins arrondis 824"/>
              <p:cNvSpPr/>
              <p:nvPr/>
            </p:nvSpPr>
            <p:spPr>
              <a:xfrm>
                <a:off x="5116946" y="-360216"/>
                <a:ext cx="1182252" cy="1108362"/>
              </a:xfrm>
              <a:prstGeom prst="round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26" name="Flèche droite 825"/>
              <p:cNvSpPr/>
              <p:nvPr/>
            </p:nvSpPr>
            <p:spPr>
              <a:xfrm rot="5400000">
                <a:off x="5625649" y="852879"/>
                <a:ext cx="196390" cy="153184"/>
              </a:xfrm>
              <a:prstGeom prst="rightArrow">
                <a:avLst/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28" name="ZoneTexte 827"/>
              <p:cNvSpPr txBox="1"/>
              <p:nvPr/>
            </p:nvSpPr>
            <p:spPr>
              <a:xfrm>
                <a:off x="4766601" y="807174"/>
                <a:ext cx="734555" cy="33373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Replic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106" name="ZoneTexte 105"/>
              <p:cNvSpPr txBox="1"/>
              <p:nvPr/>
            </p:nvSpPr>
            <p:spPr>
              <a:xfrm>
                <a:off x="5551907" y="2789197"/>
                <a:ext cx="417584" cy="333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et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110" name="ZoneTexte 109"/>
              <p:cNvSpPr txBox="1"/>
              <p:nvPr/>
            </p:nvSpPr>
            <p:spPr>
              <a:xfrm>
                <a:off x="3590681" y="2249574"/>
                <a:ext cx="1519824" cy="33373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1ere </a:t>
                </a:r>
                <a:r>
                  <a:rPr lang="fr-FR" sz="1100" dirty="0" err="1" smtClean="0">
                    <a:latin typeface="Comic Sans MS" pitchFamily="66" charset="0"/>
                  </a:rPr>
                  <a:t>div</a:t>
                </a:r>
                <a:r>
                  <a:rPr lang="fr-FR" sz="1100" dirty="0" smtClean="0">
                    <a:latin typeface="Comic Sans MS" pitchFamily="66" charset="0"/>
                  </a:rPr>
                  <a:t> méiose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815" name="Ellipse 814"/>
              <p:cNvSpPr/>
              <p:nvPr/>
            </p:nvSpPr>
            <p:spPr>
              <a:xfrm>
                <a:off x="3432613" y="417946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816" name="Ellipse 815"/>
              <p:cNvSpPr/>
              <p:nvPr/>
            </p:nvSpPr>
            <p:spPr>
              <a:xfrm>
                <a:off x="4637959" y="4184081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1" name="Ellipse 110"/>
              <p:cNvSpPr/>
              <p:nvPr/>
            </p:nvSpPr>
            <p:spPr>
              <a:xfrm>
                <a:off x="5857160" y="418408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2" name="Ellipse 111"/>
              <p:cNvSpPr/>
              <p:nvPr/>
            </p:nvSpPr>
            <p:spPr>
              <a:xfrm>
                <a:off x="7062506" y="4188701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grpSp>
            <p:nvGrpSpPr>
              <p:cNvPr id="11" name="Groupe 246"/>
              <p:cNvGrpSpPr/>
              <p:nvPr/>
            </p:nvGrpSpPr>
            <p:grpSpPr>
              <a:xfrm>
                <a:off x="4128655" y="3740733"/>
                <a:ext cx="3251199" cy="452576"/>
                <a:chOff x="4128655" y="3740733"/>
                <a:chExt cx="3251199" cy="572654"/>
              </a:xfrm>
            </p:grpSpPr>
            <p:cxnSp>
              <p:nvCxnSpPr>
                <p:cNvPr id="125" name="Connecteur droit avec flèche 124"/>
                <p:cNvCxnSpPr/>
                <p:nvPr/>
              </p:nvCxnSpPr>
              <p:spPr>
                <a:xfrm flipH="1">
                  <a:off x="4128655" y="3759205"/>
                  <a:ext cx="498762" cy="51723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Connecteur droit avec flèche 126"/>
                <p:cNvCxnSpPr/>
                <p:nvPr/>
              </p:nvCxnSpPr>
              <p:spPr>
                <a:xfrm flipH="1">
                  <a:off x="5061527" y="3842332"/>
                  <a:ext cx="1" cy="43411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Connecteur droit avec flèche 128"/>
                <p:cNvCxnSpPr/>
                <p:nvPr/>
              </p:nvCxnSpPr>
              <p:spPr>
                <a:xfrm>
                  <a:off x="6400799" y="3851570"/>
                  <a:ext cx="0" cy="42487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Connecteur droit avec flèche 130"/>
                <p:cNvCxnSpPr/>
                <p:nvPr/>
              </p:nvCxnSpPr>
              <p:spPr>
                <a:xfrm>
                  <a:off x="6807200" y="3740733"/>
                  <a:ext cx="572654" cy="57265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2" name="Forme libre 141"/>
              <p:cNvSpPr/>
              <p:nvPr/>
            </p:nvSpPr>
            <p:spPr>
              <a:xfrm>
                <a:off x="5260734" y="2272147"/>
                <a:ext cx="419630" cy="388320"/>
              </a:xfrm>
              <a:custGeom>
                <a:avLst/>
                <a:gdLst>
                  <a:gd name="connsiteX0" fmla="*/ 378691 w 378691"/>
                  <a:gd name="connsiteY0" fmla="*/ 0 h 480291"/>
                  <a:gd name="connsiteX1" fmla="*/ 175491 w 378691"/>
                  <a:gd name="connsiteY1" fmla="*/ 341745 h 480291"/>
                  <a:gd name="connsiteX2" fmla="*/ 0 w 378691"/>
                  <a:gd name="connsiteY2" fmla="*/ 480291 h 480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691" h="480291">
                    <a:moveTo>
                      <a:pt x="378691" y="0"/>
                    </a:moveTo>
                    <a:cubicBezTo>
                      <a:pt x="308648" y="130848"/>
                      <a:pt x="238606" y="261697"/>
                      <a:pt x="175491" y="341745"/>
                    </a:cubicBezTo>
                    <a:cubicBezTo>
                      <a:pt x="112376" y="421793"/>
                      <a:pt x="56188" y="451042"/>
                      <a:pt x="0" y="480291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3" name="Forme libre 142"/>
              <p:cNvSpPr/>
              <p:nvPr/>
            </p:nvSpPr>
            <p:spPr>
              <a:xfrm>
                <a:off x="5800436" y="2290619"/>
                <a:ext cx="378691" cy="350981"/>
              </a:xfrm>
              <a:custGeom>
                <a:avLst/>
                <a:gdLst>
                  <a:gd name="connsiteX0" fmla="*/ 0 w 341746"/>
                  <a:gd name="connsiteY0" fmla="*/ 0 h 434109"/>
                  <a:gd name="connsiteX1" fmla="*/ 193964 w 341746"/>
                  <a:gd name="connsiteY1" fmla="*/ 323272 h 434109"/>
                  <a:gd name="connsiteX2" fmla="*/ 341746 w 341746"/>
                  <a:gd name="connsiteY2" fmla="*/ 434109 h 43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746" h="434109">
                    <a:moveTo>
                      <a:pt x="0" y="0"/>
                    </a:moveTo>
                    <a:cubicBezTo>
                      <a:pt x="68503" y="125460"/>
                      <a:pt x="137006" y="250921"/>
                      <a:pt x="193964" y="323272"/>
                    </a:cubicBezTo>
                    <a:cubicBezTo>
                      <a:pt x="250922" y="395623"/>
                      <a:pt x="296334" y="414866"/>
                      <a:pt x="341746" y="434109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2" name="Groupe 306"/>
            <p:cNvGrpSpPr/>
            <p:nvPr/>
          </p:nvGrpSpPr>
          <p:grpSpPr>
            <a:xfrm>
              <a:off x="4539672" y="1066801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254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55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" name="Groupe 306"/>
            <p:cNvGrpSpPr/>
            <p:nvPr/>
          </p:nvGrpSpPr>
          <p:grpSpPr>
            <a:xfrm>
              <a:off x="4770580" y="1066800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257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58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4" name="Groupe 717"/>
            <p:cNvGrpSpPr/>
            <p:nvPr/>
          </p:nvGrpSpPr>
          <p:grpSpPr>
            <a:xfrm>
              <a:off x="4993456" y="1188604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276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77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5" name="Groupe 717"/>
            <p:cNvGrpSpPr/>
            <p:nvPr/>
          </p:nvGrpSpPr>
          <p:grpSpPr>
            <a:xfrm>
              <a:off x="5164329" y="1211695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281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82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</p:grp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6" name="Groupe 285"/>
          <p:cNvGrpSpPr/>
          <p:nvPr/>
        </p:nvGrpSpPr>
        <p:grpSpPr>
          <a:xfrm>
            <a:off x="207817" y="4719780"/>
            <a:ext cx="147089" cy="748095"/>
            <a:chOff x="2651529" y="332508"/>
            <a:chExt cx="147089" cy="748095"/>
          </a:xfrm>
          <a:solidFill>
            <a:srgbClr val="00B050"/>
          </a:solidFill>
        </p:grpSpPr>
        <p:grpSp>
          <p:nvGrpSpPr>
            <p:cNvPr id="17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  <a:grpFill/>
          </p:grpSpPr>
          <p:sp>
            <p:nvSpPr>
              <p:cNvPr id="210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11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09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8" name="Groupe 306"/>
          <p:cNvGrpSpPr/>
          <p:nvPr/>
        </p:nvGrpSpPr>
        <p:grpSpPr>
          <a:xfrm>
            <a:off x="785090" y="4719781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213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14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9" name="Groupe 718"/>
          <p:cNvGrpSpPr/>
          <p:nvPr/>
        </p:nvGrpSpPr>
        <p:grpSpPr>
          <a:xfrm>
            <a:off x="198581" y="5934364"/>
            <a:ext cx="143829" cy="428574"/>
            <a:chOff x="229294" y="2463799"/>
            <a:chExt cx="147319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16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17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18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0" name="Groupe 717"/>
          <p:cNvGrpSpPr/>
          <p:nvPr/>
        </p:nvGrpSpPr>
        <p:grpSpPr>
          <a:xfrm>
            <a:off x="804764" y="5940713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20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21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1" name="Groupe 285"/>
          <p:cNvGrpSpPr/>
          <p:nvPr/>
        </p:nvGrpSpPr>
        <p:grpSpPr>
          <a:xfrm>
            <a:off x="471053" y="4724398"/>
            <a:ext cx="147089" cy="748095"/>
            <a:chOff x="2651529" y="332508"/>
            <a:chExt cx="147089" cy="748095"/>
          </a:xfrm>
          <a:solidFill>
            <a:srgbClr val="00B050"/>
          </a:solidFill>
        </p:grpSpPr>
        <p:grpSp>
          <p:nvGrpSpPr>
            <p:cNvPr id="22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  <a:grpFill/>
          </p:grpSpPr>
          <p:sp>
            <p:nvSpPr>
              <p:cNvPr id="226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27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25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3" name="Groupe 306"/>
          <p:cNvGrpSpPr/>
          <p:nvPr/>
        </p:nvGrpSpPr>
        <p:grpSpPr>
          <a:xfrm>
            <a:off x="1020617" y="4752109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22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3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4" name="Groupe 306"/>
          <p:cNvGrpSpPr/>
          <p:nvPr/>
        </p:nvGrpSpPr>
        <p:grpSpPr>
          <a:xfrm>
            <a:off x="1246907" y="4729018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23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3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5" name="Groupe 306"/>
          <p:cNvGrpSpPr/>
          <p:nvPr/>
        </p:nvGrpSpPr>
        <p:grpSpPr>
          <a:xfrm>
            <a:off x="1454726" y="4752110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235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36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6" name="Groupe 718"/>
          <p:cNvGrpSpPr/>
          <p:nvPr/>
        </p:nvGrpSpPr>
        <p:grpSpPr>
          <a:xfrm>
            <a:off x="480290" y="5948219"/>
            <a:ext cx="143829" cy="428574"/>
            <a:chOff x="229294" y="2463799"/>
            <a:chExt cx="147319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38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39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40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7" name="Groupe 717"/>
          <p:cNvGrpSpPr/>
          <p:nvPr/>
        </p:nvGrpSpPr>
        <p:grpSpPr>
          <a:xfrm>
            <a:off x="1003346" y="5963805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42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43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8" name="Groupe 717"/>
          <p:cNvGrpSpPr/>
          <p:nvPr/>
        </p:nvGrpSpPr>
        <p:grpSpPr>
          <a:xfrm>
            <a:off x="1211165" y="5959186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4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4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98" name="ZoneTexte 97"/>
          <p:cNvSpPr txBox="1"/>
          <p:nvPr/>
        </p:nvSpPr>
        <p:spPr>
          <a:xfrm>
            <a:off x="901700" y="0"/>
            <a:ext cx="7404100" cy="30777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 smtClean="0">
                <a:solidFill>
                  <a:prstClr val="black"/>
                </a:solidFill>
                <a:latin typeface="Comic Sans MS" pitchFamily="66" charset="0"/>
              </a:rPr>
              <a:t>ANOMALIES DE LA MEIOSE ET CONSEQUENCES</a:t>
            </a:r>
            <a:endParaRPr lang="fr-FR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66288" y="50800"/>
            <a:ext cx="185603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omic Sans MS" pitchFamily="66" charset="0"/>
              </a:rPr>
              <a:t>Trisomie 21 liée</a:t>
            </a:r>
            <a:endParaRPr lang="fr-FR" sz="1400" b="1" dirty="0">
              <a:latin typeface="Comic Sans MS" pitchFamily="66" charset="0"/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3626429" y="280554"/>
            <a:ext cx="252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Mère: méiose normale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2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13" name="Ellipse 812"/>
          <p:cNvSpPr/>
          <p:nvPr/>
        </p:nvSpPr>
        <p:spPr>
          <a:xfrm>
            <a:off x="2062054" y="3884918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814" name="Ellipse 813"/>
          <p:cNvSpPr/>
          <p:nvPr/>
        </p:nvSpPr>
        <p:spPr>
          <a:xfrm>
            <a:off x="3148074" y="3899398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812" name="Rectangle à coins arrondis 811"/>
          <p:cNvSpPr/>
          <p:nvPr/>
        </p:nvSpPr>
        <p:spPr>
          <a:xfrm>
            <a:off x="2611283" y="2447648"/>
            <a:ext cx="926738" cy="86881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825" name="Rectangle à coins arrondis 824"/>
          <p:cNvSpPr/>
          <p:nvPr/>
        </p:nvSpPr>
        <p:spPr>
          <a:xfrm>
            <a:off x="2589562" y="972461"/>
            <a:ext cx="926738" cy="86881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826" name="Flèche droite 825"/>
          <p:cNvSpPr/>
          <p:nvPr/>
        </p:nvSpPr>
        <p:spPr>
          <a:xfrm rot="5400000">
            <a:off x="2988322" y="2098860"/>
            <a:ext cx="153945" cy="120077"/>
          </a:xfrm>
          <a:prstGeom prst="rightArrow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828" name="ZoneTexte 827"/>
          <p:cNvSpPr txBox="1"/>
          <p:nvPr/>
        </p:nvSpPr>
        <p:spPr>
          <a:xfrm>
            <a:off x="2393444" y="2063033"/>
            <a:ext cx="575799" cy="2616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100" dirty="0" err="1" smtClean="0">
                <a:latin typeface="Comic Sans MS" pitchFamily="66" charset="0"/>
              </a:rPr>
              <a:t>Replic</a:t>
            </a:r>
            <a:endParaRPr lang="fr-FR" sz="1100" dirty="0">
              <a:latin typeface="Comic Sans MS" pitchFamily="66" charset="0"/>
            </a:endParaRPr>
          </a:p>
        </p:txBody>
      </p:sp>
      <p:sp>
        <p:nvSpPr>
          <p:cNvPr id="106" name="ZoneTexte 105"/>
          <p:cNvSpPr txBox="1"/>
          <p:nvPr/>
        </p:nvSpPr>
        <p:spPr>
          <a:xfrm>
            <a:off x="2893573" y="4050783"/>
            <a:ext cx="327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smtClean="0">
                <a:latin typeface="Comic Sans MS" pitchFamily="66" charset="0"/>
              </a:rPr>
              <a:t>et</a:t>
            </a:r>
            <a:endParaRPr lang="fr-FR" sz="1100" dirty="0">
              <a:latin typeface="Comic Sans MS" pitchFamily="66" charset="0"/>
            </a:endParaRPr>
          </a:p>
        </p:txBody>
      </p:sp>
      <p:sp>
        <p:nvSpPr>
          <p:cNvPr id="110" name="ZoneTexte 109"/>
          <p:cNvSpPr txBox="1"/>
          <p:nvPr/>
        </p:nvSpPr>
        <p:spPr>
          <a:xfrm>
            <a:off x="3428996" y="3510766"/>
            <a:ext cx="1191352" cy="2616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>
                <a:latin typeface="Comic Sans MS" pitchFamily="66" charset="0"/>
              </a:rPr>
              <a:t>1ere </a:t>
            </a:r>
            <a:r>
              <a:rPr lang="fr-FR" sz="1100" dirty="0" err="1" smtClean="0">
                <a:latin typeface="Comic Sans MS" pitchFamily="66" charset="0"/>
              </a:rPr>
              <a:t>div</a:t>
            </a:r>
            <a:r>
              <a:rPr lang="fr-FR" sz="1100" dirty="0" smtClean="0">
                <a:latin typeface="Comic Sans MS" pitchFamily="66" charset="0"/>
              </a:rPr>
              <a:t> méiose</a:t>
            </a:r>
            <a:endParaRPr lang="fr-FR" sz="1100" dirty="0">
              <a:latin typeface="Comic Sans MS" pitchFamily="66" charset="0"/>
            </a:endParaRPr>
          </a:p>
        </p:txBody>
      </p:sp>
      <p:sp>
        <p:nvSpPr>
          <p:cNvPr id="815" name="Ellipse 814"/>
          <p:cNvSpPr/>
          <p:nvPr/>
        </p:nvSpPr>
        <p:spPr>
          <a:xfrm>
            <a:off x="1269256" y="5325295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816" name="Ellipse 815"/>
          <p:cNvSpPr/>
          <p:nvPr/>
        </p:nvSpPr>
        <p:spPr>
          <a:xfrm>
            <a:off x="2214096" y="5328918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11" name="Ellipse 110"/>
          <p:cNvSpPr/>
          <p:nvPr/>
        </p:nvSpPr>
        <p:spPr>
          <a:xfrm>
            <a:off x="3169798" y="5328917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12" name="Ellipse 111"/>
          <p:cNvSpPr/>
          <p:nvPr/>
        </p:nvSpPr>
        <p:spPr>
          <a:xfrm>
            <a:off x="4114638" y="5332539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grpSp>
        <p:nvGrpSpPr>
          <p:cNvPr id="10" name="Groupe 246"/>
          <p:cNvGrpSpPr/>
          <p:nvPr/>
        </p:nvGrpSpPr>
        <p:grpSpPr>
          <a:xfrm>
            <a:off x="1814866" y="4861320"/>
            <a:ext cx="2548534" cy="354763"/>
            <a:chOff x="4128655" y="3740733"/>
            <a:chExt cx="3251199" cy="572654"/>
          </a:xfrm>
        </p:grpSpPr>
        <p:cxnSp>
          <p:nvCxnSpPr>
            <p:cNvPr id="125" name="Connecteur droit avec flèche 124"/>
            <p:cNvCxnSpPr/>
            <p:nvPr/>
          </p:nvCxnSpPr>
          <p:spPr>
            <a:xfrm flipH="1">
              <a:off x="4128655" y="3759205"/>
              <a:ext cx="498762" cy="51723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 flipH="1">
              <a:off x="5061527" y="3842332"/>
              <a:ext cx="1" cy="4341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/>
            <p:nvPr/>
          </p:nvCxnSpPr>
          <p:spPr>
            <a:xfrm>
              <a:off x="6400799" y="3851570"/>
              <a:ext cx="0" cy="4248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avec flèche 130"/>
            <p:cNvCxnSpPr/>
            <p:nvPr/>
          </p:nvCxnSpPr>
          <p:spPr>
            <a:xfrm>
              <a:off x="6807200" y="3740733"/>
              <a:ext cx="572654" cy="5726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Forme libre 141"/>
          <p:cNvSpPr/>
          <p:nvPr/>
        </p:nvSpPr>
        <p:spPr>
          <a:xfrm>
            <a:off x="2702274" y="3580828"/>
            <a:ext cx="328937" cy="304394"/>
          </a:xfrm>
          <a:custGeom>
            <a:avLst/>
            <a:gdLst>
              <a:gd name="connsiteX0" fmla="*/ 378691 w 378691"/>
              <a:gd name="connsiteY0" fmla="*/ 0 h 480291"/>
              <a:gd name="connsiteX1" fmla="*/ 175491 w 378691"/>
              <a:gd name="connsiteY1" fmla="*/ 341745 h 480291"/>
              <a:gd name="connsiteX2" fmla="*/ 0 w 378691"/>
              <a:gd name="connsiteY2" fmla="*/ 480291 h 48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691" h="480291">
                <a:moveTo>
                  <a:pt x="378691" y="0"/>
                </a:moveTo>
                <a:cubicBezTo>
                  <a:pt x="308648" y="130848"/>
                  <a:pt x="238606" y="261697"/>
                  <a:pt x="175491" y="341745"/>
                </a:cubicBezTo>
                <a:cubicBezTo>
                  <a:pt x="112376" y="421793"/>
                  <a:pt x="56188" y="451042"/>
                  <a:pt x="0" y="480291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43" name="Forme libre 142"/>
          <p:cNvSpPr/>
          <p:nvPr/>
        </p:nvSpPr>
        <p:spPr>
          <a:xfrm>
            <a:off x="3125333" y="3595308"/>
            <a:ext cx="296846" cy="275125"/>
          </a:xfrm>
          <a:custGeom>
            <a:avLst/>
            <a:gdLst>
              <a:gd name="connsiteX0" fmla="*/ 0 w 341746"/>
              <a:gd name="connsiteY0" fmla="*/ 0 h 434109"/>
              <a:gd name="connsiteX1" fmla="*/ 193964 w 341746"/>
              <a:gd name="connsiteY1" fmla="*/ 323272 h 434109"/>
              <a:gd name="connsiteX2" fmla="*/ 341746 w 341746"/>
              <a:gd name="connsiteY2" fmla="*/ 434109 h 43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746" h="434109">
                <a:moveTo>
                  <a:pt x="0" y="0"/>
                </a:moveTo>
                <a:cubicBezTo>
                  <a:pt x="68503" y="125460"/>
                  <a:pt x="137006" y="250921"/>
                  <a:pt x="193964" y="323272"/>
                </a:cubicBezTo>
                <a:cubicBezTo>
                  <a:pt x="250922" y="395623"/>
                  <a:pt x="296334" y="414866"/>
                  <a:pt x="341746" y="434109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grpSp>
        <p:nvGrpSpPr>
          <p:cNvPr id="11" name="Groupe 306"/>
          <p:cNvGrpSpPr/>
          <p:nvPr/>
        </p:nvGrpSpPr>
        <p:grpSpPr>
          <a:xfrm>
            <a:off x="2720109" y="1057565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624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625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2" name="Groupe 625"/>
          <p:cNvGrpSpPr/>
          <p:nvPr/>
        </p:nvGrpSpPr>
        <p:grpSpPr>
          <a:xfrm>
            <a:off x="2932544" y="819151"/>
            <a:ext cx="68937" cy="1156080"/>
            <a:chOff x="2946399" y="1525733"/>
            <a:chExt cx="68937" cy="1156080"/>
          </a:xfrm>
        </p:grpSpPr>
        <p:grpSp>
          <p:nvGrpSpPr>
            <p:cNvPr id="13" name="Groupe 306"/>
            <p:cNvGrpSpPr/>
            <p:nvPr/>
          </p:nvGrpSpPr>
          <p:grpSpPr>
            <a:xfrm>
              <a:off x="2946399" y="1939638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631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32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4" name="Groupe 717"/>
            <p:cNvGrpSpPr/>
            <p:nvPr/>
          </p:nvGrpSpPr>
          <p:grpSpPr>
            <a:xfrm>
              <a:off x="2947601" y="1525733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629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30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</p:grpSp>
      <p:grpSp>
        <p:nvGrpSpPr>
          <p:cNvPr id="15" name="Groupe 717"/>
          <p:cNvGrpSpPr/>
          <p:nvPr/>
        </p:nvGrpSpPr>
        <p:grpSpPr>
          <a:xfrm>
            <a:off x="3247783" y="1225550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34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635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705" name="ZoneTexte 704"/>
          <p:cNvSpPr txBox="1"/>
          <p:nvPr/>
        </p:nvSpPr>
        <p:spPr>
          <a:xfrm>
            <a:off x="4695821" y="4752166"/>
            <a:ext cx="1255472" cy="2616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>
                <a:latin typeface="Comic Sans MS" pitchFamily="66" charset="0"/>
              </a:rPr>
              <a:t>2eme </a:t>
            </a:r>
            <a:r>
              <a:rPr lang="fr-FR" sz="1100" dirty="0" err="1" smtClean="0">
                <a:latin typeface="Comic Sans MS" pitchFamily="66" charset="0"/>
              </a:rPr>
              <a:t>div</a:t>
            </a:r>
            <a:r>
              <a:rPr lang="fr-FR" sz="1100" dirty="0" smtClean="0">
                <a:latin typeface="Comic Sans MS" pitchFamily="66" charset="0"/>
              </a:rPr>
              <a:t> méiose</a:t>
            </a:r>
            <a:endParaRPr lang="fr-FR" sz="1100" dirty="0">
              <a:latin typeface="Comic Sans MS" pitchFamily="66" charset="0"/>
            </a:endParaRPr>
          </a:p>
        </p:txBody>
      </p:sp>
      <p:sp>
        <p:nvSpPr>
          <p:cNvPr id="706" name="Ellipse 705"/>
          <p:cNvSpPr/>
          <p:nvPr/>
        </p:nvSpPr>
        <p:spPr>
          <a:xfrm>
            <a:off x="6056781" y="3926486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07" name="Ellipse 706"/>
          <p:cNvSpPr/>
          <p:nvPr/>
        </p:nvSpPr>
        <p:spPr>
          <a:xfrm>
            <a:off x="7142801" y="3940966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08" name="Rectangle à coins arrondis 707"/>
          <p:cNvSpPr/>
          <p:nvPr/>
        </p:nvSpPr>
        <p:spPr>
          <a:xfrm>
            <a:off x="6606010" y="2489216"/>
            <a:ext cx="926738" cy="86881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09" name="Rectangle à coins arrondis 708"/>
          <p:cNvSpPr/>
          <p:nvPr/>
        </p:nvSpPr>
        <p:spPr>
          <a:xfrm>
            <a:off x="6584289" y="1014029"/>
            <a:ext cx="926738" cy="86881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10" name="Flèche droite 709"/>
          <p:cNvSpPr/>
          <p:nvPr/>
        </p:nvSpPr>
        <p:spPr>
          <a:xfrm rot="5400000">
            <a:off x="6983049" y="2140428"/>
            <a:ext cx="153945" cy="120077"/>
          </a:xfrm>
          <a:prstGeom prst="rightArrow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11" name="ZoneTexte 710"/>
          <p:cNvSpPr txBox="1"/>
          <p:nvPr/>
        </p:nvSpPr>
        <p:spPr>
          <a:xfrm>
            <a:off x="6356998" y="2104601"/>
            <a:ext cx="575799" cy="2616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100" dirty="0" err="1" smtClean="0">
                <a:latin typeface="Comic Sans MS" pitchFamily="66" charset="0"/>
              </a:rPr>
              <a:t>Replic</a:t>
            </a:r>
            <a:endParaRPr lang="fr-FR" sz="1100" dirty="0">
              <a:latin typeface="Comic Sans MS" pitchFamily="66" charset="0"/>
            </a:endParaRPr>
          </a:p>
        </p:txBody>
      </p:sp>
      <p:sp>
        <p:nvSpPr>
          <p:cNvPr id="712" name="ZoneTexte 711"/>
          <p:cNvSpPr txBox="1"/>
          <p:nvPr/>
        </p:nvSpPr>
        <p:spPr>
          <a:xfrm>
            <a:off x="6888300" y="4092351"/>
            <a:ext cx="327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smtClean="0">
                <a:latin typeface="Comic Sans MS" pitchFamily="66" charset="0"/>
              </a:rPr>
              <a:t>et</a:t>
            </a:r>
            <a:endParaRPr lang="fr-FR" sz="1100" dirty="0">
              <a:latin typeface="Comic Sans MS" pitchFamily="66" charset="0"/>
            </a:endParaRPr>
          </a:p>
        </p:txBody>
      </p:sp>
      <p:sp>
        <p:nvSpPr>
          <p:cNvPr id="713" name="ZoneTexte 712"/>
          <p:cNvSpPr txBox="1"/>
          <p:nvPr/>
        </p:nvSpPr>
        <p:spPr>
          <a:xfrm>
            <a:off x="5594922" y="3543708"/>
            <a:ext cx="1191352" cy="2616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>
                <a:latin typeface="Comic Sans MS" pitchFamily="66" charset="0"/>
              </a:rPr>
              <a:t>1ere </a:t>
            </a:r>
            <a:r>
              <a:rPr lang="fr-FR" sz="1100" dirty="0" err="1" smtClean="0">
                <a:latin typeface="Comic Sans MS" pitchFamily="66" charset="0"/>
              </a:rPr>
              <a:t>div</a:t>
            </a:r>
            <a:r>
              <a:rPr lang="fr-FR" sz="1100" dirty="0" smtClean="0">
                <a:latin typeface="Comic Sans MS" pitchFamily="66" charset="0"/>
              </a:rPr>
              <a:t> méiose</a:t>
            </a:r>
            <a:endParaRPr lang="fr-FR" sz="1100" dirty="0">
              <a:latin typeface="Comic Sans MS" pitchFamily="66" charset="0"/>
            </a:endParaRPr>
          </a:p>
        </p:txBody>
      </p:sp>
      <p:sp>
        <p:nvSpPr>
          <p:cNvPr id="714" name="Ellipse 713"/>
          <p:cNvSpPr/>
          <p:nvPr/>
        </p:nvSpPr>
        <p:spPr>
          <a:xfrm>
            <a:off x="5263983" y="5366863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15" name="Ellipse 714"/>
          <p:cNvSpPr/>
          <p:nvPr/>
        </p:nvSpPr>
        <p:spPr>
          <a:xfrm>
            <a:off x="6208823" y="5370486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16" name="Ellipse 715"/>
          <p:cNvSpPr/>
          <p:nvPr/>
        </p:nvSpPr>
        <p:spPr>
          <a:xfrm>
            <a:off x="7164525" y="5370485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17" name="Ellipse 716"/>
          <p:cNvSpPr/>
          <p:nvPr/>
        </p:nvSpPr>
        <p:spPr>
          <a:xfrm>
            <a:off x="8109365" y="5374107"/>
            <a:ext cx="865660" cy="86566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grpSp>
        <p:nvGrpSpPr>
          <p:cNvPr id="16" name="Groupe 717"/>
          <p:cNvGrpSpPr/>
          <p:nvPr/>
        </p:nvGrpSpPr>
        <p:grpSpPr>
          <a:xfrm>
            <a:off x="5809593" y="4902888"/>
            <a:ext cx="2548534" cy="354763"/>
            <a:chOff x="4128655" y="3740733"/>
            <a:chExt cx="3251199" cy="572654"/>
          </a:xfrm>
        </p:grpSpPr>
        <p:cxnSp>
          <p:nvCxnSpPr>
            <p:cNvPr id="719" name="Connecteur droit avec flèche 718"/>
            <p:cNvCxnSpPr/>
            <p:nvPr/>
          </p:nvCxnSpPr>
          <p:spPr>
            <a:xfrm flipH="1">
              <a:off x="4128655" y="3759205"/>
              <a:ext cx="498762" cy="51723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Connecteur droit avec flèche 719"/>
            <p:cNvCxnSpPr/>
            <p:nvPr/>
          </p:nvCxnSpPr>
          <p:spPr>
            <a:xfrm flipH="1">
              <a:off x="5061527" y="3842332"/>
              <a:ext cx="1" cy="4341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1" name="Connecteur droit avec flèche 720"/>
            <p:cNvCxnSpPr/>
            <p:nvPr/>
          </p:nvCxnSpPr>
          <p:spPr>
            <a:xfrm>
              <a:off x="6400799" y="3851570"/>
              <a:ext cx="0" cy="4248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2" name="Connecteur droit avec flèche 721"/>
            <p:cNvCxnSpPr/>
            <p:nvPr/>
          </p:nvCxnSpPr>
          <p:spPr>
            <a:xfrm>
              <a:off x="6807200" y="3740733"/>
              <a:ext cx="572654" cy="5726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3" name="Forme libre 722"/>
          <p:cNvSpPr/>
          <p:nvPr/>
        </p:nvSpPr>
        <p:spPr>
          <a:xfrm>
            <a:off x="6697001" y="3622396"/>
            <a:ext cx="328937" cy="304394"/>
          </a:xfrm>
          <a:custGeom>
            <a:avLst/>
            <a:gdLst>
              <a:gd name="connsiteX0" fmla="*/ 378691 w 378691"/>
              <a:gd name="connsiteY0" fmla="*/ 0 h 480291"/>
              <a:gd name="connsiteX1" fmla="*/ 175491 w 378691"/>
              <a:gd name="connsiteY1" fmla="*/ 341745 h 480291"/>
              <a:gd name="connsiteX2" fmla="*/ 0 w 378691"/>
              <a:gd name="connsiteY2" fmla="*/ 480291 h 48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691" h="480291">
                <a:moveTo>
                  <a:pt x="378691" y="0"/>
                </a:moveTo>
                <a:cubicBezTo>
                  <a:pt x="308648" y="130848"/>
                  <a:pt x="238606" y="261697"/>
                  <a:pt x="175491" y="341745"/>
                </a:cubicBezTo>
                <a:cubicBezTo>
                  <a:pt x="112376" y="421793"/>
                  <a:pt x="56188" y="451042"/>
                  <a:pt x="0" y="480291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724" name="Forme libre 723"/>
          <p:cNvSpPr/>
          <p:nvPr/>
        </p:nvSpPr>
        <p:spPr>
          <a:xfrm>
            <a:off x="7120060" y="3636876"/>
            <a:ext cx="296846" cy="275125"/>
          </a:xfrm>
          <a:custGeom>
            <a:avLst/>
            <a:gdLst>
              <a:gd name="connsiteX0" fmla="*/ 0 w 341746"/>
              <a:gd name="connsiteY0" fmla="*/ 0 h 434109"/>
              <a:gd name="connsiteX1" fmla="*/ 193964 w 341746"/>
              <a:gd name="connsiteY1" fmla="*/ 323272 h 434109"/>
              <a:gd name="connsiteX2" fmla="*/ 341746 w 341746"/>
              <a:gd name="connsiteY2" fmla="*/ 434109 h 43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746" h="434109">
                <a:moveTo>
                  <a:pt x="0" y="0"/>
                </a:moveTo>
                <a:cubicBezTo>
                  <a:pt x="68503" y="125460"/>
                  <a:pt x="137006" y="250921"/>
                  <a:pt x="193964" y="323272"/>
                </a:cubicBezTo>
                <a:cubicBezTo>
                  <a:pt x="250922" y="395623"/>
                  <a:pt x="296334" y="414866"/>
                  <a:pt x="341746" y="434109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grpSp>
        <p:nvGrpSpPr>
          <p:cNvPr id="17" name="Groupe 306"/>
          <p:cNvGrpSpPr/>
          <p:nvPr/>
        </p:nvGrpSpPr>
        <p:grpSpPr>
          <a:xfrm>
            <a:off x="6714836" y="1099133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743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744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8" name="Groupe 744"/>
          <p:cNvGrpSpPr/>
          <p:nvPr/>
        </p:nvGrpSpPr>
        <p:grpSpPr>
          <a:xfrm>
            <a:off x="6927271" y="860719"/>
            <a:ext cx="68937" cy="1156080"/>
            <a:chOff x="2946399" y="1525733"/>
            <a:chExt cx="68937" cy="1156080"/>
          </a:xfrm>
        </p:grpSpPr>
        <p:grpSp>
          <p:nvGrpSpPr>
            <p:cNvPr id="19" name="Groupe 306"/>
            <p:cNvGrpSpPr/>
            <p:nvPr/>
          </p:nvGrpSpPr>
          <p:grpSpPr>
            <a:xfrm>
              <a:off x="2946399" y="1939638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750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751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0" name="Groupe 717"/>
            <p:cNvGrpSpPr/>
            <p:nvPr/>
          </p:nvGrpSpPr>
          <p:grpSpPr>
            <a:xfrm>
              <a:off x="2947601" y="1525733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748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749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</p:grpSp>
      <p:grpSp>
        <p:nvGrpSpPr>
          <p:cNvPr id="21" name="Groupe 717"/>
          <p:cNvGrpSpPr/>
          <p:nvPr/>
        </p:nvGrpSpPr>
        <p:grpSpPr>
          <a:xfrm>
            <a:off x="7242510" y="1267118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753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754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95" name="Rectangle avec flèche vers le bas 194"/>
          <p:cNvSpPr/>
          <p:nvPr/>
        </p:nvSpPr>
        <p:spPr>
          <a:xfrm>
            <a:off x="129312" y="2844800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</a:rPr>
              <a:t>Chrom</a:t>
            </a:r>
            <a:r>
              <a:rPr lang="fr-FR" sz="1100" dirty="0" smtClean="0">
                <a:solidFill>
                  <a:schemeClr val="tx1"/>
                </a:solidFill>
              </a:rPr>
              <a:t>. à déplacer</a:t>
            </a:r>
            <a:endParaRPr lang="fr-FR" sz="1100" dirty="0">
              <a:solidFill>
                <a:schemeClr val="tx1"/>
              </a:solidFill>
            </a:endParaRPr>
          </a:p>
        </p:txBody>
      </p:sp>
      <p:grpSp>
        <p:nvGrpSpPr>
          <p:cNvPr id="22" name="Groupe 285"/>
          <p:cNvGrpSpPr/>
          <p:nvPr/>
        </p:nvGrpSpPr>
        <p:grpSpPr>
          <a:xfrm>
            <a:off x="169717" y="4903353"/>
            <a:ext cx="147089" cy="748095"/>
            <a:chOff x="2651529" y="332508"/>
            <a:chExt cx="147089" cy="748095"/>
          </a:xfrm>
          <a:solidFill>
            <a:srgbClr val="00B050"/>
          </a:solidFill>
        </p:grpSpPr>
        <p:grpSp>
          <p:nvGrpSpPr>
            <p:cNvPr id="23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  <a:grpFill/>
          </p:grpSpPr>
          <p:sp>
            <p:nvSpPr>
              <p:cNvPr id="30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85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4" name="Groupe 306"/>
          <p:cNvGrpSpPr/>
          <p:nvPr/>
        </p:nvGrpSpPr>
        <p:grpSpPr>
          <a:xfrm>
            <a:off x="728519" y="4894119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318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9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5" name="Groupe 718"/>
          <p:cNvGrpSpPr/>
          <p:nvPr/>
        </p:nvGrpSpPr>
        <p:grpSpPr>
          <a:xfrm>
            <a:off x="198581" y="5934364"/>
            <a:ext cx="143829" cy="428574"/>
            <a:chOff x="229294" y="2463799"/>
            <a:chExt cx="147319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3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6" name="Groupe 717"/>
          <p:cNvGrpSpPr/>
          <p:nvPr/>
        </p:nvGrpSpPr>
        <p:grpSpPr>
          <a:xfrm>
            <a:off x="758584" y="5940713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3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7" name="Groupe 285"/>
          <p:cNvGrpSpPr/>
          <p:nvPr/>
        </p:nvGrpSpPr>
        <p:grpSpPr>
          <a:xfrm>
            <a:off x="432953" y="4907971"/>
            <a:ext cx="147089" cy="748095"/>
            <a:chOff x="2651529" y="332508"/>
            <a:chExt cx="147089" cy="748095"/>
          </a:xfrm>
          <a:solidFill>
            <a:srgbClr val="00B050"/>
          </a:solidFill>
        </p:grpSpPr>
        <p:grpSp>
          <p:nvGrpSpPr>
            <p:cNvPr id="28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  <a:grpFill/>
          </p:grpSpPr>
          <p:sp>
            <p:nvSpPr>
              <p:cNvPr id="34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4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9" name="Groupe 306"/>
          <p:cNvGrpSpPr/>
          <p:nvPr/>
        </p:nvGrpSpPr>
        <p:grpSpPr>
          <a:xfrm>
            <a:off x="927102" y="4907973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347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2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0" name="Groupe 718"/>
          <p:cNvGrpSpPr/>
          <p:nvPr/>
        </p:nvGrpSpPr>
        <p:grpSpPr>
          <a:xfrm>
            <a:off x="471055" y="5948219"/>
            <a:ext cx="143829" cy="428574"/>
            <a:chOff x="229294" y="2463799"/>
            <a:chExt cx="147319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525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6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7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31" name="Groupe 717"/>
          <p:cNvGrpSpPr/>
          <p:nvPr/>
        </p:nvGrpSpPr>
        <p:grpSpPr>
          <a:xfrm>
            <a:off x="938694" y="5963805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529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0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36" name="Groupe 586"/>
          <p:cNvGrpSpPr/>
          <p:nvPr/>
        </p:nvGrpSpPr>
        <p:grpSpPr>
          <a:xfrm>
            <a:off x="794327" y="3446897"/>
            <a:ext cx="68937" cy="1156080"/>
            <a:chOff x="2946399" y="1525733"/>
            <a:chExt cx="68937" cy="1156080"/>
          </a:xfrm>
        </p:grpSpPr>
        <p:grpSp>
          <p:nvGrpSpPr>
            <p:cNvPr id="737" name="Groupe 306"/>
            <p:cNvGrpSpPr/>
            <p:nvPr/>
          </p:nvGrpSpPr>
          <p:grpSpPr>
            <a:xfrm>
              <a:off x="2946399" y="1939638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557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8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738" name="Groupe 717"/>
            <p:cNvGrpSpPr/>
            <p:nvPr/>
          </p:nvGrpSpPr>
          <p:grpSpPr>
            <a:xfrm>
              <a:off x="2947601" y="1525733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563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4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739" name="Groupe 597"/>
          <p:cNvGrpSpPr/>
          <p:nvPr/>
        </p:nvGrpSpPr>
        <p:grpSpPr>
          <a:xfrm>
            <a:off x="184726" y="3426691"/>
            <a:ext cx="147089" cy="1149874"/>
            <a:chOff x="4668981" y="2794001"/>
            <a:chExt cx="147089" cy="1149874"/>
          </a:xfrm>
        </p:grpSpPr>
        <p:grpSp>
          <p:nvGrpSpPr>
            <p:cNvPr id="740" name="Groupe 285"/>
            <p:cNvGrpSpPr/>
            <p:nvPr/>
          </p:nvGrpSpPr>
          <p:grpSpPr>
            <a:xfrm>
              <a:off x="4668981" y="3195780"/>
              <a:ext cx="147089" cy="748095"/>
              <a:chOff x="2651529" y="332508"/>
              <a:chExt cx="147089" cy="748095"/>
            </a:xfrm>
            <a:solidFill>
              <a:srgbClr val="00B050"/>
            </a:solidFill>
          </p:grpSpPr>
          <p:grpSp>
            <p:nvGrpSpPr>
              <p:cNvPr id="741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  <a:grpFill/>
            </p:grpSpPr>
            <p:sp>
              <p:nvSpPr>
                <p:cNvPr id="60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0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05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742" name="Groupe 718"/>
            <p:cNvGrpSpPr/>
            <p:nvPr/>
          </p:nvGrpSpPr>
          <p:grpSpPr>
            <a:xfrm>
              <a:off x="4668981" y="2794001"/>
              <a:ext cx="143829" cy="428574"/>
              <a:chOff x="229294" y="2463799"/>
              <a:chExt cx="147319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601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2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3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745" name="Groupe 687"/>
          <p:cNvGrpSpPr/>
          <p:nvPr/>
        </p:nvGrpSpPr>
        <p:grpSpPr>
          <a:xfrm>
            <a:off x="494145" y="3440546"/>
            <a:ext cx="147089" cy="1149874"/>
            <a:chOff x="4668981" y="2794001"/>
            <a:chExt cx="147089" cy="1149874"/>
          </a:xfrm>
        </p:grpSpPr>
        <p:grpSp>
          <p:nvGrpSpPr>
            <p:cNvPr id="746" name="Groupe 285"/>
            <p:cNvGrpSpPr/>
            <p:nvPr/>
          </p:nvGrpSpPr>
          <p:grpSpPr>
            <a:xfrm>
              <a:off x="4668981" y="3195780"/>
              <a:ext cx="147089" cy="748095"/>
              <a:chOff x="2651529" y="332508"/>
              <a:chExt cx="147089" cy="748095"/>
            </a:xfrm>
            <a:solidFill>
              <a:srgbClr val="00B050"/>
            </a:solidFill>
          </p:grpSpPr>
          <p:grpSp>
            <p:nvGrpSpPr>
              <p:cNvPr id="747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  <a:grpFill/>
            </p:grpSpPr>
            <p:sp>
              <p:nvSpPr>
                <p:cNvPr id="69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9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95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752" name="Groupe 718"/>
            <p:cNvGrpSpPr/>
            <p:nvPr/>
          </p:nvGrpSpPr>
          <p:grpSpPr>
            <a:xfrm>
              <a:off x="4668981" y="2794001"/>
              <a:ext cx="143829" cy="428574"/>
              <a:chOff x="229294" y="2463799"/>
              <a:chExt cx="147319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691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2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93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755" name="Groupe 697"/>
          <p:cNvGrpSpPr/>
          <p:nvPr/>
        </p:nvGrpSpPr>
        <p:grpSpPr>
          <a:xfrm>
            <a:off x="1011382" y="3433043"/>
            <a:ext cx="68937" cy="1156080"/>
            <a:chOff x="2946399" y="1525733"/>
            <a:chExt cx="68937" cy="1156080"/>
          </a:xfrm>
        </p:grpSpPr>
        <p:grpSp>
          <p:nvGrpSpPr>
            <p:cNvPr id="756" name="Groupe 306"/>
            <p:cNvGrpSpPr/>
            <p:nvPr/>
          </p:nvGrpSpPr>
          <p:grpSpPr>
            <a:xfrm>
              <a:off x="2946399" y="1939638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703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4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757" name="Groupe 717"/>
            <p:cNvGrpSpPr/>
            <p:nvPr/>
          </p:nvGrpSpPr>
          <p:grpSpPr>
            <a:xfrm>
              <a:off x="2947601" y="1525733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701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2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sp>
        <p:nvSpPr>
          <p:cNvPr id="156" name="ZoneTexte 155"/>
          <p:cNvSpPr txBox="1"/>
          <p:nvPr/>
        </p:nvSpPr>
        <p:spPr>
          <a:xfrm>
            <a:off x="901700" y="0"/>
            <a:ext cx="7404100" cy="30777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 smtClean="0">
                <a:solidFill>
                  <a:prstClr val="black"/>
                </a:solidFill>
                <a:latin typeface="Comic Sans MS" pitchFamily="66" charset="0"/>
              </a:rPr>
              <a:t>ANOMALIES DE LA MEIOSE ET CONSEQUENCES</a:t>
            </a:r>
            <a:endParaRPr lang="fr-FR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57" name="ZoneTexte 156"/>
          <p:cNvSpPr txBox="1"/>
          <p:nvPr/>
        </p:nvSpPr>
        <p:spPr>
          <a:xfrm>
            <a:off x="66288" y="50800"/>
            <a:ext cx="185603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omic Sans MS" pitchFamily="66" charset="0"/>
              </a:rPr>
              <a:t>Trisomie 21 liée</a:t>
            </a:r>
            <a:endParaRPr lang="fr-FR" sz="1400" b="1" dirty="0">
              <a:latin typeface="Comic Sans MS" pitchFamily="66" charset="0"/>
            </a:endParaRPr>
          </a:p>
        </p:txBody>
      </p:sp>
      <p:sp>
        <p:nvSpPr>
          <p:cNvPr id="158" name="ZoneTexte 157"/>
          <p:cNvSpPr txBox="1"/>
          <p:nvPr/>
        </p:nvSpPr>
        <p:spPr>
          <a:xfrm>
            <a:off x="2182080" y="280554"/>
            <a:ext cx="4926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Père: méioses anormales après translocation</a:t>
            </a:r>
            <a:endParaRPr lang="fr-FR" dirty="0">
              <a:latin typeface="Comic Sans MS" pitchFamily="66" charset="0"/>
            </a:endParaRPr>
          </a:p>
        </p:txBody>
      </p:sp>
      <p:grpSp>
        <p:nvGrpSpPr>
          <p:cNvPr id="176" name="Groupe 175"/>
          <p:cNvGrpSpPr/>
          <p:nvPr/>
        </p:nvGrpSpPr>
        <p:grpSpPr>
          <a:xfrm>
            <a:off x="0" y="536887"/>
            <a:ext cx="1697412" cy="2462213"/>
            <a:chOff x="0" y="536887"/>
            <a:chExt cx="1697412" cy="2462213"/>
          </a:xfrm>
        </p:grpSpPr>
        <p:sp>
          <p:nvSpPr>
            <p:cNvPr id="159" name="ZoneTexte 158"/>
            <p:cNvSpPr txBox="1"/>
            <p:nvPr/>
          </p:nvSpPr>
          <p:spPr>
            <a:xfrm>
              <a:off x="0" y="536887"/>
              <a:ext cx="1697412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Chromosomes 14:</a:t>
              </a: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r>
                <a:rPr lang="fr-FR" sz="1100" b="1" dirty="0" smtClean="0">
                  <a:latin typeface="Comic Sans MS" pitchFamily="66" charset="0"/>
                </a:rPr>
                <a:t>Chromosomes 21: </a:t>
              </a: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</p:txBody>
        </p:sp>
        <p:grpSp>
          <p:nvGrpSpPr>
            <p:cNvPr id="175" name="Groupe 174"/>
            <p:cNvGrpSpPr/>
            <p:nvPr/>
          </p:nvGrpSpPr>
          <p:grpSpPr>
            <a:xfrm>
              <a:off x="179184" y="852053"/>
              <a:ext cx="443009" cy="1805370"/>
              <a:chOff x="179184" y="852053"/>
              <a:chExt cx="443009" cy="1805370"/>
            </a:xfrm>
          </p:grpSpPr>
          <p:grpSp>
            <p:nvGrpSpPr>
              <p:cNvPr id="160" name="Groupe 285"/>
              <p:cNvGrpSpPr/>
              <p:nvPr/>
            </p:nvGrpSpPr>
            <p:grpSpPr>
              <a:xfrm>
                <a:off x="225366" y="852053"/>
                <a:ext cx="147089" cy="748095"/>
                <a:chOff x="2651529" y="332508"/>
                <a:chExt cx="147089" cy="748095"/>
              </a:xfrm>
              <a:solidFill>
                <a:srgbClr val="00B050"/>
              </a:solidFill>
            </p:grpSpPr>
            <p:grpSp>
              <p:nvGrpSpPr>
                <p:cNvPr id="161" name="Groupe 282"/>
                <p:cNvGrpSpPr/>
                <p:nvPr/>
              </p:nvGrpSpPr>
              <p:grpSpPr>
                <a:xfrm>
                  <a:off x="2651529" y="332508"/>
                  <a:ext cx="147089" cy="748095"/>
                  <a:chOff x="2651529" y="171452"/>
                  <a:chExt cx="150494" cy="909152"/>
                </a:xfrm>
                <a:grpFill/>
              </p:grpSpPr>
              <p:sp>
                <p:nvSpPr>
                  <p:cNvPr id="163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2651529" y="171452"/>
                    <a:ext cx="45719" cy="905977"/>
                  </a:xfrm>
                  <a:prstGeom prst="rect">
                    <a:avLst/>
                  </a:prstGeom>
                  <a:grpFill/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 sz="110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64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2756304" y="174627"/>
                    <a:ext cx="45719" cy="905977"/>
                  </a:xfrm>
                  <a:prstGeom prst="rect">
                    <a:avLst/>
                  </a:prstGeom>
                  <a:grpFill/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62" name="Freeform 2064"/>
                <p:cNvSpPr>
                  <a:spLocks/>
                </p:cNvSpPr>
                <p:nvPr/>
              </p:nvSpPr>
              <p:spPr bwMode="auto">
                <a:xfrm>
                  <a:off x="2692110" y="578538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grpFill/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65" name="Groupe 306"/>
              <p:cNvGrpSpPr/>
              <p:nvPr/>
            </p:nvGrpSpPr>
            <p:grpSpPr>
              <a:xfrm>
                <a:off x="553256" y="861290"/>
                <a:ext cx="68937" cy="742175"/>
                <a:chOff x="2290618" y="323273"/>
                <a:chExt cx="68937" cy="742175"/>
              </a:xfrm>
              <a:solidFill>
                <a:srgbClr val="00B050"/>
              </a:solidFill>
            </p:grpSpPr>
            <p:sp>
              <p:nvSpPr>
                <p:cNvPr id="16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304012" y="323273"/>
                  <a:ext cx="45719" cy="742175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167" name="Freeform 2064"/>
                <p:cNvSpPr>
                  <a:spLocks/>
                </p:cNvSpPr>
                <p:nvPr/>
              </p:nvSpPr>
              <p:spPr bwMode="auto">
                <a:xfrm>
                  <a:off x="2290618" y="566557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grpFill/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68" name="Groupe 718"/>
              <p:cNvGrpSpPr/>
              <p:nvPr/>
            </p:nvGrpSpPr>
            <p:grpSpPr>
              <a:xfrm>
                <a:off x="179184" y="2222500"/>
                <a:ext cx="143829" cy="428574"/>
                <a:chOff x="229294" y="2463799"/>
                <a:chExt cx="147319" cy="496403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6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29294" y="2463799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17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330894" y="2463799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171" name="Freeform 2064"/>
                <p:cNvSpPr>
                  <a:spLocks/>
                </p:cNvSpPr>
                <p:nvPr/>
              </p:nvSpPr>
              <p:spPr bwMode="auto">
                <a:xfrm>
                  <a:off x="269875" y="266133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grpFill/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72" name="Groupe 717"/>
              <p:cNvGrpSpPr/>
              <p:nvPr/>
            </p:nvGrpSpPr>
            <p:grpSpPr>
              <a:xfrm>
                <a:off x="545221" y="2228849"/>
                <a:ext cx="67304" cy="428574"/>
                <a:chOff x="492125" y="2466974"/>
                <a:chExt cx="68937" cy="496403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73" name="Rectangle 2061"/>
                <p:cNvSpPr>
                  <a:spLocks noChangeArrowheads="1"/>
                </p:cNvSpPr>
                <p:nvPr/>
              </p:nvSpPr>
              <p:spPr bwMode="auto">
                <a:xfrm>
                  <a:off x="502344" y="2466974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174" name="Freeform 2064"/>
                <p:cNvSpPr>
                  <a:spLocks/>
                </p:cNvSpPr>
                <p:nvPr/>
              </p:nvSpPr>
              <p:spPr bwMode="auto">
                <a:xfrm>
                  <a:off x="492125" y="266451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grpFill/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160"/>
          <p:cNvGrpSpPr/>
          <p:nvPr/>
        </p:nvGrpSpPr>
        <p:grpSpPr>
          <a:xfrm>
            <a:off x="3218959" y="1666166"/>
            <a:ext cx="1121447" cy="2582560"/>
            <a:chOff x="3967103" y="1897076"/>
            <a:chExt cx="1121447" cy="2582560"/>
          </a:xfrm>
        </p:grpSpPr>
        <p:sp>
          <p:nvSpPr>
            <p:cNvPr id="254" name="Rectangle à coins arrondis 253"/>
            <p:cNvSpPr/>
            <p:nvPr/>
          </p:nvSpPr>
          <p:spPr>
            <a:xfrm>
              <a:off x="3973117" y="3433917"/>
              <a:ext cx="1115433" cy="1045719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0" name="Ellipse 259"/>
            <p:cNvSpPr/>
            <p:nvPr/>
          </p:nvSpPr>
          <p:spPr>
            <a:xfrm>
              <a:off x="3967103" y="1897076"/>
              <a:ext cx="1113977" cy="111397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50" name="Ellipse 149"/>
          <p:cNvSpPr/>
          <p:nvPr/>
        </p:nvSpPr>
        <p:spPr>
          <a:xfrm>
            <a:off x="1921249" y="3194785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cxnSp>
        <p:nvCxnSpPr>
          <p:cNvPr id="154" name="Connecteur droit 153"/>
          <p:cNvCxnSpPr/>
          <p:nvPr/>
        </p:nvCxnSpPr>
        <p:spPr>
          <a:xfrm flipH="1" flipV="1">
            <a:off x="1874983" y="1339271"/>
            <a:ext cx="1228435" cy="1607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ZoneTexte 154"/>
          <p:cNvSpPr txBox="1"/>
          <p:nvPr/>
        </p:nvSpPr>
        <p:spPr>
          <a:xfrm>
            <a:off x="1948876" y="2050472"/>
            <a:ext cx="8274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Gamètes </a:t>
            </a:r>
          </a:p>
          <a:p>
            <a:r>
              <a:rPr lang="fr-FR" sz="1000" dirty="0" smtClean="0">
                <a:latin typeface="Comic Sans MS" pitchFamily="66" charset="0"/>
              </a:rPr>
              <a:t>possibles </a:t>
            </a:r>
          </a:p>
          <a:p>
            <a:r>
              <a:rPr lang="fr-FR" sz="1000" dirty="0" smtClean="0">
                <a:latin typeface="Comic Sans MS" pitchFamily="66" charset="0"/>
              </a:rPr>
              <a:t>De la mère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160" name="ZoneTexte 159"/>
          <p:cNvSpPr txBox="1"/>
          <p:nvPr/>
        </p:nvSpPr>
        <p:spPr>
          <a:xfrm>
            <a:off x="2369130" y="1473199"/>
            <a:ext cx="7633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Gamètes </a:t>
            </a:r>
          </a:p>
          <a:p>
            <a:r>
              <a:rPr lang="fr-FR" sz="1000" dirty="0" smtClean="0">
                <a:latin typeface="Comic Sans MS" pitchFamily="66" charset="0"/>
              </a:rPr>
              <a:t>possibles </a:t>
            </a:r>
          </a:p>
          <a:p>
            <a:r>
              <a:rPr lang="fr-FR" sz="1000" dirty="0" smtClean="0">
                <a:latin typeface="Comic Sans MS" pitchFamily="66" charset="0"/>
              </a:rPr>
              <a:t>du père</a:t>
            </a:r>
            <a:endParaRPr lang="fr-FR" sz="1000" dirty="0">
              <a:latin typeface="Comic Sans MS" pitchFamily="66" charset="0"/>
            </a:endParaRPr>
          </a:p>
        </p:txBody>
      </p:sp>
      <p:grpSp>
        <p:nvGrpSpPr>
          <p:cNvPr id="5" name="Groupe 250"/>
          <p:cNvGrpSpPr/>
          <p:nvPr/>
        </p:nvGrpSpPr>
        <p:grpSpPr>
          <a:xfrm>
            <a:off x="4581321" y="1661547"/>
            <a:ext cx="1121447" cy="2582560"/>
            <a:chOff x="3967103" y="1897076"/>
            <a:chExt cx="1121447" cy="2582560"/>
          </a:xfrm>
        </p:grpSpPr>
        <p:sp>
          <p:nvSpPr>
            <p:cNvPr id="252" name="Rectangle à coins arrondis 251"/>
            <p:cNvSpPr/>
            <p:nvPr/>
          </p:nvSpPr>
          <p:spPr>
            <a:xfrm>
              <a:off x="3973117" y="3433917"/>
              <a:ext cx="1115433" cy="1045719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3" name="Ellipse 252"/>
            <p:cNvSpPr/>
            <p:nvPr/>
          </p:nvSpPr>
          <p:spPr>
            <a:xfrm>
              <a:off x="3967103" y="1897076"/>
              <a:ext cx="1113977" cy="111397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6" name="Groupe 254"/>
          <p:cNvGrpSpPr/>
          <p:nvPr/>
        </p:nvGrpSpPr>
        <p:grpSpPr>
          <a:xfrm>
            <a:off x="7292196" y="1656929"/>
            <a:ext cx="1121447" cy="2582560"/>
            <a:chOff x="3967103" y="1897076"/>
            <a:chExt cx="1121447" cy="2582560"/>
          </a:xfrm>
        </p:grpSpPr>
        <p:sp>
          <p:nvSpPr>
            <p:cNvPr id="256" name="Rectangle à coins arrondis 255"/>
            <p:cNvSpPr/>
            <p:nvPr/>
          </p:nvSpPr>
          <p:spPr>
            <a:xfrm>
              <a:off x="3973117" y="3433917"/>
              <a:ext cx="1115433" cy="1045719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7" name="Ellipse 256"/>
            <p:cNvSpPr/>
            <p:nvPr/>
          </p:nvSpPr>
          <p:spPr>
            <a:xfrm>
              <a:off x="3967103" y="1897076"/>
              <a:ext cx="1113977" cy="111397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7" name="Groupe 257"/>
          <p:cNvGrpSpPr/>
          <p:nvPr/>
        </p:nvGrpSpPr>
        <p:grpSpPr>
          <a:xfrm>
            <a:off x="5939068" y="1643076"/>
            <a:ext cx="1121447" cy="2582560"/>
            <a:chOff x="3967103" y="1897076"/>
            <a:chExt cx="1121447" cy="2582560"/>
          </a:xfrm>
        </p:grpSpPr>
        <p:sp>
          <p:nvSpPr>
            <p:cNvPr id="259" name="Rectangle à coins arrondis 258"/>
            <p:cNvSpPr/>
            <p:nvPr/>
          </p:nvSpPr>
          <p:spPr>
            <a:xfrm>
              <a:off x="3973117" y="3433917"/>
              <a:ext cx="1115433" cy="1045719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1" name="Ellipse 260"/>
            <p:cNvSpPr/>
            <p:nvPr/>
          </p:nvSpPr>
          <p:spPr>
            <a:xfrm>
              <a:off x="3967103" y="1897076"/>
              <a:ext cx="1113977" cy="111397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3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aphicFrame>
        <p:nvGraphicFramePr>
          <p:cNvPr id="147" name="Tableau 146"/>
          <p:cNvGraphicFramePr>
            <a:graphicFrameLocks noGrp="1"/>
          </p:cNvGraphicFramePr>
          <p:nvPr/>
        </p:nvGraphicFramePr>
        <p:xfrm>
          <a:off x="1865741" y="1320791"/>
          <a:ext cx="6724077" cy="3251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9443"/>
                <a:gridCol w="1402505"/>
                <a:gridCol w="1352025"/>
                <a:gridCol w="1326941"/>
                <a:gridCol w="1413163"/>
              </a:tblGrid>
              <a:tr h="1625604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2560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18" name="ZoneTexte 317"/>
          <p:cNvSpPr txBox="1"/>
          <p:nvPr/>
        </p:nvSpPr>
        <p:spPr>
          <a:xfrm>
            <a:off x="3962402" y="5708074"/>
            <a:ext cx="657552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T21 liée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1" name="ZoneTexte 320"/>
          <p:cNvSpPr txBox="1"/>
          <p:nvPr/>
        </p:nvSpPr>
        <p:spPr>
          <a:xfrm>
            <a:off x="5121566" y="6294581"/>
            <a:ext cx="1010213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Monosomie 21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4" name="ZoneTexte 323"/>
          <p:cNvSpPr txBox="1"/>
          <p:nvPr/>
        </p:nvSpPr>
        <p:spPr>
          <a:xfrm>
            <a:off x="3823857" y="6299199"/>
            <a:ext cx="1023037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Pas d’anomalie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7" name="ZoneTexte 326"/>
          <p:cNvSpPr txBox="1"/>
          <p:nvPr/>
        </p:nvSpPr>
        <p:spPr>
          <a:xfrm>
            <a:off x="4936838" y="5666510"/>
            <a:ext cx="136447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Trisomie équilibrée,</a:t>
            </a:r>
          </a:p>
          <a:p>
            <a:r>
              <a:rPr lang="fr-FR" sz="1000" dirty="0" smtClean="0">
                <a:latin typeface="Comic Sans MS" pitchFamily="66" charset="0"/>
              </a:rPr>
              <a:t>pas d’anomalie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268" name="Rectangle avec flèche vers le bas 267"/>
          <p:cNvSpPr/>
          <p:nvPr/>
        </p:nvSpPr>
        <p:spPr>
          <a:xfrm>
            <a:off x="129312" y="2844800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4" name="Groupe 285"/>
          <p:cNvGrpSpPr/>
          <p:nvPr/>
        </p:nvGrpSpPr>
        <p:grpSpPr>
          <a:xfrm>
            <a:off x="180108" y="4747489"/>
            <a:ext cx="147089" cy="748095"/>
            <a:chOff x="2651529" y="332508"/>
            <a:chExt cx="147089" cy="748095"/>
          </a:xfrm>
          <a:solidFill>
            <a:srgbClr val="00B050"/>
          </a:solidFill>
        </p:grpSpPr>
        <p:grpSp>
          <p:nvGrpSpPr>
            <p:cNvPr id="15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  <a:grpFill/>
          </p:grpSpPr>
          <p:sp>
            <p:nvSpPr>
              <p:cNvPr id="301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4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7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6" name="Groupe 306"/>
          <p:cNvGrpSpPr/>
          <p:nvPr/>
        </p:nvGrpSpPr>
        <p:grpSpPr>
          <a:xfrm>
            <a:off x="738910" y="4738255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306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7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7" name="Groupe 718"/>
          <p:cNvGrpSpPr/>
          <p:nvPr/>
        </p:nvGrpSpPr>
        <p:grpSpPr>
          <a:xfrm>
            <a:off x="198581" y="5934364"/>
            <a:ext cx="143829" cy="428574"/>
            <a:chOff x="229294" y="2463799"/>
            <a:chExt cx="147319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14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8" name="Groupe 717"/>
          <p:cNvGrpSpPr/>
          <p:nvPr/>
        </p:nvGrpSpPr>
        <p:grpSpPr>
          <a:xfrm>
            <a:off x="758584" y="5940713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3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9" name="Groupe 285"/>
          <p:cNvGrpSpPr/>
          <p:nvPr/>
        </p:nvGrpSpPr>
        <p:grpSpPr>
          <a:xfrm>
            <a:off x="443344" y="4752107"/>
            <a:ext cx="147089" cy="748095"/>
            <a:chOff x="2651529" y="332508"/>
            <a:chExt cx="147089" cy="748095"/>
          </a:xfrm>
          <a:solidFill>
            <a:srgbClr val="00B050"/>
          </a:solidFill>
        </p:grpSpPr>
        <p:grpSp>
          <p:nvGrpSpPr>
            <p:cNvPr id="20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  <a:grpFill/>
          </p:grpSpPr>
          <p:sp>
            <p:nvSpPr>
              <p:cNvPr id="340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3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39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1" name="Groupe 306"/>
          <p:cNvGrpSpPr/>
          <p:nvPr/>
        </p:nvGrpSpPr>
        <p:grpSpPr>
          <a:xfrm>
            <a:off x="937493" y="4752109"/>
            <a:ext cx="68937" cy="742175"/>
            <a:chOff x="2290618" y="323273"/>
            <a:chExt cx="68937" cy="742175"/>
          </a:xfrm>
          <a:solidFill>
            <a:srgbClr val="00B050"/>
          </a:solidFill>
        </p:grpSpPr>
        <p:sp>
          <p:nvSpPr>
            <p:cNvPr id="345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6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2" name="Groupe 718"/>
          <p:cNvGrpSpPr/>
          <p:nvPr/>
        </p:nvGrpSpPr>
        <p:grpSpPr>
          <a:xfrm>
            <a:off x="471055" y="5948219"/>
            <a:ext cx="143829" cy="428574"/>
            <a:chOff x="229294" y="2463799"/>
            <a:chExt cx="147319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48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1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5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3" name="Groupe 717"/>
          <p:cNvGrpSpPr/>
          <p:nvPr/>
        </p:nvGrpSpPr>
        <p:grpSpPr>
          <a:xfrm>
            <a:off x="938694" y="5963805"/>
            <a:ext cx="67304" cy="428574"/>
            <a:chOff x="492125" y="2466974"/>
            <a:chExt cx="68937" cy="496403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59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3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4" name="Groupe 365"/>
          <p:cNvGrpSpPr/>
          <p:nvPr/>
        </p:nvGrpSpPr>
        <p:grpSpPr>
          <a:xfrm>
            <a:off x="794327" y="3446897"/>
            <a:ext cx="68937" cy="1156080"/>
            <a:chOff x="2946399" y="1525733"/>
            <a:chExt cx="68937" cy="1156080"/>
          </a:xfrm>
        </p:grpSpPr>
        <p:grpSp>
          <p:nvGrpSpPr>
            <p:cNvPr id="25" name="Groupe 306"/>
            <p:cNvGrpSpPr/>
            <p:nvPr/>
          </p:nvGrpSpPr>
          <p:grpSpPr>
            <a:xfrm>
              <a:off x="2946399" y="1939638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372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3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6" name="Groupe 717"/>
            <p:cNvGrpSpPr/>
            <p:nvPr/>
          </p:nvGrpSpPr>
          <p:grpSpPr>
            <a:xfrm>
              <a:off x="2947601" y="1525733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370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27" name="Groupe 373"/>
          <p:cNvGrpSpPr/>
          <p:nvPr/>
        </p:nvGrpSpPr>
        <p:grpSpPr>
          <a:xfrm>
            <a:off x="184726" y="3426691"/>
            <a:ext cx="147089" cy="1149874"/>
            <a:chOff x="4668981" y="2794001"/>
            <a:chExt cx="147089" cy="1149874"/>
          </a:xfrm>
        </p:grpSpPr>
        <p:grpSp>
          <p:nvGrpSpPr>
            <p:cNvPr id="28" name="Groupe 285"/>
            <p:cNvGrpSpPr/>
            <p:nvPr/>
          </p:nvGrpSpPr>
          <p:grpSpPr>
            <a:xfrm>
              <a:off x="4668981" y="3195780"/>
              <a:ext cx="147089" cy="748095"/>
              <a:chOff x="2651529" y="332508"/>
              <a:chExt cx="147089" cy="748095"/>
            </a:xfrm>
            <a:solidFill>
              <a:srgbClr val="00B050"/>
            </a:solidFill>
          </p:grpSpPr>
          <p:grpSp>
            <p:nvGrpSpPr>
              <p:cNvPr id="29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  <a:grpFill/>
            </p:grpSpPr>
            <p:sp>
              <p:nvSpPr>
                <p:cNvPr id="38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3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81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30" name="Groupe 718"/>
            <p:cNvGrpSpPr/>
            <p:nvPr/>
          </p:nvGrpSpPr>
          <p:grpSpPr>
            <a:xfrm>
              <a:off x="4668981" y="2794001"/>
              <a:ext cx="143829" cy="428574"/>
              <a:chOff x="229294" y="2463799"/>
              <a:chExt cx="147319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377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8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9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31" name="Groupe 383"/>
          <p:cNvGrpSpPr/>
          <p:nvPr/>
        </p:nvGrpSpPr>
        <p:grpSpPr>
          <a:xfrm>
            <a:off x="494145" y="3440546"/>
            <a:ext cx="147089" cy="1149874"/>
            <a:chOff x="4668981" y="2794001"/>
            <a:chExt cx="147089" cy="1149874"/>
          </a:xfrm>
        </p:grpSpPr>
        <p:grpSp>
          <p:nvGrpSpPr>
            <p:cNvPr id="224" name="Groupe 285"/>
            <p:cNvGrpSpPr/>
            <p:nvPr/>
          </p:nvGrpSpPr>
          <p:grpSpPr>
            <a:xfrm>
              <a:off x="4668981" y="3195780"/>
              <a:ext cx="147089" cy="748095"/>
              <a:chOff x="2651529" y="332508"/>
              <a:chExt cx="147089" cy="748095"/>
            </a:xfrm>
            <a:solidFill>
              <a:srgbClr val="00B050"/>
            </a:solidFill>
          </p:grpSpPr>
          <p:grpSp>
            <p:nvGrpSpPr>
              <p:cNvPr id="225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  <a:grpFill/>
            </p:grpSpPr>
            <p:sp>
              <p:nvSpPr>
                <p:cNvPr id="39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3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91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26" name="Groupe 718"/>
            <p:cNvGrpSpPr/>
            <p:nvPr/>
          </p:nvGrpSpPr>
          <p:grpSpPr>
            <a:xfrm>
              <a:off x="4668981" y="2794001"/>
              <a:ext cx="143829" cy="428574"/>
              <a:chOff x="229294" y="2463799"/>
              <a:chExt cx="147319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387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8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9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227" name="Groupe 393"/>
          <p:cNvGrpSpPr/>
          <p:nvPr/>
        </p:nvGrpSpPr>
        <p:grpSpPr>
          <a:xfrm>
            <a:off x="1011382" y="3433043"/>
            <a:ext cx="68937" cy="1156080"/>
            <a:chOff x="2946399" y="1525733"/>
            <a:chExt cx="68937" cy="1156080"/>
          </a:xfrm>
        </p:grpSpPr>
        <p:grpSp>
          <p:nvGrpSpPr>
            <p:cNvPr id="228" name="Groupe 306"/>
            <p:cNvGrpSpPr/>
            <p:nvPr/>
          </p:nvGrpSpPr>
          <p:grpSpPr>
            <a:xfrm>
              <a:off x="2946399" y="1939638"/>
              <a:ext cx="68937" cy="742175"/>
              <a:chOff x="2290618" y="323273"/>
              <a:chExt cx="68937" cy="742175"/>
            </a:xfrm>
            <a:solidFill>
              <a:srgbClr val="00B050"/>
            </a:solidFill>
          </p:grpSpPr>
          <p:sp>
            <p:nvSpPr>
              <p:cNvPr id="399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0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229" name="Groupe 717"/>
            <p:cNvGrpSpPr/>
            <p:nvPr/>
          </p:nvGrpSpPr>
          <p:grpSpPr>
            <a:xfrm>
              <a:off x="2947601" y="1525733"/>
              <a:ext cx="67304" cy="428574"/>
              <a:chOff x="492125" y="2466974"/>
              <a:chExt cx="68937" cy="496403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397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8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sp>
        <p:nvSpPr>
          <p:cNvPr id="112" name="ZoneTexte 111"/>
          <p:cNvSpPr txBox="1"/>
          <p:nvPr/>
        </p:nvSpPr>
        <p:spPr>
          <a:xfrm>
            <a:off x="901700" y="0"/>
            <a:ext cx="7404100" cy="30777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 smtClean="0">
                <a:solidFill>
                  <a:prstClr val="black"/>
                </a:solidFill>
                <a:latin typeface="Comic Sans MS" pitchFamily="66" charset="0"/>
              </a:rPr>
              <a:t>ANOMALIES DE LA MEIOSE ET CONSEQUENCES</a:t>
            </a:r>
            <a:endParaRPr lang="fr-FR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66288" y="50800"/>
            <a:ext cx="185603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omic Sans MS" pitchFamily="66" charset="0"/>
              </a:rPr>
              <a:t>Trisomie 21 liée</a:t>
            </a:r>
            <a:endParaRPr lang="fr-FR" sz="1400" b="1" dirty="0">
              <a:latin typeface="Comic Sans MS" pitchFamily="66" charset="0"/>
            </a:endParaRPr>
          </a:p>
        </p:txBody>
      </p:sp>
      <p:sp>
        <p:nvSpPr>
          <p:cNvPr id="114" name="ZoneTexte 113"/>
          <p:cNvSpPr txBox="1"/>
          <p:nvPr/>
        </p:nvSpPr>
        <p:spPr>
          <a:xfrm>
            <a:off x="3356253" y="270163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Fécondations possibles</a:t>
            </a:r>
            <a:endParaRPr lang="fr-FR" dirty="0">
              <a:latin typeface="Comic Sans MS" pitchFamily="66" charset="0"/>
            </a:endParaRPr>
          </a:p>
        </p:txBody>
      </p:sp>
      <p:grpSp>
        <p:nvGrpSpPr>
          <p:cNvPr id="115" name="Groupe 114"/>
          <p:cNvGrpSpPr/>
          <p:nvPr/>
        </p:nvGrpSpPr>
        <p:grpSpPr>
          <a:xfrm>
            <a:off x="0" y="536887"/>
            <a:ext cx="1697412" cy="2462213"/>
            <a:chOff x="0" y="536887"/>
            <a:chExt cx="1697412" cy="2462213"/>
          </a:xfrm>
        </p:grpSpPr>
        <p:sp>
          <p:nvSpPr>
            <p:cNvPr id="116" name="ZoneTexte 115"/>
            <p:cNvSpPr txBox="1"/>
            <p:nvPr/>
          </p:nvSpPr>
          <p:spPr>
            <a:xfrm>
              <a:off x="0" y="536887"/>
              <a:ext cx="1697412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Chromosomes 14:</a:t>
              </a: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endParaRPr lang="fr-FR" sz="1100" b="1" dirty="0" smtClean="0">
                <a:latin typeface="Comic Sans MS" pitchFamily="66" charset="0"/>
              </a:endParaRPr>
            </a:p>
            <a:p>
              <a:r>
                <a:rPr lang="fr-FR" sz="1100" b="1" dirty="0" smtClean="0">
                  <a:latin typeface="Comic Sans MS" pitchFamily="66" charset="0"/>
                </a:rPr>
                <a:t>Chromosomes 21: </a:t>
              </a: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  <a:p>
              <a:endParaRPr lang="fr-FR" sz="1100" dirty="0" smtClean="0">
                <a:latin typeface="Comic Sans MS" pitchFamily="66" charset="0"/>
              </a:endParaRPr>
            </a:p>
          </p:txBody>
        </p:sp>
        <p:grpSp>
          <p:nvGrpSpPr>
            <p:cNvPr id="117" name="Groupe 174"/>
            <p:cNvGrpSpPr/>
            <p:nvPr/>
          </p:nvGrpSpPr>
          <p:grpSpPr>
            <a:xfrm>
              <a:off x="179184" y="852053"/>
              <a:ext cx="443009" cy="1805370"/>
              <a:chOff x="179184" y="852053"/>
              <a:chExt cx="443009" cy="1805370"/>
            </a:xfrm>
          </p:grpSpPr>
          <p:grpSp>
            <p:nvGrpSpPr>
              <p:cNvPr id="118" name="Groupe 285"/>
              <p:cNvGrpSpPr/>
              <p:nvPr/>
            </p:nvGrpSpPr>
            <p:grpSpPr>
              <a:xfrm>
                <a:off x="225366" y="852053"/>
                <a:ext cx="147089" cy="748095"/>
                <a:chOff x="2651529" y="332508"/>
                <a:chExt cx="147089" cy="748095"/>
              </a:xfrm>
              <a:solidFill>
                <a:srgbClr val="00B050"/>
              </a:solidFill>
            </p:grpSpPr>
            <p:grpSp>
              <p:nvGrpSpPr>
                <p:cNvPr id="129" name="Groupe 282"/>
                <p:cNvGrpSpPr/>
                <p:nvPr/>
              </p:nvGrpSpPr>
              <p:grpSpPr>
                <a:xfrm>
                  <a:off x="2651529" y="332508"/>
                  <a:ext cx="147089" cy="748095"/>
                  <a:chOff x="2651529" y="171452"/>
                  <a:chExt cx="150494" cy="909152"/>
                </a:xfrm>
                <a:grpFill/>
              </p:grpSpPr>
              <p:sp>
                <p:nvSpPr>
                  <p:cNvPr id="131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2651529" y="171452"/>
                    <a:ext cx="45719" cy="905977"/>
                  </a:xfrm>
                  <a:prstGeom prst="rect">
                    <a:avLst/>
                  </a:prstGeom>
                  <a:grpFill/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 sz="110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32" name="Rectangle 2061"/>
                  <p:cNvSpPr>
                    <a:spLocks noChangeArrowheads="1"/>
                  </p:cNvSpPr>
                  <p:nvPr/>
                </p:nvSpPr>
                <p:spPr bwMode="auto">
                  <a:xfrm>
                    <a:off x="2756304" y="174627"/>
                    <a:ext cx="45719" cy="905977"/>
                  </a:xfrm>
                  <a:prstGeom prst="rect">
                    <a:avLst/>
                  </a:prstGeom>
                  <a:grpFill/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30" name="Freeform 2064"/>
                <p:cNvSpPr>
                  <a:spLocks/>
                </p:cNvSpPr>
                <p:nvPr/>
              </p:nvSpPr>
              <p:spPr bwMode="auto">
                <a:xfrm>
                  <a:off x="2692110" y="578538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grpFill/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19" name="Groupe 306"/>
              <p:cNvGrpSpPr/>
              <p:nvPr/>
            </p:nvGrpSpPr>
            <p:grpSpPr>
              <a:xfrm>
                <a:off x="553256" y="861290"/>
                <a:ext cx="68937" cy="742175"/>
                <a:chOff x="2290618" y="323273"/>
                <a:chExt cx="68937" cy="742175"/>
              </a:xfrm>
              <a:solidFill>
                <a:srgbClr val="00B050"/>
              </a:solidFill>
            </p:grpSpPr>
            <p:sp>
              <p:nvSpPr>
                <p:cNvPr id="12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304012" y="323273"/>
                  <a:ext cx="45719" cy="742175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128" name="Freeform 2064"/>
                <p:cNvSpPr>
                  <a:spLocks/>
                </p:cNvSpPr>
                <p:nvPr/>
              </p:nvSpPr>
              <p:spPr bwMode="auto">
                <a:xfrm>
                  <a:off x="2290618" y="566557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grpFill/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20" name="Groupe 718"/>
              <p:cNvGrpSpPr/>
              <p:nvPr/>
            </p:nvGrpSpPr>
            <p:grpSpPr>
              <a:xfrm>
                <a:off x="179184" y="2222500"/>
                <a:ext cx="143829" cy="428574"/>
                <a:chOff x="229294" y="2463799"/>
                <a:chExt cx="147319" cy="496403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2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29294" y="2463799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12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330894" y="2463799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126" name="Freeform 2064"/>
                <p:cNvSpPr>
                  <a:spLocks/>
                </p:cNvSpPr>
                <p:nvPr/>
              </p:nvSpPr>
              <p:spPr bwMode="auto">
                <a:xfrm>
                  <a:off x="269875" y="266133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grpFill/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21" name="Groupe 717"/>
              <p:cNvGrpSpPr/>
              <p:nvPr/>
            </p:nvGrpSpPr>
            <p:grpSpPr>
              <a:xfrm>
                <a:off x="545221" y="2228849"/>
                <a:ext cx="67304" cy="428574"/>
                <a:chOff x="492125" y="2466974"/>
                <a:chExt cx="68937" cy="496403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12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502344" y="2466974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  <p:sp>
              <p:nvSpPr>
                <p:cNvPr id="123" name="Freeform 2064"/>
                <p:cNvSpPr>
                  <a:spLocks/>
                </p:cNvSpPr>
                <p:nvPr/>
              </p:nvSpPr>
              <p:spPr bwMode="auto">
                <a:xfrm>
                  <a:off x="492125" y="266451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grpFill/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sz="1100">
                    <a:latin typeface="Comic Sans MS" pitchFamily="66" charset="0"/>
                  </a:endParaRPr>
                </a:p>
              </p:txBody>
            </p:sp>
          </p:grpSp>
        </p:grpSp>
      </p:grpSp>
      <p:sp>
        <p:nvSpPr>
          <p:cNvPr id="133" name="Rectangle avec flèche vers la droite 132"/>
          <p:cNvSpPr/>
          <p:nvPr/>
        </p:nvSpPr>
        <p:spPr>
          <a:xfrm>
            <a:off x="2015836" y="5870864"/>
            <a:ext cx="1485900" cy="550718"/>
          </a:xfrm>
          <a:prstGeom prst="rightArrowCallou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>
                <a:solidFill>
                  <a:schemeClr val="tx1"/>
                </a:solidFill>
                <a:latin typeface="Comic Sans MS" pitchFamily="66" charset="0"/>
              </a:rPr>
              <a:t>Phénotypes à déplacer</a:t>
            </a:r>
            <a:endParaRPr lang="fr-FR" sz="105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03&quot;/&gt;&lt;/object&gt;&lt;object type=&quot;3&quot; unique_id=&quot;10005&quot;&gt;&lt;property id=&quot;20148&quot; value=&quot;5&quot;/&gt;&lt;property id=&quot;20300&quot; value=&quot;Slide 2&quot;/&gt;&lt;property id=&quot;20307&quot; value=&quot;304&quot;/&gt;&lt;/object&gt;&lt;object type=&quot;3&quot; unique_id=&quot;10006&quot;&gt;&lt;property id=&quot;20148&quot; value=&quot;5&quot;/&gt;&lt;property id=&quot;20300&quot; value=&quot;Slide 3&quot;/&gt;&lt;property id=&quot;20307&quot; value=&quot;30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116</Words>
  <Application>Microsoft Office PowerPoint</Application>
  <PresentationFormat>Affichage à l'écran (4:3)</PresentationFormat>
  <Paragraphs>75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Utilisateur Windows</cp:lastModifiedBy>
  <cp:revision>139</cp:revision>
  <dcterms:created xsi:type="dcterms:W3CDTF">2012-08-12T08:30:23Z</dcterms:created>
  <dcterms:modified xsi:type="dcterms:W3CDTF">2021-01-10T21:33:57Z</dcterms:modified>
</cp:coreProperties>
</file>