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96" r:id="rId3"/>
    <p:sldId id="295" r:id="rId4"/>
    <p:sldId id="300" r:id="rId5"/>
    <p:sldId id="303" r:id="rId6"/>
  </p:sldIdLst>
  <p:sldSz cx="9144000" cy="6858000" type="screen4x3"/>
  <p:notesSz cx="6858000" cy="9144000"/>
  <p:custDataLst>
    <p:tags r:id="rId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3E1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88" autoAdjust="0"/>
    <p:restoredTop sz="94717" autoAdjust="0"/>
  </p:normalViewPr>
  <p:slideViewPr>
    <p:cSldViewPr snapToGrid="0">
      <p:cViewPr>
        <p:scale>
          <a:sx n="75" d="100"/>
          <a:sy n="75" d="100"/>
        </p:scale>
        <p:origin x="-2838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56617-5D1E-431C-AFB2-847571D234BC}" type="datetimeFigureOut">
              <a:rPr lang="fr-FR" smtClean="0"/>
              <a:pPr/>
              <a:t>09/01/2021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62B68-FD1C-4F6C-BD93-A0C2F0B2FCB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ZoneTexte 304"/>
          <p:cNvSpPr txBox="1"/>
          <p:nvPr/>
        </p:nvSpPr>
        <p:spPr>
          <a:xfrm>
            <a:off x="952500" y="0"/>
            <a:ext cx="6959600" cy="27699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fr-FR" sz="1200" b="1" dirty="0" smtClean="0">
                <a:solidFill>
                  <a:prstClr val="black"/>
                </a:solidFill>
                <a:latin typeface="Comic Sans MS" pitchFamily="66" charset="0"/>
              </a:rPr>
              <a:t>BRASSAGE GENETIQUE CHEZ LA DROSOPHILE</a:t>
            </a:r>
            <a:endParaRPr lang="fr-FR" sz="12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grpSp>
        <p:nvGrpSpPr>
          <p:cNvPr id="80" name="Groupe 79"/>
          <p:cNvGrpSpPr/>
          <p:nvPr/>
        </p:nvGrpSpPr>
        <p:grpSpPr>
          <a:xfrm>
            <a:off x="142259" y="105499"/>
            <a:ext cx="1865496" cy="3403816"/>
            <a:chOff x="142259" y="105499"/>
            <a:chExt cx="1865496" cy="3403816"/>
          </a:xfrm>
        </p:grpSpPr>
        <p:sp>
          <p:nvSpPr>
            <p:cNvPr id="300" name="ZoneTexte 299"/>
            <p:cNvSpPr txBox="1"/>
            <p:nvPr/>
          </p:nvSpPr>
          <p:spPr>
            <a:xfrm>
              <a:off x="142259" y="105499"/>
              <a:ext cx="1524616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latin typeface="Comic Sans MS" pitchFamily="66" charset="0"/>
                </a:rPr>
                <a:t>Gènes liés</a:t>
              </a:r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845" name="ZoneTexte 844"/>
            <p:cNvSpPr txBox="1"/>
            <p:nvPr/>
          </p:nvSpPr>
          <p:spPr>
            <a:xfrm>
              <a:off x="153324" y="497633"/>
              <a:ext cx="1854431" cy="1954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Gène  codant la taille des ailes: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+ : ailes longues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 : ailes vestigiales</a:t>
              </a:r>
            </a:p>
            <a:p>
              <a:pPr>
                <a:buFontTx/>
                <a:buChar char="-"/>
              </a:pPr>
              <a:endParaRPr lang="fr-FR" sz="1100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Gène codant la couleur du corps: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b+ : couleur beige 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 : couleur noire</a:t>
              </a:r>
            </a:p>
            <a:p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823" name="ZoneTexte 822"/>
            <p:cNvSpPr txBox="1"/>
            <p:nvPr/>
          </p:nvSpPr>
          <p:spPr>
            <a:xfrm>
              <a:off x="187962" y="2270726"/>
              <a:ext cx="13837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n°2</a:t>
              </a:r>
              <a:endParaRPr lang="fr-FR" sz="1100" b="1" dirty="0">
                <a:latin typeface="Comic Sans MS" pitchFamily="66" charset="0"/>
              </a:endParaRPr>
            </a:p>
          </p:txBody>
        </p:sp>
        <p:grpSp>
          <p:nvGrpSpPr>
            <p:cNvPr id="77" name="Groupe 76"/>
            <p:cNvGrpSpPr/>
            <p:nvPr/>
          </p:nvGrpSpPr>
          <p:grpSpPr>
            <a:xfrm>
              <a:off x="394537" y="2575764"/>
              <a:ext cx="437040" cy="932165"/>
              <a:chOff x="394537" y="2385264"/>
              <a:chExt cx="437040" cy="932165"/>
            </a:xfrm>
          </p:grpSpPr>
          <p:grpSp>
            <p:nvGrpSpPr>
              <p:cNvPr id="545" name="Groupe 544"/>
              <p:cNvGrpSpPr/>
              <p:nvPr/>
            </p:nvGrpSpPr>
            <p:grpSpPr>
              <a:xfrm>
                <a:off x="394537" y="2385264"/>
                <a:ext cx="74612" cy="905977"/>
                <a:chOff x="343737" y="2440680"/>
                <a:chExt cx="74612" cy="905977"/>
              </a:xfrm>
            </p:grpSpPr>
            <p:grpSp>
              <p:nvGrpSpPr>
                <p:cNvPr id="532" name="Groupe 531"/>
                <p:cNvGrpSpPr/>
                <p:nvPr/>
              </p:nvGrpSpPr>
              <p:grpSpPr>
                <a:xfrm>
                  <a:off x="343737" y="2440680"/>
                  <a:ext cx="74612" cy="905977"/>
                  <a:chOff x="317067" y="2528310"/>
                  <a:chExt cx="74612" cy="905977"/>
                </a:xfrm>
              </p:grpSpPr>
              <p:grpSp>
                <p:nvGrpSpPr>
                  <p:cNvPr id="533" name="Groupe 719"/>
                  <p:cNvGrpSpPr/>
                  <p:nvPr/>
                </p:nvGrpSpPr>
                <p:grpSpPr>
                  <a:xfrm>
                    <a:off x="317067" y="2528310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535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36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534" name="Rectangle 533"/>
                  <p:cNvSpPr/>
                  <p:nvPr/>
                </p:nvSpPr>
                <p:spPr>
                  <a:xfrm>
                    <a:off x="320241" y="3304596"/>
                    <a:ext cx="71438" cy="76200"/>
                  </a:xfrm>
                  <a:prstGeom prst="rect">
                    <a:avLst/>
                  </a:prstGeom>
                  <a:solidFill>
                    <a:srgbClr val="66FF66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537" name="Rectangle 536"/>
                <p:cNvSpPr/>
                <p:nvPr/>
              </p:nvSpPr>
              <p:spPr>
                <a:xfrm>
                  <a:off x="343908" y="2982769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550" name="ZoneTexte 549"/>
              <p:cNvSpPr txBox="1"/>
              <p:nvPr/>
            </p:nvSpPr>
            <p:spPr>
              <a:xfrm>
                <a:off x="412873" y="3055819"/>
                <a:ext cx="4187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r>
                  <a:rPr lang="fr-FR" sz="11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563" name="ZoneTexte 562"/>
              <p:cNvSpPr txBox="1"/>
              <p:nvPr/>
            </p:nvSpPr>
            <p:spPr>
              <a:xfrm>
                <a:off x="408251" y="2848001"/>
                <a:ext cx="3353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b+</a:t>
                </a:r>
              </a:p>
            </p:txBody>
          </p:sp>
        </p:grpSp>
        <p:grpSp>
          <p:nvGrpSpPr>
            <p:cNvPr id="78" name="Groupe 77"/>
            <p:cNvGrpSpPr/>
            <p:nvPr/>
          </p:nvGrpSpPr>
          <p:grpSpPr>
            <a:xfrm>
              <a:off x="1112808" y="2571319"/>
              <a:ext cx="388501" cy="937996"/>
              <a:chOff x="1112808" y="2380819"/>
              <a:chExt cx="388501" cy="937996"/>
            </a:xfrm>
          </p:grpSpPr>
          <p:grpSp>
            <p:nvGrpSpPr>
              <p:cNvPr id="544" name="Groupe 543"/>
              <p:cNvGrpSpPr/>
              <p:nvPr/>
            </p:nvGrpSpPr>
            <p:grpSpPr>
              <a:xfrm>
                <a:off x="1112808" y="2380819"/>
                <a:ext cx="74611" cy="905977"/>
                <a:chOff x="1055658" y="2442585"/>
                <a:chExt cx="74611" cy="905977"/>
              </a:xfrm>
            </p:grpSpPr>
            <p:grpSp>
              <p:nvGrpSpPr>
                <p:cNvPr id="538" name="Groupe 537"/>
                <p:cNvGrpSpPr/>
                <p:nvPr/>
              </p:nvGrpSpPr>
              <p:grpSpPr>
                <a:xfrm>
                  <a:off x="1055658" y="2442585"/>
                  <a:ext cx="74611" cy="905977"/>
                  <a:chOff x="1022638" y="2537835"/>
                  <a:chExt cx="74611" cy="905977"/>
                </a:xfrm>
              </p:grpSpPr>
              <p:grpSp>
                <p:nvGrpSpPr>
                  <p:cNvPr id="539" name="Groupe 743"/>
                  <p:cNvGrpSpPr/>
                  <p:nvPr/>
                </p:nvGrpSpPr>
                <p:grpSpPr>
                  <a:xfrm>
                    <a:off x="1022638" y="2537835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541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42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540" name="Rectangle 539"/>
                  <p:cNvSpPr/>
                  <p:nvPr/>
                </p:nvSpPr>
                <p:spPr>
                  <a:xfrm>
                    <a:off x="1025811" y="3309358"/>
                    <a:ext cx="71438" cy="76200"/>
                  </a:xfrm>
                  <a:prstGeom prst="rect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543" name="Rectangle 542"/>
                <p:cNvSpPr/>
                <p:nvPr/>
              </p:nvSpPr>
              <p:spPr>
                <a:xfrm>
                  <a:off x="1058284" y="2987531"/>
                  <a:ext cx="71438" cy="76200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551" name="ZoneTexte 550"/>
              <p:cNvSpPr txBox="1"/>
              <p:nvPr/>
            </p:nvSpPr>
            <p:spPr>
              <a:xfrm>
                <a:off x="1149931" y="3057205"/>
                <a:ext cx="3513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endParaRPr lang="fr-FR" sz="1100" dirty="0" smtClean="0">
                  <a:latin typeface="Comic Sans MS" pitchFamily="66" charset="0"/>
                </a:endParaRPr>
              </a:p>
            </p:txBody>
          </p:sp>
          <p:sp>
            <p:nvSpPr>
              <p:cNvPr id="564" name="ZoneTexte 563"/>
              <p:cNvSpPr txBox="1"/>
              <p:nvPr/>
            </p:nvSpPr>
            <p:spPr>
              <a:xfrm>
                <a:off x="1148548" y="2841767"/>
                <a:ext cx="2680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</a:p>
            </p:txBody>
          </p:sp>
        </p:grpSp>
      </p:grpSp>
      <p:grpSp>
        <p:nvGrpSpPr>
          <p:cNvPr id="250" name="Groupe 249"/>
          <p:cNvGrpSpPr/>
          <p:nvPr/>
        </p:nvGrpSpPr>
        <p:grpSpPr>
          <a:xfrm>
            <a:off x="3421788" y="1083733"/>
            <a:ext cx="3005534" cy="3298799"/>
            <a:chOff x="3421788" y="1083733"/>
            <a:chExt cx="3005534" cy="3298799"/>
          </a:xfrm>
        </p:grpSpPr>
        <p:grpSp>
          <p:nvGrpSpPr>
            <p:cNvPr id="736" name="Groupe 443"/>
            <p:cNvGrpSpPr/>
            <p:nvPr/>
          </p:nvGrpSpPr>
          <p:grpSpPr>
            <a:xfrm>
              <a:off x="5503498" y="2296871"/>
              <a:ext cx="578279" cy="747608"/>
              <a:chOff x="4355976" y="1916832"/>
              <a:chExt cx="578279" cy="747608"/>
            </a:xfrm>
          </p:grpSpPr>
          <p:grpSp>
            <p:nvGrpSpPr>
              <p:cNvPr id="737" name="Groupe 315"/>
              <p:cNvGrpSpPr/>
              <p:nvPr/>
            </p:nvGrpSpPr>
            <p:grpSpPr>
              <a:xfrm>
                <a:off x="4516609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435" name="Ellipse 434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36" name="Ellipse 435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37" name="Ellipse 436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738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439" name="Arc 438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40" name="Arc 439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739" name="Groupe 442"/>
              <p:cNvGrpSpPr/>
              <p:nvPr/>
            </p:nvGrpSpPr>
            <p:grpSpPr>
              <a:xfrm>
                <a:off x="4355976" y="1947982"/>
                <a:ext cx="578279" cy="716458"/>
                <a:chOff x="4355976" y="1947982"/>
                <a:chExt cx="578279" cy="716458"/>
              </a:xfrm>
            </p:grpSpPr>
            <p:grpSp>
              <p:nvGrpSpPr>
                <p:cNvPr id="740" name="Groupe 311"/>
                <p:cNvGrpSpPr/>
                <p:nvPr/>
              </p:nvGrpSpPr>
              <p:grpSpPr>
                <a:xfrm>
                  <a:off x="4484482" y="2010283"/>
                  <a:ext cx="321266" cy="654157"/>
                  <a:chOff x="6660232" y="2924944"/>
                  <a:chExt cx="720080" cy="1512168"/>
                </a:xfrm>
                <a:solidFill>
                  <a:srgbClr val="3E1F00"/>
                </a:solidFill>
              </p:grpSpPr>
              <p:sp>
                <p:nvSpPr>
                  <p:cNvPr id="433" name="Ellipse 432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34" name="Ellipse 433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427" name="Forme libre 426"/>
                <p:cNvSpPr/>
                <p:nvPr/>
              </p:nvSpPr>
              <p:spPr>
                <a:xfrm>
                  <a:off x="4741495" y="1947982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28" name="Forme libre 427"/>
                <p:cNvSpPr/>
                <p:nvPr/>
              </p:nvSpPr>
              <p:spPr>
                <a:xfrm flipH="1">
                  <a:off x="4420229" y="1947982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29" name="Forme libre 428"/>
                <p:cNvSpPr/>
                <p:nvPr/>
              </p:nvSpPr>
              <p:spPr>
                <a:xfrm>
                  <a:off x="4388103" y="2045982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30" name="Forme libre 429"/>
                <p:cNvSpPr/>
                <p:nvPr/>
              </p:nvSpPr>
              <p:spPr>
                <a:xfrm flipH="1">
                  <a:off x="4773622" y="2041433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31" name="Forme libre 430"/>
                <p:cNvSpPr/>
                <p:nvPr/>
              </p:nvSpPr>
              <p:spPr>
                <a:xfrm>
                  <a:off x="4355976" y="2197185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32" name="Forme libre 431"/>
                <p:cNvSpPr/>
                <p:nvPr/>
              </p:nvSpPr>
              <p:spPr>
                <a:xfrm flipH="1">
                  <a:off x="4773622" y="2197185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741" name="Groupe 395"/>
              <p:cNvGrpSpPr/>
              <p:nvPr/>
            </p:nvGrpSpPr>
            <p:grpSpPr>
              <a:xfrm>
                <a:off x="4498666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424" name="Larme 423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25" name="Larme 424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265" name="Groupe 346"/>
            <p:cNvGrpSpPr/>
            <p:nvPr/>
          </p:nvGrpSpPr>
          <p:grpSpPr>
            <a:xfrm>
              <a:off x="3890061" y="2249519"/>
              <a:ext cx="578279" cy="878941"/>
              <a:chOff x="3419872" y="1268760"/>
              <a:chExt cx="578279" cy="878941"/>
            </a:xfrm>
          </p:grpSpPr>
          <p:grpSp>
            <p:nvGrpSpPr>
              <p:cNvPr id="266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280" name="Ellipse 279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1" name="Ellipse 280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2" name="Ellipse 281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283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284" name="Arc 283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85" name="Arc 284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267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271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278" name="Ellipse 277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79" name="Ellipse 278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72" name="Forme libre 271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3" name="Forme libre 272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4" name="Forme libre 273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5" name="Forme libre 274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6" name="Forme libre 275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7" name="Forme libre 276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68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269" name="Larme 268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0" name="Larme 269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86" name="ZoneTexte 285"/>
            <p:cNvSpPr txBox="1"/>
            <p:nvPr/>
          </p:nvSpPr>
          <p:spPr>
            <a:xfrm>
              <a:off x="4867564" y="2549236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Comic Sans MS" pitchFamily="66" charset="0"/>
                </a:rPr>
                <a:t>X</a:t>
              </a:r>
              <a:endParaRPr lang="fr-FR" dirty="0">
                <a:latin typeface="Comic Sans MS" pitchFamily="66" charset="0"/>
              </a:endParaRPr>
            </a:p>
          </p:txBody>
        </p:sp>
        <p:sp>
          <p:nvSpPr>
            <p:cNvPr id="287" name="ZoneTexte 286"/>
            <p:cNvSpPr txBox="1"/>
            <p:nvPr/>
          </p:nvSpPr>
          <p:spPr>
            <a:xfrm>
              <a:off x="3421788" y="1662545"/>
              <a:ext cx="1417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Femelle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Hétérozygote F’1</a:t>
              </a:r>
            </a:p>
          </p:txBody>
        </p:sp>
        <p:sp>
          <p:nvSpPr>
            <p:cNvPr id="288" name="ZoneTexte 287"/>
            <p:cNvSpPr txBox="1"/>
            <p:nvPr/>
          </p:nvSpPr>
          <p:spPr>
            <a:xfrm>
              <a:off x="5112538" y="1657928"/>
              <a:ext cx="1314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Mâle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Homozygote P’2</a:t>
              </a:r>
            </a:p>
          </p:txBody>
        </p:sp>
        <p:cxnSp>
          <p:nvCxnSpPr>
            <p:cNvPr id="289" name="Connecteur droit avec flèche 288"/>
            <p:cNvCxnSpPr/>
            <p:nvPr/>
          </p:nvCxnSpPr>
          <p:spPr>
            <a:xfrm>
              <a:off x="5033818" y="3288146"/>
              <a:ext cx="0" cy="36945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ZoneTexte 290"/>
            <p:cNvSpPr txBox="1"/>
            <p:nvPr/>
          </p:nvSpPr>
          <p:spPr>
            <a:xfrm>
              <a:off x="4157133" y="1083733"/>
              <a:ext cx="17812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latin typeface="Comic Sans MS" pitchFamily="66" charset="0"/>
                </a:rPr>
                <a:t>CROISEMENT 3</a:t>
              </a:r>
              <a:endParaRPr lang="fr-FR" sz="1600" dirty="0">
                <a:latin typeface="Comic Sans MS" pitchFamily="66" charset="0"/>
              </a:endParaRPr>
            </a:p>
          </p:txBody>
        </p:sp>
        <p:sp>
          <p:nvSpPr>
            <p:cNvPr id="292" name="ZoneTexte 291"/>
            <p:cNvSpPr txBox="1"/>
            <p:nvPr/>
          </p:nvSpPr>
          <p:spPr>
            <a:xfrm>
              <a:off x="4893733" y="401320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Comic Sans MS" pitchFamily="66" charset="0"/>
                </a:rPr>
                <a:t>?</a:t>
              </a:r>
              <a:endParaRPr lang="fr-FR" dirty="0">
                <a:latin typeface="Comic Sans MS" pitchFamily="66" charset="0"/>
              </a:endParaRPr>
            </a:p>
          </p:txBody>
        </p:sp>
      </p:grpSp>
      <p:sp>
        <p:nvSpPr>
          <p:cNvPr id="251" name="Ruban vers le haut 250"/>
          <p:cNvSpPr/>
          <p:nvPr/>
        </p:nvSpPr>
        <p:spPr>
          <a:xfrm>
            <a:off x="8280401" y="0"/>
            <a:ext cx="863602" cy="431800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Comic Sans MS" pitchFamily="66" charset="0"/>
              </a:rPr>
              <a:t>1</a:t>
            </a:r>
            <a:endParaRPr lang="fr-FR" sz="1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" name="Groupe 317"/>
          <p:cNvGrpSpPr/>
          <p:nvPr/>
        </p:nvGrpSpPr>
        <p:grpSpPr>
          <a:xfrm>
            <a:off x="2266473" y="618836"/>
            <a:ext cx="5928076" cy="4960520"/>
            <a:chOff x="2266473" y="618836"/>
            <a:chExt cx="5928076" cy="4960520"/>
          </a:xfrm>
        </p:grpSpPr>
        <p:grpSp>
          <p:nvGrpSpPr>
            <p:cNvPr id="809" name="Groupe 346"/>
            <p:cNvGrpSpPr/>
            <p:nvPr/>
          </p:nvGrpSpPr>
          <p:grpSpPr>
            <a:xfrm>
              <a:off x="2553868" y="1117600"/>
              <a:ext cx="578279" cy="878941"/>
              <a:chOff x="3419872" y="1268760"/>
              <a:chExt cx="578279" cy="878941"/>
            </a:xfrm>
          </p:grpSpPr>
          <p:grpSp>
            <p:nvGrpSpPr>
              <p:cNvPr id="810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280" name="Ellipse 279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1" name="Ellipse 280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2" name="Ellipse 281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811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284" name="Arc 283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85" name="Arc 284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812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813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278" name="Ellipse 277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79" name="Ellipse 278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72" name="Forme libre 271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3" name="Forme libre 272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4" name="Forme libre 273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5" name="Forme libre 274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6" name="Forme libre 275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7" name="Forme libre 276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814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269" name="Larme 268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0" name="Larme 269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87" name="ZoneTexte 286"/>
            <p:cNvSpPr txBox="1"/>
            <p:nvPr/>
          </p:nvSpPr>
          <p:spPr>
            <a:xfrm>
              <a:off x="2266473" y="618836"/>
              <a:ext cx="14173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Femelle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Hétérozygote F’1</a:t>
              </a:r>
            </a:p>
          </p:txBody>
        </p:sp>
        <p:grpSp>
          <p:nvGrpSpPr>
            <p:cNvPr id="163" name="Groupe 131"/>
            <p:cNvGrpSpPr/>
            <p:nvPr/>
          </p:nvGrpSpPr>
          <p:grpSpPr>
            <a:xfrm>
              <a:off x="3192015" y="1071420"/>
              <a:ext cx="5002534" cy="4507936"/>
              <a:chOff x="3192015" y="1071420"/>
              <a:chExt cx="5002534" cy="4507936"/>
            </a:xfrm>
          </p:grpSpPr>
          <p:sp>
            <p:nvSpPr>
              <p:cNvPr id="164" name="ZoneTexte 163"/>
              <p:cNvSpPr txBox="1"/>
              <p:nvPr/>
            </p:nvSpPr>
            <p:spPr>
              <a:xfrm>
                <a:off x="3192015" y="3883704"/>
                <a:ext cx="1255472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2eme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165" name="Ellipse 164"/>
              <p:cNvSpPr/>
              <p:nvPr/>
            </p:nvSpPr>
            <p:spPr>
              <a:xfrm>
                <a:off x="4443996" y="277091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166" name="Ellipse 165"/>
              <p:cNvSpPr/>
              <p:nvPr/>
            </p:nvSpPr>
            <p:spPr>
              <a:xfrm>
                <a:off x="5829447" y="2761674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grpSp>
            <p:nvGrpSpPr>
              <p:cNvPr id="167" name="Groupe 100"/>
              <p:cNvGrpSpPr/>
              <p:nvPr/>
            </p:nvGrpSpPr>
            <p:grpSpPr>
              <a:xfrm>
                <a:off x="3334328" y="1071420"/>
                <a:ext cx="2992579" cy="1108363"/>
                <a:chOff x="3131130" y="914402"/>
                <a:chExt cx="2992579" cy="1108363"/>
              </a:xfrm>
            </p:grpSpPr>
            <p:sp>
              <p:nvSpPr>
                <p:cNvPr id="185" name="Rectangle à coins arrondis 184"/>
                <p:cNvSpPr/>
                <p:nvPr/>
              </p:nvSpPr>
              <p:spPr>
                <a:xfrm>
                  <a:off x="4941457" y="914402"/>
                  <a:ext cx="1182252" cy="1108362"/>
                </a:xfrm>
                <a:prstGeom prst="roundRect">
                  <a:avLst/>
                </a:prstGeom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6" name="Rectangle à coins arrondis 185"/>
                <p:cNvSpPr/>
                <p:nvPr/>
              </p:nvSpPr>
              <p:spPr>
                <a:xfrm>
                  <a:off x="3131130" y="914403"/>
                  <a:ext cx="1182252" cy="1108362"/>
                </a:xfrm>
                <a:prstGeom prst="roundRect">
                  <a:avLst/>
                </a:prstGeom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7" name="Flèche droite 186"/>
                <p:cNvSpPr/>
                <p:nvPr/>
              </p:nvSpPr>
              <p:spPr>
                <a:xfrm>
                  <a:off x="4457451" y="1488324"/>
                  <a:ext cx="322742" cy="159863"/>
                </a:xfrm>
                <a:prstGeom prst="rightArrow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8" name="ZoneTexte 187"/>
                <p:cNvSpPr txBox="1"/>
                <p:nvPr/>
              </p:nvSpPr>
              <p:spPr>
                <a:xfrm>
                  <a:off x="4360810" y="1195102"/>
                  <a:ext cx="575799" cy="261610"/>
                </a:xfrm>
                <a:prstGeom prst="rect">
                  <a:avLst/>
                </a:prstGeom>
                <a:solidFill>
                  <a:schemeClr val="bg2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100" dirty="0" err="1" smtClean="0">
                      <a:latin typeface="Comic Sans MS" pitchFamily="66" charset="0"/>
                    </a:rPr>
                    <a:t>Replic</a:t>
                  </a:r>
                  <a:endParaRPr lang="fr-FR" sz="11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71" name="ZoneTexte 170"/>
              <p:cNvSpPr txBox="1"/>
              <p:nvPr/>
            </p:nvSpPr>
            <p:spPr>
              <a:xfrm>
                <a:off x="5551906" y="2789197"/>
                <a:ext cx="3273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et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172" name="ZoneTexte 171"/>
              <p:cNvSpPr txBox="1"/>
              <p:nvPr/>
            </p:nvSpPr>
            <p:spPr>
              <a:xfrm>
                <a:off x="4294990" y="2326608"/>
                <a:ext cx="1191352" cy="2616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1ere </a:t>
                </a:r>
                <a:r>
                  <a:rPr lang="fr-FR" sz="1100" dirty="0" err="1" smtClean="0">
                    <a:latin typeface="Comic Sans MS" pitchFamily="66" charset="0"/>
                  </a:rPr>
                  <a:t>div</a:t>
                </a:r>
                <a:r>
                  <a:rPr lang="fr-FR" sz="1100" dirty="0" smtClean="0">
                    <a:latin typeface="Comic Sans MS" pitchFamily="66" charset="0"/>
                  </a:rPr>
                  <a:t> méiose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grpSp>
            <p:nvGrpSpPr>
              <p:cNvPr id="173" name="Groupe 112"/>
              <p:cNvGrpSpPr/>
              <p:nvPr/>
            </p:nvGrpSpPr>
            <p:grpSpPr>
              <a:xfrm>
                <a:off x="3460322" y="4465781"/>
                <a:ext cx="4734227" cy="1113575"/>
                <a:chOff x="2416613" y="4622799"/>
                <a:chExt cx="4734227" cy="1113575"/>
              </a:xfrm>
            </p:grpSpPr>
            <p:sp>
              <p:nvSpPr>
                <p:cNvPr id="181" name="Ellipse 180"/>
                <p:cNvSpPr/>
                <p:nvPr/>
              </p:nvSpPr>
              <p:spPr>
                <a:xfrm>
                  <a:off x="2416613" y="4622799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2" name="Ellipse 181"/>
                <p:cNvSpPr/>
                <p:nvPr/>
              </p:nvSpPr>
              <p:spPr>
                <a:xfrm>
                  <a:off x="3621959" y="4627420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3" name="Ellipse 182"/>
                <p:cNvSpPr/>
                <p:nvPr/>
              </p:nvSpPr>
              <p:spPr>
                <a:xfrm>
                  <a:off x="4841160" y="4627419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4" name="Ellipse 183"/>
                <p:cNvSpPr/>
                <p:nvPr/>
              </p:nvSpPr>
              <p:spPr>
                <a:xfrm>
                  <a:off x="6046506" y="4632040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174" name="Connecteur droit avec flèche 173"/>
              <p:cNvCxnSpPr/>
              <p:nvPr/>
            </p:nvCxnSpPr>
            <p:spPr>
              <a:xfrm flipH="1">
                <a:off x="4128655" y="3879273"/>
                <a:ext cx="498762" cy="5172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avec flèche 174"/>
              <p:cNvCxnSpPr/>
              <p:nvPr/>
            </p:nvCxnSpPr>
            <p:spPr>
              <a:xfrm flipH="1">
                <a:off x="5061527" y="3962400"/>
                <a:ext cx="1" cy="4341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avec flèche 175"/>
              <p:cNvCxnSpPr/>
              <p:nvPr/>
            </p:nvCxnSpPr>
            <p:spPr>
              <a:xfrm>
                <a:off x="6400799" y="3971638"/>
                <a:ext cx="0" cy="4248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avec flèche 176"/>
              <p:cNvCxnSpPr/>
              <p:nvPr/>
            </p:nvCxnSpPr>
            <p:spPr>
              <a:xfrm>
                <a:off x="6807200" y="3860801"/>
                <a:ext cx="572654" cy="5726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8" name="Groupe 143"/>
              <p:cNvGrpSpPr/>
              <p:nvPr/>
            </p:nvGrpSpPr>
            <p:grpSpPr>
              <a:xfrm>
                <a:off x="5301672" y="2272146"/>
                <a:ext cx="877455" cy="480291"/>
                <a:chOff x="4368800" y="1394691"/>
                <a:chExt cx="877455" cy="480291"/>
              </a:xfrm>
            </p:grpSpPr>
            <p:sp>
              <p:nvSpPr>
                <p:cNvPr id="179" name="Forme libre 178"/>
                <p:cNvSpPr/>
                <p:nvPr/>
              </p:nvSpPr>
              <p:spPr>
                <a:xfrm>
                  <a:off x="4368800" y="1394691"/>
                  <a:ext cx="378691" cy="480291"/>
                </a:xfrm>
                <a:custGeom>
                  <a:avLst/>
                  <a:gdLst>
                    <a:gd name="connsiteX0" fmla="*/ 378691 w 378691"/>
                    <a:gd name="connsiteY0" fmla="*/ 0 h 480291"/>
                    <a:gd name="connsiteX1" fmla="*/ 175491 w 378691"/>
                    <a:gd name="connsiteY1" fmla="*/ 341745 h 480291"/>
                    <a:gd name="connsiteX2" fmla="*/ 0 w 378691"/>
                    <a:gd name="connsiteY2" fmla="*/ 480291 h 480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8691" h="480291">
                      <a:moveTo>
                        <a:pt x="378691" y="0"/>
                      </a:moveTo>
                      <a:cubicBezTo>
                        <a:pt x="308648" y="130848"/>
                        <a:pt x="238606" y="261697"/>
                        <a:pt x="175491" y="341745"/>
                      </a:cubicBezTo>
                      <a:cubicBezTo>
                        <a:pt x="112376" y="421793"/>
                        <a:pt x="56188" y="451042"/>
                        <a:pt x="0" y="480291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80" name="Forme libre 179"/>
                <p:cNvSpPr/>
                <p:nvPr/>
              </p:nvSpPr>
              <p:spPr>
                <a:xfrm>
                  <a:off x="4904509" y="1413164"/>
                  <a:ext cx="341746" cy="434109"/>
                </a:xfrm>
                <a:custGeom>
                  <a:avLst/>
                  <a:gdLst>
                    <a:gd name="connsiteX0" fmla="*/ 0 w 341746"/>
                    <a:gd name="connsiteY0" fmla="*/ 0 h 434109"/>
                    <a:gd name="connsiteX1" fmla="*/ 193964 w 341746"/>
                    <a:gd name="connsiteY1" fmla="*/ 323272 h 434109"/>
                    <a:gd name="connsiteX2" fmla="*/ 341746 w 341746"/>
                    <a:gd name="connsiteY2" fmla="*/ 434109 h 4341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1746" h="434109">
                      <a:moveTo>
                        <a:pt x="0" y="0"/>
                      </a:moveTo>
                      <a:cubicBezTo>
                        <a:pt x="68503" y="125460"/>
                        <a:pt x="137006" y="250921"/>
                        <a:pt x="193964" y="323272"/>
                      </a:cubicBezTo>
                      <a:cubicBezTo>
                        <a:pt x="250922" y="395623"/>
                        <a:pt x="296334" y="414866"/>
                        <a:pt x="341746" y="434109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</p:grpSp>
      <p:sp>
        <p:nvSpPr>
          <p:cNvPr id="317" name="Rectangle avec flèche vers le bas 316"/>
          <p:cNvSpPr/>
          <p:nvPr/>
        </p:nvSpPr>
        <p:spPr>
          <a:xfrm>
            <a:off x="120073" y="3805381"/>
            <a:ext cx="1450109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Chromosomes à déplacer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344" name="Groupe 343"/>
          <p:cNvGrpSpPr/>
          <p:nvPr/>
        </p:nvGrpSpPr>
        <p:grpSpPr>
          <a:xfrm>
            <a:off x="132771" y="4331856"/>
            <a:ext cx="159281" cy="800168"/>
            <a:chOff x="132771" y="4331856"/>
            <a:chExt cx="159281" cy="800168"/>
          </a:xfrm>
        </p:grpSpPr>
        <p:grpSp>
          <p:nvGrpSpPr>
            <p:cNvPr id="345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348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35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3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49" name="Rectangle 348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0" name="Rectangle 349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46" name="Rectangle 345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54" name="Groupe 586"/>
          <p:cNvGrpSpPr/>
          <p:nvPr/>
        </p:nvGrpSpPr>
        <p:grpSpPr>
          <a:xfrm>
            <a:off x="605991" y="4336417"/>
            <a:ext cx="155089" cy="800168"/>
            <a:chOff x="505834" y="3725373"/>
            <a:chExt cx="176212" cy="909152"/>
          </a:xfrm>
        </p:grpSpPr>
        <p:grpSp>
          <p:nvGrpSpPr>
            <p:cNvPr id="355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358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36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3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59" name="Rectangle 358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0" name="Rectangle 359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56" name="Rectangle 355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4" name="Groupe 591"/>
          <p:cNvGrpSpPr/>
          <p:nvPr/>
        </p:nvGrpSpPr>
        <p:grpSpPr>
          <a:xfrm>
            <a:off x="574214" y="5340352"/>
            <a:ext cx="65667" cy="797374"/>
            <a:chOff x="879590" y="5352617"/>
            <a:chExt cx="74611" cy="905977"/>
          </a:xfrm>
        </p:grpSpPr>
        <p:grpSp>
          <p:nvGrpSpPr>
            <p:cNvPr id="365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367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36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0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68" name="Rectangle 367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66" name="Rectangle 365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71" name="Groupe 588"/>
          <p:cNvGrpSpPr/>
          <p:nvPr/>
        </p:nvGrpSpPr>
        <p:grpSpPr>
          <a:xfrm>
            <a:off x="199515" y="5312036"/>
            <a:ext cx="65668" cy="797374"/>
            <a:chOff x="224819" y="5357062"/>
            <a:chExt cx="74612" cy="905977"/>
          </a:xfrm>
        </p:grpSpPr>
        <p:grpSp>
          <p:nvGrpSpPr>
            <p:cNvPr id="372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374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37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7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75" name="Rectangle 374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3" name="Rectangle 372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78" name="Groupe 199"/>
          <p:cNvGrpSpPr/>
          <p:nvPr/>
        </p:nvGrpSpPr>
        <p:grpSpPr>
          <a:xfrm>
            <a:off x="1134051" y="4353503"/>
            <a:ext cx="159281" cy="800168"/>
            <a:chOff x="1171863" y="3771324"/>
            <a:chExt cx="180975" cy="909152"/>
          </a:xfrm>
        </p:grpSpPr>
        <p:grpSp>
          <p:nvGrpSpPr>
            <p:cNvPr id="379" name="Groupe 720"/>
            <p:cNvGrpSpPr/>
            <p:nvPr/>
          </p:nvGrpSpPr>
          <p:grpSpPr>
            <a:xfrm>
              <a:off x="1185258" y="3771324"/>
              <a:ext cx="150494" cy="909152"/>
              <a:chOff x="1156394" y="2251075"/>
              <a:chExt cx="150494" cy="909152"/>
            </a:xfrm>
          </p:grpSpPr>
          <p:sp>
            <p:nvSpPr>
              <p:cNvPr id="384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5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6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80" name="Rectangle 379"/>
            <p:cNvSpPr/>
            <p:nvPr/>
          </p:nvSpPr>
          <p:spPr>
            <a:xfrm>
              <a:off x="1171863" y="4553961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1" name="Rectangle 380"/>
            <p:cNvSpPr/>
            <p:nvPr/>
          </p:nvSpPr>
          <p:spPr>
            <a:xfrm>
              <a:off x="117345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2" name="Rectangle 381"/>
            <p:cNvSpPr/>
            <p:nvPr/>
          </p:nvSpPr>
          <p:spPr>
            <a:xfrm>
              <a:off x="128140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3" name="Rectangle 382"/>
            <p:cNvSpPr/>
            <p:nvPr/>
          </p:nvSpPr>
          <p:spPr>
            <a:xfrm>
              <a:off x="1274039" y="455404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87" name="Groupe 231"/>
          <p:cNvGrpSpPr/>
          <p:nvPr/>
        </p:nvGrpSpPr>
        <p:grpSpPr>
          <a:xfrm>
            <a:off x="1394258" y="4358642"/>
            <a:ext cx="155088" cy="800168"/>
            <a:chOff x="1526453" y="3776174"/>
            <a:chExt cx="176211" cy="909152"/>
          </a:xfrm>
        </p:grpSpPr>
        <p:grpSp>
          <p:nvGrpSpPr>
            <p:cNvPr id="388" name="Groupe 778"/>
            <p:cNvGrpSpPr/>
            <p:nvPr/>
          </p:nvGrpSpPr>
          <p:grpSpPr>
            <a:xfrm>
              <a:off x="1539847" y="3776174"/>
              <a:ext cx="150494" cy="909152"/>
              <a:chOff x="1156394" y="2251075"/>
              <a:chExt cx="150494" cy="909152"/>
            </a:xfrm>
          </p:grpSpPr>
          <p:sp>
            <p:nvSpPr>
              <p:cNvPr id="393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4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5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89" name="Rectangle 388"/>
            <p:cNvSpPr/>
            <p:nvPr/>
          </p:nvSpPr>
          <p:spPr>
            <a:xfrm>
              <a:off x="1631226" y="4558811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15264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16280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1529049" y="4558723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6" name="Groupe 240"/>
          <p:cNvGrpSpPr/>
          <p:nvPr/>
        </p:nvGrpSpPr>
        <p:grpSpPr>
          <a:xfrm>
            <a:off x="1314518" y="5321562"/>
            <a:ext cx="64439" cy="797374"/>
            <a:chOff x="985760" y="5395163"/>
            <a:chExt cx="73216" cy="905977"/>
          </a:xfrm>
        </p:grpSpPr>
        <p:grpSp>
          <p:nvGrpSpPr>
            <p:cNvPr id="397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400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1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98" name="Rectangle 397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2" name="Groupe 246"/>
          <p:cNvGrpSpPr/>
          <p:nvPr/>
        </p:nvGrpSpPr>
        <p:grpSpPr>
          <a:xfrm>
            <a:off x="950692" y="5340065"/>
            <a:ext cx="65356" cy="797374"/>
            <a:chOff x="1155622" y="5395480"/>
            <a:chExt cx="74257" cy="905977"/>
          </a:xfrm>
        </p:grpSpPr>
        <p:grpSp>
          <p:nvGrpSpPr>
            <p:cNvPr id="403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406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7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04" name="Rectangle 403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5" name="Rectangle 404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8" name="Groupe 591"/>
          <p:cNvGrpSpPr/>
          <p:nvPr/>
        </p:nvGrpSpPr>
        <p:grpSpPr>
          <a:xfrm>
            <a:off x="763560" y="5335733"/>
            <a:ext cx="65667" cy="797374"/>
            <a:chOff x="879590" y="5352617"/>
            <a:chExt cx="74611" cy="905977"/>
          </a:xfrm>
        </p:grpSpPr>
        <p:grpSp>
          <p:nvGrpSpPr>
            <p:cNvPr id="409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411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413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4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12" name="Rectangle 411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10" name="Rectangle 409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5" name="Groupe 266"/>
          <p:cNvGrpSpPr/>
          <p:nvPr/>
        </p:nvGrpSpPr>
        <p:grpSpPr>
          <a:xfrm>
            <a:off x="1130801" y="5344682"/>
            <a:ext cx="65356" cy="797374"/>
            <a:chOff x="1155622" y="5395480"/>
            <a:chExt cx="74257" cy="905977"/>
          </a:xfrm>
        </p:grpSpPr>
        <p:grpSp>
          <p:nvGrpSpPr>
            <p:cNvPr id="416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419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0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17" name="Rectangle 416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8" name="Rectangle 417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21" name="Groupe 288"/>
          <p:cNvGrpSpPr/>
          <p:nvPr/>
        </p:nvGrpSpPr>
        <p:grpSpPr>
          <a:xfrm>
            <a:off x="1485391" y="5307708"/>
            <a:ext cx="64439" cy="797374"/>
            <a:chOff x="985760" y="5395163"/>
            <a:chExt cx="73216" cy="905977"/>
          </a:xfrm>
        </p:grpSpPr>
        <p:grpSp>
          <p:nvGrpSpPr>
            <p:cNvPr id="422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425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6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23" name="Rectangle 422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4" name="Rectangle 423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27" name="Groupe 586"/>
          <p:cNvGrpSpPr/>
          <p:nvPr/>
        </p:nvGrpSpPr>
        <p:grpSpPr>
          <a:xfrm>
            <a:off x="863166" y="4326892"/>
            <a:ext cx="155089" cy="800168"/>
            <a:chOff x="505834" y="3725373"/>
            <a:chExt cx="176212" cy="909152"/>
          </a:xfrm>
        </p:grpSpPr>
        <p:grpSp>
          <p:nvGrpSpPr>
            <p:cNvPr id="428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431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43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6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32" name="Rectangle 431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3" name="Rectangle 432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29" name="Rectangle 428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0" name="Rectangle 429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37" name="Groupe 588"/>
          <p:cNvGrpSpPr/>
          <p:nvPr/>
        </p:nvGrpSpPr>
        <p:grpSpPr>
          <a:xfrm>
            <a:off x="361440" y="5312036"/>
            <a:ext cx="65668" cy="797374"/>
            <a:chOff x="224819" y="5357062"/>
            <a:chExt cx="74612" cy="905977"/>
          </a:xfrm>
        </p:grpSpPr>
        <p:grpSp>
          <p:nvGrpSpPr>
            <p:cNvPr id="438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440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44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3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41" name="Rectangle 440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39" name="Rectangle 438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4" name="Groupe 443"/>
          <p:cNvGrpSpPr/>
          <p:nvPr/>
        </p:nvGrpSpPr>
        <p:grpSpPr>
          <a:xfrm>
            <a:off x="361371" y="4339476"/>
            <a:ext cx="159281" cy="800168"/>
            <a:chOff x="132771" y="4331856"/>
            <a:chExt cx="159281" cy="800168"/>
          </a:xfrm>
        </p:grpSpPr>
        <p:grpSp>
          <p:nvGrpSpPr>
            <p:cNvPr id="445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448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45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3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49" name="Rectangle 448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0" name="Rectangle 449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46" name="Rectangle 445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7" name="Rectangle 446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9" name="Groupe 188"/>
          <p:cNvGrpSpPr/>
          <p:nvPr/>
        </p:nvGrpSpPr>
        <p:grpSpPr>
          <a:xfrm>
            <a:off x="142259" y="105499"/>
            <a:ext cx="1865496" cy="3403816"/>
            <a:chOff x="142259" y="105499"/>
            <a:chExt cx="1865496" cy="3403816"/>
          </a:xfrm>
        </p:grpSpPr>
        <p:sp>
          <p:nvSpPr>
            <p:cNvPr id="190" name="ZoneTexte 189"/>
            <p:cNvSpPr txBox="1"/>
            <p:nvPr/>
          </p:nvSpPr>
          <p:spPr>
            <a:xfrm>
              <a:off x="142259" y="105499"/>
              <a:ext cx="1524616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latin typeface="Comic Sans MS" pitchFamily="66" charset="0"/>
                </a:rPr>
                <a:t>Gènes liés</a:t>
              </a:r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191" name="ZoneTexte 190"/>
            <p:cNvSpPr txBox="1"/>
            <p:nvPr/>
          </p:nvSpPr>
          <p:spPr>
            <a:xfrm>
              <a:off x="153324" y="497633"/>
              <a:ext cx="1854431" cy="1954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Gène  codant la taille des ailes: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+ : ailes longues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 : ailes vestigiales</a:t>
              </a:r>
            </a:p>
            <a:p>
              <a:pPr>
                <a:buFontTx/>
                <a:buChar char="-"/>
              </a:pPr>
              <a:endParaRPr lang="fr-FR" sz="1100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Gène codant la couleur du corps: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b+ : couleur beige 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 : couleur noire</a:t>
              </a:r>
            </a:p>
            <a:p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192" name="ZoneTexte 191"/>
            <p:cNvSpPr txBox="1"/>
            <p:nvPr/>
          </p:nvSpPr>
          <p:spPr>
            <a:xfrm>
              <a:off x="187962" y="2270726"/>
              <a:ext cx="13837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n°2</a:t>
              </a:r>
              <a:endParaRPr lang="fr-FR" sz="1100" b="1" dirty="0">
                <a:latin typeface="Comic Sans MS" pitchFamily="66" charset="0"/>
              </a:endParaRPr>
            </a:p>
          </p:txBody>
        </p:sp>
        <p:grpSp>
          <p:nvGrpSpPr>
            <p:cNvPr id="193" name="Groupe 76"/>
            <p:cNvGrpSpPr/>
            <p:nvPr/>
          </p:nvGrpSpPr>
          <p:grpSpPr>
            <a:xfrm>
              <a:off x="394537" y="2575764"/>
              <a:ext cx="437040" cy="932165"/>
              <a:chOff x="394537" y="2385264"/>
              <a:chExt cx="437040" cy="932165"/>
            </a:xfrm>
          </p:grpSpPr>
          <p:grpSp>
            <p:nvGrpSpPr>
              <p:cNvPr id="229" name="Groupe 544"/>
              <p:cNvGrpSpPr/>
              <p:nvPr/>
            </p:nvGrpSpPr>
            <p:grpSpPr>
              <a:xfrm>
                <a:off x="394537" y="2385264"/>
                <a:ext cx="74612" cy="905977"/>
                <a:chOff x="343737" y="2440680"/>
                <a:chExt cx="74612" cy="905977"/>
              </a:xfrm>
            </p:grpSpPr>
            <p:grpSp>
              <p:nvGrpSpPr>
                <p:cNvPr id="232" name="Groupe 531"/>
                <p:cNvGrpSpPr/>
                <p:nvPr/>
              </p:nvGrpSpPr>
              <p:grpSpPr>
                <a:xfrm>
                  <a:off x="343737" y="2440680"/>
                  <a:ext cx="74612" cy="905977"/>
                  <a:chOff x="317067" y="2528310"/>
                  <a:chExt cx="74612" cy="905977"/>
                </a:xfrm>
              </p:grpSpPr>
              <p:grpSp>
                <p:nvGrpSpPr>
                  <p:cNvPr id="234" name="Groupe 719"/>
                  <p:cNvGrpSpPr/>
                  <p:nvPr/>
                </p:nvGrpSpPr>
                <p:grpSpPr>
                  <a:xfrm>
                    <a:off x="317067" y="2528310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236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37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35" name="Rectangle 234"/>
                  <p:cNvSpPr/>
                  <p:nvPr/>
                </p:nvSpPr>
                <p:spPr>
                  <a:xfrm>
                    <a:off x="320241" y="3304596"/>
                    <a:ext cx="71438" cy="76200"/>
                  </a:xfrm>
                  <a:prstGeom prst="rect">
                    <a:avLst/>
                  </a:prstGeom>
                  <a:solidFill>
                    <a:srgbClr val="66FF66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33" name="Rectangle 232"/>
                <p:cNvSpPr/>
                <p:nvPr/>
              </p:nvSpPr>
              <p:spPr>
                <a:xfrm>
                  <a:off x="343908" y="2982769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30" name="ZoneTexte 229"/>
              <p:cNvSpPr txBox="1"/>
              <p:nvPr/>
            </p:nvSpPr>
            <p:spPr>
              <a:xfrm>
                <a:off x="412873" y="3055819"/>
                <a:ext cx="4187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r>
                  <a:rPr lang="fr-FR" sz="11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231" name="ZoneTexte 230"/>
              <p:cNvSpPr txBox="1"/>
              <p:nvPr/>
            </p:nvSpPr>
            <p:spPr>
              <a:xfrm>
                <a:off x="408251" y="2848001"/>
                <a:ext cx="3353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b+</a:t>
                </a:r>
              </a:p>
            </p:txBody>
          </p:sp>
        </p:grpSp>
        <p:grpSp>
          <p:nvGrpSpPr>
            <p:cNvPr id="194" name="Groupe 77"/>
            <p:cNvGrpSpPr/>
            <p:nvPr/>
          </p:nvGrpSpPr>
          <p:grpSpPr>
            <a:xfrm>
              <a:off x="1112808" y="2571319"/>
              <a:ext cx="388501" cy="937996"/>
              <a:chOff x="1112808" y="2380819"/>
              <a:chExt cx="388501" cy="937996"/>
            </a:xfrm>
          </p:grpSpPr>
          <p:grpSp>
            <p:nvGrpSpPr>
              <p:cNvPr id="195" name="Groupe 543"/>
              <p:cNvGrpSpPr/>
              <p:nvPr/>
            </p:nvGrpSpPr>
            <p:grpSpPr>
              <a:xfrm>
                <a:off x="1112808" y="2380819"/>
                <a:ext cx="74611" cy="905977"/>
                <a:chOff x="1055658" y="2442585"/>
                <a:chExt cx="74611" cy="905977"/>
              </a:xfrm>
            </p:grpSpPr>
            <p:grpSp>
              <p:nvGrpSpPr>
                <p:cNvPr id="200" name="Groupe 537"/>
                <p:cNvGrpSpPr/>
                <p:nvPr/>
              </p:nvGrpSpPr>
              <p:grpSpPr>
                <a:xfrm>
                  <a:off x="1055658" y="2442585"/>
                  <a:ext cx="74611" cy="905977"/>
                  <a:chOff x="1022638" y="2537835"/>
                  <a:chExt cx="74611" cy="905977"/>
                </a:xfrm>
              </p:grpSpPr>
              <p:grpSp>
                <p:nvGrpSpPr>
                  <p:cNvPr id="213" name="Groupe 743"/>
                  <p:cNvGrpSpPr/>
                  <p:nvPr/>
                </p:nvGrpSpPr>
                <p:grpSpPr>
                  <a:xfrm>
                    <a:off x="1022638" y="2537835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220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28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19" name="Rectangle 218"/>
                  <p:cNvSpPr/>
                  <p:nvPr/>
                </p:nvSpPr>
                <p:spPr>
                  <a:xfrm>
                    <a:off x="1025811" y="3309358"/>
                    <a:ext cx="71438" cy="76200"/>
                  </a:xfrm>
                  <a:prstGeom prst="rect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12" name="Rectangle 211"/>
                <p:cNvSpPr/>
                <p:nvPr/>
              </p:nvSpPr>
              <p:spPr>
                <a:xfrm>
                  <a:off x="1058284" y="2987531"/>
                  <a:ext cx="71438" cy="76200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96" name="ZoneTexte 195"/>
              <p:cNvSpPr txBox="1"/>
              <p:nvPr/>
            </p:nvSpPr>
            <p:spPr>
              <a:xfrm>
                <a:off x="1149931" y="3057205"/>
                <a:ext cx="3513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endParaRPr lang="fr-FR" sz="1100" dirty="0" smtClean="0">
                  <a:latin typeface="Comic Sans MS" pitchFamily="66" charset="0"/>
                </a:endParaRPr>
              </a:p>
            </p:txBody>
          </p:sp>
          <p:sp>
            <p:nvSpPr>
              <p:cNvPr id="199" name="ZoneTexte 198"/>
              <p:cNvSpPr txBox="1"/>
              <p:nvPr/>
            </p:nvSpPr>
            <p:spPr>
              <a:xfrm>
                <a:off x="1148548" y="2841767"/>
                <a:ext cx="2680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</a:p>
            </p:txBody>
          </p:sp>
        </p:grpSp>
      </p:grpSp>
      <p:sp>
        <p:nvSpPr>
          <p:cNvPr id="238" name="Ruban vers le haut 237"/>
          <p:cNvSpPr/>
          <p:nvPr/>
        </p:nvSpPr>
        <p:spPr>
          <a:xfrm>
            <a:off x="8280401" y="0"/>
            <a:ext cx="863602" cy="431800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Comic Sans MS" pitchFamily="66" charset="0"/>
              </a:rPr>
              <a:t>2</a:t>
            </a:r>
            <a:endParaRPr lang="fr-FR" sz="1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Tableau 142"/>
          <p:cNvGraphicFramePr>
            <a:graphicFrameLocks noGrp="1"/>
          </p:cNvGraphicFramePr>
          <p:nvPr/>
        </p:nvGraphicFramePr>
        <p:xfrm>
          <a:off x="1879599" y="609600"/>
          <a:ext cx="7069668" cy="5624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256"/>
                <a:gridCol w="3557540"/>
                <a:gridCol w="3091872"/>
              </a:tblGrid>
              <a:tr h="161726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6272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8141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e 443"/>
          <p:cNvGrpSpPr/>
          <p:nvPr/>
        </p:nvGrpSpPr>
        <p:grpSpPr>
          <a:xfrm>
            <a:off x="6086928" y="1200727"/>
            <a:ext cx="578279" cy="747608"/>
            <a:chOff x="4355976" y="1916832"/>
            <a:chExt cx="578279" cy="747608"/>
          </a:xfrm>
        </p:grpSpPr>
        <p:grpSp>
          <p:nvGrpSpPr>
            <p:cNvPr id="3" name="Groupe 315"/>
            <p:cNvGrpSpPr/>
            <p:nvPr/>
          </p:nvGrpSpPr>
          <p:grpSpPr>
            <a:xfrm>
              <a:off x="4516609" y="1916832"/>
              <a:ext cx="257013" cy="155752"/>
              <a:chOff x="6732240" y="2708920"/>
              <a:chExt cx="576064" cy="360040"/>
            </a:xfrm>
          </p:grpSpPr>
          <p:sp>
            <p:nvSpPr>
              <p:cNvPr id="435" name="Ellipse 434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36" name="Ellipse 435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37" name="Ellipse 436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grpSp>
            <p:nvGrpSpPr>
              <p:cNvPr id="4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439" name="Arc 438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40" name="Arc 439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5" name="Groupe 442"/>
            <p:cNvGrpSpPr/>
            <p:nvPr/>
          </p:nvGrpSpPr>
          <p:grpSpPr>
            <a:xfrm>
              <a:off x="4355976" y="1947982"/>
              <a:ext cx="578279" cy="716458"/>
              <a:chOff x="4355976" y="1947982"/>
              <a:chExt cx="578279" cy="716458"/>
            </a:xfrm>
          </p:grpSpPr>
          <p:grpSp>
            <p:nvGrpSpPr>
              <p:cNvPr id="6" name="Groupe 311"/>
              <p:cNvGrpSpPr/>
              <p:nvPr/>
            </p:nvGrpSpPr>
            <p:grpSpPr>
              <a:xfrm>
                <a:off x="4484482" y="2010283"/>
                <a:ext cx="321266" cy="654157"/>
                <a:chOff x="6660232" y="2924944"/>
                <a:chExt cx="720080" cy="1512168"/>
              </a:xfrm>
              <a:solidFill>
                <a:srgbClr val="3E1F00"/>
              </a:solidFill>
            </p:grpSpPr>
            <p:sp>
              <p:nvSpPr>
                <p:cNvPr id="433" name="Ellipse 432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434" name="Ellipse 433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427" name="Forme libre 426"/>
              <p:cNvSpPr/>
              <p:nvPr/>
            </p:nvSpPr>
            <p:spPr>
              <a:xfrm>
                <a:off x="4741495" y="1947982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28" name="Forme libre 427"/>
              <p:cNvSpPr/>
              <p:nvPr/>
            </p:nvSpPr>
            <p:spPr>
              <a:xfrm flipH="1">
                <a:off x="4420229" y="1947982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29" name="Forme libre 428"/>
              <p:cNvSpPr/>
              <p:nvPr/>
            </p:nvSpPr>
            <p:spPr>
              <a:xfrm>
                <a:off x="4388103" y="2045982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30" name="Forme libre 429"/>
              <p:cNvSpPr/>
              <p:nvPr/>
            </p:nvSpPr>
            <p:spPr>
              <a:xfrm flipH="1">
                <a:off x="4773622" y="2041433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31" name="Forme libre 430"/>
              <p:cNvSpPr/>
              <p:nvPr/>
            </p:nvSpPr>
            <p:spPr>
              <a:xfrm>
                <a:off x="4355976" y="2197185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32" name="Forme libre 431"/>
              <p:cNvSpPr/>
              <p:nvPr/>
            </p:nvSpPr>
            <p:spPr>
              <a:xfrm flipH="1">
                <a:off x="4773622" y="2197185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7" name="Groupe 395"/>
            <p:cNvGrpSpPr/>
            <p:nvPr/>
          </p:nvGrpSpPr>
          <p:grpSpPr>
            <a:xfrm>
              <a:off x="4498666" y="2065666"/>
              <a:ext cx="319914" cy="288032"/>
              <a:chOff x="2482442" y="2065666"/>
              <a:chExt cx="319914" cy="288032"/>
            </a:xfrm>
          </p:grpSpPr>
          <p:sp>
            <p:nvSpPr>
              <p:cNvPr id="424" name="Larme 423"/>
              <p:cNvSpPr/>
              <p:nvPr/>
            </p:nvSpPr>
            <p:spPr>
              <a:xfrm rot="2003341">
                <a:off x="2482442" y="2065666"/>
                <a:ext cx="103891" cy="288032"/>
              </a:xfrm>
              <a:prstGeom prst="teardrop">
                <a:avLst>
                  <a:gd name="adj" fmla="val 31997"/>
                </a:avLst>
              </a:prstGeom>
              <a:solidFill>
                <a:schemeClr val="bg1">
                  <a:lumMod val="65000"/>
                  <a:alpha val="40000"/>
                </a:schemeClr>
              </a:solidFill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425" name="Larme 424"/>
              <p:cNvSpPr/>
              <p:nvPr/>
            </p:nvSpPr>
            <p:spPr>
              <a:xfrm rot="19596659" flipH="1">
                <a:off x="2698465" y="2065666"/>
                <a:ext cx="103891" cy="288032"/>
              </a:xfrm>
              <a:prstGeom prst="teardrop">
                <a:avLst>
                  <a:gd name="adj" fmla="val 31997"/>
                </a:avLst>
              </a:prstGeom>
              <a:solidFill>
                <a:schemeClr val="bg1">
                  <a:lumMod val="65000"/>
                  <a:alpha val="40000"/>
                </a:schemeClr>
              </a:solidFill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grpSp>
        <p:nvGrpSpPr>
          <p:cNvPr id="809" name="Groupe 346"/>
          <p:cNvGrpSpPr/>
          <p:nvPr/>
        </p:nvGrpSpPr>
        <p:grpSpPr>
          <a:xfrm>
            <a:off x="2710886" y="1117600"/>
            <a:ext cx="578279" cy="878941"/>
            <a:chOff x="3419872" y="1268760"/>
            <a:chExt cx="578279" cy="878941"/>
          </a:xfrm>
        </p:grpSpPr>
        <p:grpSp>
          <p:nvGrpSpPr>
            <p:cNvPr id="810" name="Groupe 315"/>
            <p:cNvGrpSpPr/>
            <p:nvPr/>
          </p:nvGrpSpPr>
          <p:grpSpPr>
            <a:xfrm>
              <a:off x="3580505" y="1268760"/>
              <a:ext cx="257013" cy="155752"/>
              <a:chOff x="6732240" y="2708920"/>
              <a:chExt cx="576064" cy="360040"/>
            </a:xfrm>
          </p:grpSpPr>
          <p:sp>
            <p:nvSpPr>
              <p:cNvPr id="280" name="Ellipse 279"/>
              <p:cNvSpPr/>
              <p:nvPr/>
            </p:nvSpPr>
            <p:spPr>
              <a:xfrm>
                <a:off x="673224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81" name="Ellipse 280"/>
              <p:cNvSpPr/>
              <p:nvPr/>
            </p:nvSpPr>
            <p:spPr>
              <a:xfrm>
                <a:off x="7092280" y="2780928"/>
                <a:ext cx="216024" cy="216024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82" name="Ellipse 281"/>
              <p:cNvSpPr/>
              <p:nvPr/>
            </p:nvSpPr>
            <p:spPr>
              <a:xfrm>
                <a:off x="6804248" y="2780928"/>
                <a:ext cx="432048" cy="28803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grpSp>
            <p:nvGrpSpPr>
              <p:cNvPr id="811" name="Groupe 309"/>
              <p:cNvGrpSpPr/>
              <p:nvPr/>
            </p:nvGrpSpPr>
            <p:grpSpPr>
              <a:xfrm>
                <a:off x="6732240" y="2708920"/>
                <a:ext cx="576064" cy="144016"/>
                <a:chOff x="6732240" y="2276872"/>
                <a:chExt cx="576064" cy="288032"/>
              </a:xfrm>
            </p:grpSpPr>
            <p:sp>
              <p:nvSpPr>
                <p:cNvPr id="284" name="Arc 283"/>
                <p:cNvSpPr/>
                <p:nvPr/>
              </p:nvSpPr>
              <p:spPr>
                <a:xfrm>
                  <a:off x="6732240" y="2276872"/>
                  <a:ext cx="226961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5" name="Arc 284"/>
                <p:cNvSpPr/>
                <p:nvPr/>
              </p:nvSpPr>
              <p:spPr>
                <a:xfrm flipH="1">
                  <a:off x="7087949" y="2276872"/>
                  <a:ext cx="220355" cy="288032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grpSp>
          <p:nvGrpSpPr>
            <p:cNvPr id="812" name="Groupe 345"/>
            <p:cNvGrpSpPr/>
            <p:nvPr/>
          </p:nvGrpSpPr>
          <p:grpSpPr>
            <a:xfrm>
              <a:off x="3419872" y="1299910"/>
              <a:ext cx="578279" cy="716458"/>
              <a:chOff x="3419872" y="1299910"/>
              <a:chExt cx="578279" cy="716458"/>
            </a:xfrm>
          </p:grpSpPr>
          <p:grpSp>
            <p:nvGrpSpPr>
              <p:cNvPr id="813" name="Groupe 311"/>
              <p:cNvGrpSpPr/>
              <p:nvPr/>
            </p:nvGrpSpPr>
            <p:grpSpPr>
              <a:xfrm>
                <a:off x="3548378" y="1362211"/>
                <a:ext cx="321266" cy="654157"/>
                <a:chOff x="6660232" y="2924944"/>
                <a:chExt cx="720080" cy="1512168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78" name="Ellipse 277"/>
                <p:cNvSpPr/>
                <p:nvPr/>
              </p:nvSpPr>
              <p:spPr>
                <a:xfrm>
                  <a:off x="6660232" y="3266982"/>
                  <a:ext cx="720080" cy="1170130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9" name="Ellipse 278"/>
                <p:cNvSpPr/>
                <p:nvPr/>
              </p:nvSpPr>
              <p:spPr>
                <a:xfrm>
                  <a:off x="6732240" y="2924944"/>
                  <a:ext cx="576064" cy="648072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72" name="Forme libre 271"/>
              <p:cNvSpPr/>
              <p:nvPr/>
            </p:nvSpPr>
            <p:spPr>
              <a:xfrm>
                <a:off x="3805391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73" name="Forme libre 272"/>
              <p:cNvSpPr/>
              <p:nvPr/>
            </p:nvSpPr>
            <p:spPr>
              <a:xfrm flipH="1">
                <a:off x="3484125" y="1299910"/>
                <a:ext cx="128506" cy="123495"/>
              </a:xfrm>
              <a:custGeom>
                <a:avLst/>
                <a:gdLst>
                  <a:gd name="connsiteX0" fmla="*/ 0 w 295564"/>
                  <a:gd name="connsiteY0" fmla="*/ 429491 h 429491"/>
                  <a:gd name="connsiteX1" fmla="*/ 120073 w 295564"/>
                  <a:gd name="connsiteY1" fmla="*/ 309418 h 429491"/>
                  <a:gd name="connsiteX2" fmla="*/ 193964 w 295564"/>
                  <a:gd name="connsiteY2" fmla="*/ 50800 h 429491"/>
                  <a:gd name="connsiteX3" fmla="*/ 295564 w 295564"/>
                  <a:gd name="connsiteY3" fmla="*/ 4618 h 429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64" h="429491">
                    <a:moveTo>
                      <a:pt x="0" y="429491"/>
                    </a:moveTo>
                    <a:cubicBezTo>
                      <a:pt x="43873" y="401012"/>
                      <a:pt x="87746" y="372533"/>
                      <a:pt x="120073" y="309418"/>
                    </a:cubicBezTo>
                    <a:cubicBezTo>
                      <a:pt x="152400" y="246303"/>
                      <a:pt x="164716" y="101600"/>
                      <a:pt x="193964" y="50800"/>
                    </a:cubicBezTo>
                    <a:cubicBezTo>
                      <a:pt x="223212" y="0"/>
                      <a:pt x="259388" y="2309"/>
                      <a:pt x="295564" y="4618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74" name="Forme libre 273"/>
              <p:cNvSpPr/>
              <p:nvPr/>
            </p:nvSpPr>
            <p:spPr>
              <a:xfrm>
                <a:off x="3451999" y="1397910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75" name="Forme libre 274"/>
              <p:cNvSpPr/>
              <p:nvPr/>
            </p:nvSpPr>
            <p:spPr>
              <a:xfrm flipH="1">
                <a:off x="3837518" y="1393361"/>
                <a:ext cx="133104" cy="120053"/>
              </a:xfrm>
              <a:custGeom>
                <a:avLst/>
                <a:gdLst>
                  <a:gd name="connsiteX0" fmla="*/ 397163 w 397163"/>
                  <a:gd name="connsiteY0" fmla="*/ 129309 h 220133"/>
                  <a:gd name="connsiteX1" fmla="*/ 184727 w 397163"/>
                  <a:gd name="connsiteY1" fmla="*/ 203200 h 220133"/>
                  <a:gd name="connsiteX2" fmla="*/ 110836 w 397163"/>
                  <a:gd name="connsiteY2" fmla="*/ 27709 h 220133"/>
                  <a:gd name="connsiteX3" fmla="*/ 0 w 397163"/>
                  <a:gd name="connsiteY3" fmla="*/ 36945 h 220133"/>
                  <a:gd name="connsiteX4" fmla="*/ 0 w 397163"/>
                  <a:gd name="connsiteY4" fmla="*/ 36945 h 220133"/>
                  <a:gd name="connsiteX5" fmla="*/ 0 w 397163"/>
                  <a:gd name="connsiteY5" fmla="*/ 36945 h 220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163" h="220133">
                    <a:moveTo>
                      <a:pt x="397163" y="129309"/>
                    </a:moveTo>
                    <a:cubicBezTo>
                      <a:pt x="314805" y="174721"/>
                      <a:pt x="232448" y="220133"/>
                      <a:pt x="184727" y="203200"/>
                    </a:cubicBezTo>
                    <a:cubicBezTo>
                      <a:pt x="137006" y="186267"/>
                      <a:pt x="141624" y="55418"/>
                      <a:pt x="110836" y="27709"/>
                    </a:cubicBezTo>
                    <a:cubicBezTo>
                      <a:pt x="80048" y="0"/>
                      <a:pt x="0" y="36945"/>
                      <a:pt x="0" y="36945"/>
                    </a:cubicBezTo>
                    <a:lnTo>
                      <a:pt x="0" y="36945"/>
                    </a:lnTo>
                    <a:lnTo>
                      <a:pt x="0" y="36945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76" name="Forme libre 275"/>
              <p:cNvSpPr/>
              <p:nvPr/>
            </p:nvSpPr>
            <p:spPr>
              <a:xfrm>
                <a:off x="3419872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77" name="Forme libre 276"/>
              <p:cNvSpPr/>
              <p:nvPr/>
            </p:nvSpPr>
            <p:spPr>
              <a:xfrm flipH="1">
                <a:off x="3837518" y="1549113"/>
                <a:ext cx="160633" cy="342654"/>
              </a:xfrm>
              <a:custGeom>
                <a:avLst/>
                <a:gdLst>
                  <a:gd name="connsiteX0" fmla="*/ 360218 w 360218"/>
                  <a:gd name="connsiteY0" fmla="*/ 0 h 628072"/>
                  <a:gd name="connsiteX1" fmla="*/ 83127 w 360218"/>
                  <a:gd name="connsiteY1" fmla="*/ 240145 h 628072"/>
                  <a:gd name="connsiteX2" fmla="*/ 147782 w 360218"/>
                  <a:gd name="connsiteY2" fmla="*/ 452581 h 628072"/>
                  <a:gd name="connsiteX3" fmla="*/ 0 w 360218"/>
                  <a:gd name="connsiteY3" fmla="*/ 628072 h 62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218" h="628072">
                    <a:moveTo>
                      <a:pt x="360218" y="0"/>
                    </a:moveTo>
                    <a:cubicBezTo>
                      <a:pt x="239375" y="82357"/>
                      <a:pt x="118533" y="164715"/>
                      <a:pt x="83127" y="240145"/>
                    </a:cubicBezTo>
                    <a:cubicBezTo>
                      <a:pt x="47721" y="315575"/>
                      <a:pt x="161637" y="387927"/>
                      <a:pt x="147782" y="452581"/>
                    </a:cubicBezTo>
                    <a:cubicBezTo>
                      <a:pt x="133928" y="517236"/>
                      <a:pt x="66964" y="572654"/>
                      <a:pt x="0" y="628072"/>
                    </a:cubicBez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grpSp>
          <p:nvGrpSpPr>
            <p:cNvPr id="814" name="Groupe 314"/>
            <p:cNvGrpSpPr/>
            <p:nvPr/>
          </p:nvGrpSpPr>
          <p:grpSpPr>
            <a:xfrm>
              <a:off x="3491880" y="1484784"/>
              <a:ext cx="454968" cy="662917"/>
              <a:chOff x="6511960" y="3247838"/>
              <a:chExt cx="1019758" cy="1532416"/>
            </a:xfrm>
            <a:solidFill>
              <a:schemeClr val="bg1">
                <a:lumMod val="65000"/>
                <a:alpha val="40000"/>
              </a:schemeClr>
            </a:solidFill>
          </p:grpSpPr>
          <p:sp>
            <p:nvSpPr>
              <p:cNvPr id="269" name="Larme 268"/>
              <p:cNvSpPr/>
              <p:nvPr/>
            </p:nvSpPr>
            <p:spPr>
              <a:xfrm rot="651685">
                <a:off x="6511960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70" name="Larme 269"/>
              <p:cNvSpPr/>
              <p:nvPr/>
            </p:nvSpPr>
            <p:spPr>
              <a:xfrm rot="20948315" flipH="1">
                <a:off x="7016017" y="3247838"/>
                <a:ext cx="515701" cy="1532416"/>
              </a:xfrm>
              <a:prstGeom prst="teardrop">
                <a:avLst>
                  <a:gd name="adj" fmla="val 31997"/>
                </a:avLst>
              </a:prstGeom>
              <a:grpFill/>
              <a:ln w="12700">
                <a:solidFill>
                  <a:schemeClr val="tx1"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287" name="ZoneTexte 286"/>
          <p:cNvSpPr txBox="1"/>
          <p:nvPr/>
        </p:nvSpPr>
        <p:spPr>
          <a:xfrm>
            <a:off x="2266473" y="618836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latin typeface="Comic Sans MS" pitchFamily="66" charset="0"/>
              </a:rPr>
              <a:t>Femelle </a:t>
            </a:r>
          </a:p>
          <a:p>
            <a:pPr algn="ctr"/>
            <a:r>
              <a:rPr lang="fr-FR" sz="1200" dirty="0" smtClean="0">
                <a:latin typeface="Comic Sans MS" pitchFamily="66" charset="0"/>
              </a:rPr>
              <a:t>Hétérozygote F’1</a:t>
            </a:r>
          </a:p>
        </p:txBody>
      </p:sp>
      <p:sp>
        <p:nvSpPr>
          <p:cNvPr id="288" name="ZoneTexte 287"/>
          <p:cNvSpPr txBox="1"/>
          <p:nvPr/>
        </p:nvSpPr>
        <p:spPr>
          <a:xfrm>
            <a:off x="5863763" y="609602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latin typeface="Comic Sans MS" pitchFamily="66" charset="0"/>
              </a:rPr>
              <a:t>Mâle </a:t>
            </a:r>
          </a:p>
          <a:p>
            <a:pPr algn="ctr"/>
            <a:r>
              <a:rPr lang="fr-FR" sz="1200" dirty="0" smtClean="0">
                <a:latin typeface="Comic Sans MS" pitchFamily="66" charset="0"/>
              </a:rPr>
              <a:t>Homozygote P’2</a:t>
            </a:r>
          </a:p>
        </p:txBody>
      </p:sp>
      <p:sp>
        <p:nvSpPr>
          <p:cNvPr id="146" name="Ellipse 145"/>
          <p:cNvSpPr/>
          <p:nvPr/>
        </p:nvSpPr>
        <p:spPr>
          <a:xfrm>
            <a:off x="2726032" y="2650837"/>
            <a:ext cx="1104334" cy="110433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47" name="Ellipse 146"/>
          <p:cNvSpPr/>
          <p:nvPr/>
        </p:nvSpPr>
        <p:spPr>
          <a:xfrm>
            <a:off x="4407047" y="2632365"/>
            <a:ext cx="1104334" cy="110433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68" name="Rectangle à coins arrondis 167"/>
          <p:cNvSpPr/>
          <p:nvPr/>
        </p:nvSpPr>
        <p:spPr>
          <a:xfrm>
            <a:off x="4515812" y="822040"/>
            <a:ext cx="1182252" cy="110836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69" name="ZoneTexte 168"/>
          <p:cNvSpPr txBox="1"/>
          <p:nvPr/>
        </p:nvSpPr>
        <p:spPr>
          <a:xfrm rot="16200000">
            <a:off x="1187095" y="1163786"/>
            <a:ext cx="180690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>
                <a:latin typeface="Comic Sans MS" pitchFamily="66" charset="0"/>
              </a:rPr>
              <a:t>Génotypes et phénotypes </a:t>
            </a:r>
          </a:p>
          <a:p>
            <a:pPr algn="ctr"/>
            <a:r>
              <a:rPr lang="fr-FR" sz="1050" dirty="0" smtClean="0">
                <a:latin typeface="Comic Sans MS" pitchFamily="66" charset="0"/>
              </a:rPr>
              <a:t>parentaux</a:t>
            </a:r>
            <a:endParaRPr lang="fr-FR" sz="1050" dirty="0">
              <a:latin typeface="Comic Sans MS" pitchFamily="66" charset="0"/>
            </a:endParaRPr>
          </a:p>
        </p:txBody>
      </p:sp>
      <p:sp>
        <p:nvSpPr>
          <p:cNvPr id="170" name="Rectangle à coins arrondis 169"/>
          <p:cNvSpPr/>
          <p:nvPr/>
        </p:nvSpPr>
        <p:spPr>
          <a:xfrm>
            <a:off x="7549957" y="771240"/>
            <a:ext cx="1182252" cy="110836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71" name="ZoneTexte 170"/>
          <p:cNvSpPr txBox="1"/>
          <p:nvPr/>
        </p:nvSpPr>
        <p:spPr>
          <a:xfrm rot="16200000">
            <a:off x="1408885" y="3022579"/>
            <a:ext cx="13356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>
                <a:latin typeface="Comic Sans MS" pitchFamily="66" charset="0"/>
              </a:rPr>
              <a:t>Gamètes possibles</a:t>
            </a:r>
            <a:endParaRPr lang="fr-FR" sz="1050" dirty="0">
              <a:latin typeface="Comic Sans MS" pitchFamily="66" charset="0"/>
            </a:endParaRPr>
          </a:p>
        </p:txBody>
      </p:sp>
      <p:sp>
        <p:nvSpPr>
          <p:cNvPr id="172" name="Ellipse 171"/>
          <p:cNvSpPr/>
          <p:nvPr/>
        </p:nvSpPr>
        <p:spPr>
          <a:xfrm>
            <a:off x="6840829" y="2692401"/>
            <a:ext cx="1104334" cy="110433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73" name="ZoneTexte 172"/>
          <p:cNvSpPr txBox="1"/>
          <p:nvPr/>
        </p:nvSpPr>
        <p:spPr>
          <a:xfrm rot="16200000">
            <a:off x="1330188" y="5096143"/>
            <a:ext cx="15392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50" dirty="0" smtClean="0">
                <a:latin typeface="Comic Sans MS" pitchFamily="66" charset="0"/>
              </a:rPr>
              <a:t>Descendance possible</a:t>
            </a:r>
            <a:endParaRPr lang="fr-FR" sz="1050" dirty="0">
              <a:latin typeface="Comic Sans MS" pitchFamily="66" charset="0"/>
            </a:endParaRPr>
          </a:p>
        </p:txBody>
      </p:sp>
      <p:sp>
        <p:nvSpPr>
          <p:cNvPr id="174" name="Rectangle à coins arrondis 173"/>
          <p:cNvSpPr/>
          <p:nvPr/>
        </p:nvSpPr>
        <p:spPr>
          <a:xfrm>
            <a:off x="4132502" y="4761350"/>
            <a:ext cx="1182252" cy="110836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175" name="Rectangle à coins arrondis 174"/>
          <p:cNvSpPr/>
          <p:nvPr/>
        </p:nvSpPr>
        <p:spPr>
          <a:xfrm>
            <a:off x="7383702" y="4752111"/>
            <a:ext cx="1182252" cy="110836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atin typeface="Comic Sans MS" pitchFamily="66" charset="0"/>
            </a:endParaRPr>
          </a:p>
        </p:txBody>
      </p:sp>
      <p:sp>
        <p:nvSpPr>
          <p:cNvPr id="350" name="Rectangle avec flèche vers le bas 349"/>
          <p:cNvSpPr/>
          <p:nvPr/>
        </p:nvSpPr>
        <p:spPr>
          <a:xfrm>
            <a:off x="120073" y="3805381"/>
            <a:ext cx="1450109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Chromosomes à déplacer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647" name="Groupe 646"/>
          <p:cNvGrpSpPr/>
          <p:nvPr/>
        </p:nvGrpSpPr>
        <p:grpSpPr>
          <a:xfrm>
            <a:off x="132771" y="4331856"/>
            <a:ext cx="159281" cy="800168"/>
            <a:chOff x="132771" y="4331856"/>
            <a:chExt cx="159281" cy="800168"/>
          </a:xfrm>
        </p:grpSpPr>
        <p:grpSp>
          <p:nvGrpSpPr>
            <p:cNvPr id="648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651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65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6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52" name="Rectangle 651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53" name="Rectangle 652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49" name="Rectangle 648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0" name="Rectangle 649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57" name="Groupe 586"/>
          <p:cNvGrpSpPr/>
          <p:nvPr/>
        </p:nvGrpSpPr>
        <p:grpSpPr>
          <a:xfrm>
            <a:off x="605991" y="4336417"/>
            <a:ext cx="155089" cy="800168"/>
            <a:chOff x="505834" y="3725373"/>
            <a:chExt cx="176212" cy="909152"/>
          </a:xfrm>
        </p:grpSpPr>
        <p:grpSp>
          <p:nvGrpSpPr>
            <p:cNvPr id="658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661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66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6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62" name="Rectangle 661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63" name="Rectangle 662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59" name="Rectangle 658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Rectangle 659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67" name="Groupe 591"/>
          <p:cNvGrpSpPr/>
          <p:nvPr/>
        </p:nvGrpSpPr>
        <p:grpSpPr>
          <a:xfrm>
            <a:off x="574214" y="5340352"/>
            <a:ext cx="65667" cy="797374"/>
            <a:chOff x="879590" y="5352617"/>
            <a:chExt cx="74611" cy="905977"/>
          </a:xfrm>
        </p:grpSpPr>
        <p:grpSp>
          <p:nvGrpSpPr>
            <p:cNvPr id="668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670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672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73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71" name="Rectangle 670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69" name="Rectangle 668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74" name="Groupe 588"/>
          <p:cNvGrpSpPr/>
          <p:nvPr/>
        </p:nvGrpSpPr>
        <p:grpSpPr>
          <a:xfrm>
            <a:off x="199515" y="5312036"/>
            <a:ext cx="65668" cy="797374"/>
            <a:chOff x="224819" y="5357062"/>
            <a:chExt cx="74612" cy="905977"/>
          </a:xfrm>
        </p:grpSpPr>
        <p:grpSp>
          <p:nvGrpSpPr>
            <p:cNvPr id="675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677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67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80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78" name="Rectangle 677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76" name="Rectangle 675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81" name="Groupe 199"/>
          <p:cNvGrpSpPr/>
          <p:nvPr/>
        </p:nvGrpSpPr>
        <p:grpSpPr>
          <a:xfrm>
            <a:off x="1134051" y="4353503"/>
            <a:ext cx="159281" cy="800168"/>
            <a:chOff x="1171863" y="3771324"/>
            <a:chExt cx="180975" cy="909152"/>
          </a:xfrm>
        </p:grpSpPr>
        <p:grpSp>
          <p:nvGrpSpPr>
            <p:cNvPr id="682" name="Groupe 720"/>
            <p:cNvGrpSpPr/>
            <p:nvPr/>
          </p:nvGrpSpPr>
          <p:grpSpPr>
            <a:xfrm>
              <a:off x="1185258" y="3771324"/>
              <a:ext cx="150494" cy="909152"/>
              <a:chOff x="1156394" y="2251075"/>
              <a:chExt cx="150494" cy="909152"/>
            </a:xfrm>
          </p:grpSpPr>
          <p:sp>
            <p:nvSpPr>
              <p:cNvPr id="687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8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89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683" name="Rectangle 682"/>
            <p:cNvSpPr/>
            <p:nvPr/>
          </p:nvSpPr>
          <p:spPr>
            <a:xfrm>
              <a:off x="1171863" y="4553961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4" name="Rectangle 683"/>
            <p:cNvSpPr/>
            <p:nvPr/>
          </p:nvSpPr>
          <p:spPr>
            <a:xfrm>
              <a:off x="117345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5" name="Rectangle 684"/>
            <p:cNvSpPr/>
            <p:nvPr/>
          </p:nvSpPr>
          <p:spPr>
            <a:xfrm>
              <a:off x="128140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6" name="Rectangle 685"/>
            <p:cNvSpPr/>
            <p:nvPr/>
          </p:nvSpPr>
          <p:spPr>
            <a:xfrm>
              <a:off x="1274039" y="455404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90" name="Groupe 231"/>
          <p:cNvGrpSpPr/>
          <p:nvPr/>
        </p:nvGrpSpPr>
        <p:grpSpPr>
          <a:xfrm>
            <a:off x="1394258" y="4358642"/>
            <a:ext cx="155088" cy="800168"/>
            <a:chOff x="1526453" y="3776174"/>
            <a:chExt cx="176211" cy="909152"/>
          </a:xfrm>
        </p:grpSpPr>
        <p:grpSp>
          <p:nvGrpSpPr>
            <p:cNvPr id="691" name="Groupe 778"/>
            <p:cNvGrpSpPr/>
            <p:nvPr/>
          </p:nvGrpSpPr>
          <p:grpSpPr>
            <a:xfrm>
              <a:off x="1539847" y="3776174"/>
              <a:ext cx="150494" cy="909152"/>
              <a:chOff x="1156394" y="2251075"/>
              <a:chExt cx="150494" cy="909152"/>
            </a:xfrm>
          </p:grpSpPr>
          <p:sp>
            <p:nvSpPr>
              <p:cNvPr id="696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97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698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692" name="Rectangle 691"/>
            <p:cNvSpPr/>
            <p:nvPr/>
          </p:nvSpPr>
          <p:spPr>
            <a:xfrm>
              <a:off x="1631226" y="4558811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693" name="Rectangle 692"/>
            <p:cNvSpPr/>
            <p:nvPr/>
          </p:nvSpPr>
          <p:spPr>
            <a:xfrm>
              <a:off x="15264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694" name="Rectangle 693"/>
            <p:cNvSpPr/>
            <p:nvPr/>
          </p:nvSpPr>
          <p:spPr>
            <a:xfrm>
              <a:off x="16280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695" name="Rectangle 694"/>
            <p:cNvSpPr/>
            <p:nvPr/>
          </p:nvSpPr>
          <p:spPr>
            <a:xfrm>
              <a:off x="1529049" y="4558723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699" name="Groupe 240"/>
          <p:cNvGrpSpPr/>
          <p:nvPr/>
        </p:nvGrpSpPr>
        <p:grpSpPr>
          <a:xfrm>
            <a:off x="1314518" y="5321562"/>
            <a:ext cx="64439" cy="797374"/>
            <a:chOff x="985760" y="5395163"/>
            <a:chExt cx="73216" cy="905977"/>
          </a:xfrm>
        </p:grpSpPr>
        <p:grpSp>
          <p:nvGrpSpPr>
            <p:cNvPr id="700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703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04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701" name="Rectangle 700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2" name="Rectangle 701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05" name="Groupe 246"/>
          <p:cNvGrpSpPr/>
          <p:nvPr/>
        </p:nvGrpSpPr>
        <p:grpSpPr>
          <a:xfrm>
            <a:off x="950692" y="5340065"/>
            <a:ext cx="65356" cy="797374"/>
            <a:chOff x="1155622" y="5395480"/>
            <a:chExt cx="74257" cy="905977"/>
          </a:xfrm>
        </p:grpSpPr>
        <p:grpSp>
          <p:nvGrpSpPr>
            <p:cNvPr id="706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709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10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707" name="Rectangle 706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8" name="Rectangle 707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11" name="Groupe 591"/>
          <p:cNvGrpSpPr/>
          <p:nvPr/>
        </p:nvGrpSpPr>
        <p:grpSpPr>
          <a:xfrm>
            <a:off x="763560" y="5335733"/>
            <a:ext cx="65667" cy="797374"/>
            <a:chOff x="879590" y="5352617"/>
            <a:chExt cx="74611" cy="905977"/>
          </a:xfrm>
        </p:grpSpPr>
        <p:grpSp>
          <p:nvGrpSpPr>
            <p:cNvPr id="712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714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71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17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715" name="Rectangle 714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13" name="Rectangle 712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18" name="Groupe 266"/>
          <p:cNvGrpSpPr/>
          <p:nvPr/>
        </p:nvGrpSpPr>
        <p:grpSpPr>
          <a:xfrm>
            <a:off x="1130801" y="5344682"/>
            <a:ext cx="65356" cy="797374"/>
            <a:chOff x="1155622" y="5395480"/>
            <a:chExt cx="74257" cy="905977"/>
          </a:xfrm>
        </p:grpSpPr>
        <p:grpSp>
          <p:nvGrpSpPr>
            <p:cNvPr id="719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722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723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720" name="Rectangle 719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1" name="Rectangle 720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24" name="Groupe 288"/>
          <p:cNvGrpSpPr/>
          <p:nvPr/>
        </p:nvGrpSpPr>
        <p:grpSpPr>
          <a:xfrm>
            <a:off x="1485391" y="5307708"/>
            <a:ext cx="64439" cy="797374"/>
            <a:chOff x="985760" y="5395163"/>
            <a:chExt cx="73216" cy="905977"/>
          </a:xfrm>
        </p:grpSpPr>
        <p:grpSp>
          <p:nvGrpSpPr>
            <p:cNvPr id="725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728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729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</p:grpSp>
        <p:sp>
          <p:nvSpPr>
            <p:cNvPr id="726" name="Rectangle 725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727" name="Rectangle 726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</p:grpSp>
      <p:grpSp>
        <p:nvGrpSpPr>
          <p:cNvPr id="730" name="Groupe 586"/>
          <p:cNvGrpSpPr/>
          <p:nvPr/>
        </p:nvGrpSpPr>
        <p:grpSpPr>
          <a:xfrm>
            <a:off x="863166" y="4326892"/>
            <a:ext cx="155089" cy="800168"/>
            <a:chOff x="505834" y="3725373"/>
            <a:chExt cx="176212" cy="909152"/>
          </a:xfrm>
        </p:grpSpPr>
        <p:grpSp>
          <p:nvGrpSpPr>
            <p:cNvPr id="731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734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73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8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39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735" name="Rectangle 734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36" name="Rectangle 735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32" name="Rectangle 731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3" name="Rectangle 732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40" name="Groupe 588"/>
          <p:cNvGrpSpPr/>
          <p:nvPr/>
        </p:nvGrpSpPr>
        <p:grpSpPr>
          <a:xfrm>
            <a:off x="361440" y="5312036"/>
            <a:ext cx="65668" cy="797374"/>
            <a:chOff x="224819" y="5357062"/>
            <a:chExt cx="74612" cy="905977"/>
          </a:xfrm>
        </p:grpSpPr>
        <p:grpSp>
          <p:nvGrpSpPr>
            <p:cNvPr id="741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743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74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46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744" name="Rectangle 743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42" name="Rectangle 741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47" name="Groupe 746"/>
          <p:cNvGrpSpPr/>
          <p:nvPr/>
        </p:nvGrpSpPr>
        <p:grpSpPr>
          <a:xfrm>
            <a:off x="361371" y="4339476"/>
            <a:ext cx="159281" cy="800168"/>
            <a:chOff x="132771" y="4331856"/>
            <a:chExt cx="159281" cy="800168"/>
          </a:xfrm>
        </p:grpSpPr>
        <p:grpSp>
          <p:nvGrpSpPr>
            <p:cNvPr id="748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751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75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5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756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752" name="Rectangle 751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3" name="Rectangle 752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749" name="Rectangle 748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0" name="Rectangle 749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9" name="Groupe 218"/>
          <p:cNvGrpSpPr/>
          <p:nvPr/>
        </p:nvGrpSpPr>
        <p:grpSpPr>
          <a:xfrm>
            <a:off x="142259" y="105499"/>
            <a:ext cx="1865496" cy="3403816"/>
            <a:chOff x="142259" y="105499"/>
            <a:chExt cx="1865496" cy="3403816"/>
          </a:xfrm>
        </p:grpSpPr>
        <p:sp>
          <p:nvSpPr>
            <p:cNvPr id="220" name="ZoneTexte 219"/>
            <p:cNvSpPr txBox="1"/>
            <p:nvPr/>
          </p:nvSpPr>
          <p:spPr>
            <a:xfrm>
              <a:off x="142259" y="105499"/>
              <a:ext cx="1524616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latin typeface="Comic Sans MS" pitchFamily="66" charset="0"/>
                </a:rPr>
                <a:t>Gènes liés</a:t>
              </a:r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221" name="ZoneTexte 220"/>
            <p:cNvSpPr txBox="1"/>
            <p:nvPr/>
          </p:nvSpPr>
          <p:spPr>
            <a:xfrm>
              <a:off x="153324" y="497633"/>
              <a:ext cx="1854431" cy="1954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Gène  codant la taille des ailes: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+ : ailes longues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 : ailes vestigiales</a:t>
              </a:r>
            </a:p>
            <a:p>
              <a:pPr>
                <a:buFontTx/>
                <a:buChar char="-"/>
              </a:pPr>
              <a:endParaRPr lang="fr-FR" sz="1100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Gène codant la couleur du corps: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b+ : couleur beige 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 : couleur noire</a:t>
              </a:r>
            </a:p>
            <a:p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22" name="ZoneTexte 221"/>
            <p:cNvSpPr txBox="1"/>
            <p:nvPr/>
          </p:nvSpPr>
          <p:spPr>
            <a:xfrm>
              <a:off x="187962" y="2270726"/>
              <a:ext cx="13837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n°2</a:t>
              </a:r>
              <a:endParaRPr lang="fr-FR" sz="1100" b="1" dirty="0">
                <a:latin typeface="Comic Sans MS" pitchFamily="66" charset="0"/>
              </a:endParaRPr>
            </a:p>
          </p:txBody>
        </p:sp>
        <p:grpSp>
          <p:nvGrpSpPr>
            <p:cNvPr id="223" name="Groupe 76"/>
            <p:cNvGrpSpPr/>
            <p:nvPr/>
          </p:nvGrpSpPr>
          <p:grpSpPr>
            <a:xfrm>
              <a:off x="394537" y="2575764"/>
              <a:ext cx="437040" cy="932165"/>
              <a:chOff x="394537" y="2385264"/>
              <a:chExt cx="437040" cy="932165"/>
            </a:xfrm>
          </p:grpSpPr>
          <p:grpSp>
            <p:nvGrpSpPr>
              <p:cNvPr id="234" name="Groupe 544"/>
              <p:cNvGrpSpPr/>
              <p:nvPr/>
            </p:nvGrpSpPr>
            <p:grpSpPr>
              <a:xfrm>
                <a:off x="394537" y="2385264"/>
                <a:ext cx="74612" cy="905977"/>
                <a:chOff x="343737" y="2440680"/>
                <a:chExt cx="74612" cy="905977"/>
              </a:xfrm>
            </p:grpSpPr>
            <p:grpSp>
              <p:nvGrpSpPr>
                <p:cNvPr id="237" name="Groupe 531"/>
                <p:cNvGrpSpPr/>
                <p:nvPr/>
              </p:nvGrpSpPr>
              <p:grpSpPr>
                <a:xfrm>
                  <a:off x="343737" y="2440680"/>
                  <a:ext cx="74612" cy="905977"/>
                  <a:chOff x="317067" y="2528310"/>
                  <a:chExt cx="74612" cy="905977"/>
                </a:xfrm>
              </p:grpSpPr>
              <p:grpSp>
                <p:nvGrpSpPr>
                  <p:cNvPr id="239" name="Groupe 719"/>
                  <p:cNvGrpSpPr/>
                  <p:nvPr/>
                </p:nvGrpSpPr>
                <p:grpSpPr>
                  <a:xfrm>
                    <a:off x="317067" y="2528310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241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42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40" name="Rectangle 239"/>
                  <p:cNvSpPr/>
                  <p:nvPr/>
                </p:nvSpPr>
                <p:spPr>
                  <a:xfrm>
                    <a:off x="320241" y="3304596"/>
                    <a:ext cx="71438" cy="76200"/>
                  </a:xfrm>
                  <a:prstGeom prst="rect">
                    <a:avLst/>
                  </a:prstGeom>
                  <a:solidFill>
                    <a:srgbClr val="66FF66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38" name="Rectangle 237"/>
                <p:cNvSpPr/>
                <p:nvPr/>
              </p:nvSpPr>
              <p:spPr>
                <a:xfrm>
                  <a:off x="343908" y="2982769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35" name="ZoneTexte 234"/>
              <p:cNvSpPr txBox="1"/>
              <p:nvPr/>
            </p:nvSpPr>
            <p:spPr>
              <a:xfrm>
                <a:off x="412873" y="3055819"/>
                <a:ext cx="4187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r>
                  <a:rPr lang="fr-FR" sz="11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236" name="ZoneTexte 235"/>
              <p:cNvSpPr txBox="1"/>
              <p:nvPr/>
            </p:nvSpPr>
            <p:spPr>
              <a:xfrm>
                <a:off x="408251" y="2848001"/>
                <a:ext cx="3353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b+</a:t>
                </a:r>
              </a:p>
            </p:txBody>
          </p:sp>
        </p:grpSp>
        <p:grpSp>
          <p:nvGrpSpPr>
            <p:cNvPr id="224" name="Groupe 77"/>
            <p:cNvGrpSpPr/>
            <p:nvPr/>
          </p:nvGrpSpPr>
          <p:grpSpPr>
            <a:xfrm>
              <a:off x="1112808" y="2571319"/>
              <a:ext cx="388501" cy="937996"/>
              <a:chOff x="1112808" y="2380819"/>
              <a:chExt cx="388501" cy="937996"/>
            </a:xfrm>
          </p:grpSpPr>
          <p:grpSp>
            <p:nvGrpSpPr>
              <p:cNvPr id="225" name="Groupe 543"/>
              <p:cNvGrpSpPr/>
              <p:nvPr/>
            </p:nvGrpSpPr>
            <p:grpSpPr>
              <a:xfrm>
                <a:off x="1112808" y="2380819"/>
                <a:ext cx="74611" cy="905977"/>
                <a:chOff x="1055658" y="2442585"/>
                <a:chExt cx="74611" cy="905977"/>
              </a:xfrm>
            </p:grpSpPr>
            <p:grpSp>
              <p:nvGrpSpPr>
                <p:cNvPr id="228" name="Groupe 537"/>
                <p:cNvGrpSpPr/>
                <p:nvPr/>
              </p:nvGrpSpPr>
              <p:grpSpPr>
                <a:xfrm>
                  <a:off x="1055658" y="2442585"/>
                  <a:ext cx="74611" cy="905977"/>
                  <a:chOff x="1022638" y="2537835"/>
                  <a:chExt cx="74611" cy="905977"/>
                </a:xfrm>
              </p:grpSpPr>
              <p:grpSp>
                <p:nvGrpSpPr>
                  <p:cNvPr id="230" name="Groupe 743"/>
                  <p:cNvGrpSpPr/>
                  <p:nvPr/>
                </p:nvGrpSpPr>
                <p:grpSpPr>
                  <a:xfrm>
                    <a:off x="1022638" y="2537835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232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33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31" name="Rectangle 230"/>
                  <p:cNvSpPr/>
                  <p:nvPr/>
                </p:nvSpPr>
                <p:spPr>
                  <a:xfrm>
                    <a:off x="1025811" y="3309358"/>
                    <a:ext cx="71438" cy="76200"/>
                  </a:xfrm>
                  <a:prstGeom prst="rect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29" name="Rectangle 228"/>
                <p:cNvSpPr/>
                <p:nvPr/>
              </p:nvSpPr>
              <p:spPr>
                <a:xfrm>
                  <a:off x="1058284" y="2987531"/>
                  <a:ext cx="71438" cy="76200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26" name="ZoneTexte 225"/>
              <p:cNvSpPr txBox="1"/>
              <p:nvPr/>
            </p:nvSpPr>
            <p:spPr>
              <a:xfrm>
                <a:off x="1149931" y="3057205"/>
                <a:ext cx="3513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endParaRPr lang="fr-FR" sz="1100" dirty="0" smtClean="0">
                  <a:latin typeface="Comic Sans MS" pitchFamily="66" charset="0"/>
                </a:endParaRPr>
              </a:p>
            </p:txBody>
          </p:sp>
          <p:sp>
            <p:nvSpPr>
              <p:cNvPr id="227" name="ZoneTexte 226"/>
              <p:cNvSpPr txBox="1"/>
              <p:nvPr/>
            </p:nvSpPr>
            <p:spPr>
              <a:xfrm>
                <a:off x="1148548" y="2841767"/>
                <a:ext cx="2680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</a:p>
            </p:txBody>
          </p:sp>
        </p:grpSp>
      </p:grpSp>
      <p:sp>
        <p:nvSpPr>
          <p:cNvPr id="243" name="Ruban vers le haut 242"/>
          <p:cNvSpPr/>
          <p:nvPr/>
        </p:nvSpPr>
        <p:spPr>
          <a:xfrm>
            <a:off x="8280401" y="0"/>
            <a:ext cx="863602" cy="431800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Comic Sans MS" pitchFamily="66" charset="0"/>
              </a:rPr>
              <a:t>3</a:t>
            </a:r>
            <a:endParaRPr lang="fr-FR" sz="1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Tableau 121"/>
          <p:cNvGraphicFramePr>
            <a:graphicFrameLocks noGrp="1"/>
          </p:cNvGraphicFramePr>
          <p:nvPr/>
        </p:nvGraphicFramePr>
        <p:xfrm>
          <a:off x="2059708" y="1477820"/>
          <a:ext cx="6668655" cy="37407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3731"/>
                <a:gridCol w="1333731"/>
                <a:gridCol w="1333731"/>
                <a:gridCol w="1333731"/>
                <a:gridCol w="1333731"/>
              </a:tblGrid>
              <a:tr h="141322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32749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e 318"/>
          <p:cNvGrpSpPr/>
          <p:nvPr/>
        </p:nvGrpSpPr>
        <p:grpSpPr>
          <a:xfrm>
            <a:off x="2068945" y="1468581"/>
            <a:ext cx="6585527" cy="3090152"/>
            <a:chOff x="2124363" y="2253672"/>
            <a:chExt cx="6585527" cy="3090152"/>
          </a:xfrm>
        </p:grpSpPr>
        <p:cxnSp>
          <p:nvCxnSpPr>
            <p:cNvPr id="314" name="Connecteur droit 313"/>
            <p:cNvCxnSpPr/>
            <p:nvPr/>
          </p:nvCxnSpPr>
          <p:spPr>
            <a:xfrm flipH="1" flipV="1">
              <a:off x="2124363" y="2253672"/>
              <a:ext cx="1330037" cy="142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Ellipse 123"/>
            <p:cNvSpPr/>
            <p:nvPr/>
          </p:nvSpPr>
          <p:spPr>
            <a:xfrm>
              <a:off x="2245742" y="4239490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26" name="Ellipse 125"/>
            <p:cNvSpPr/>
            <p:nvPr/>
          </p:nvSpPr>
          <p:spPr>
            <a:xfrm>
              <a:off x="3575777" y="2410691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28" name="Ellipse 127"/>
            <p:cNvSpPr/>
            <p:nvPr/>
          </p:nvSpPr>
          <p:spPr>
            <a:xfrm>
              <a:off x="4915049" y="2419928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0" name="Ellipse 129"/>
            <p:cNvSpPr/>
            <p:nvPr/>
          </p:nvSpPr>
          <p:spPr>
            <a:xfrm>
              <a:off x="6254322" y="2401453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2" name="Ellipse 131"/>
            <p:cNvSpPr/>
            <p:nvPr/>
          </p:nvSpPr>
          <p:spPr>
            <a:xfrm>
              <a:off x="7575123" y="2419926"/>
              <a:ext cx="1104334" cy="110433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3" name="Rectangle à coins arrondis 132"/>
            <p:cNvSpPr/>
            <p:nvPr/>
          </p:nvSpPr>
          <p:spPr>
            <a:xfrm>
              <a:off x="3542148" y="3736111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4" name="Rectangle à coins arrondis 133"/>
            <p:cNvSpPr/>
            <p:nvPr/>
          </p:nvSpPr>
          <p:spPr>
            <a:xfrm>
              <a:off x="4876802" y="3740731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5" name="Rectangle à coins arrondis 134"/>
            <p:cNvSpPr/>
            <p:nvPr/>
          </p:nvSpPr>
          <p:spPr>
            <a:xfrm>
              <a:off x="6197602" y="3731494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136" name="Rectangle à coins arrondis 135"/>
            <p:cNvSpPr/>
            <p:nvPr/>
          </p:nvSpPr>
          <p:spPr>
            <a:xfrm>
              <a:off x="7527638" y="3731494"/>
              <a:ext cx="1182252" cy="1108362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15" name="ZoneTexte 314"/>
            <p:cNvSpPr txBox="1"/>
            <p:nvPr/>
          </p:nvSpPr>
          <p:spPr>
            <a:xfrm>
              <a:off x="2706712" y="2429163"/>
              <a:ext cx="7505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dirty="0" smtClean="0">
                  <a:latin typeface="Comic Sans MS" pitchFamily="66" charset="0"/>
                </a:rPr>
                <a:t>Gamètes</a:t>
              </a:r>
            </a:p>
            <a:p>
              <a:pPr algn="ctr"/>
              <a:r>
                <a:rPr lang="fr-FR" sz="1100" dirty="0" smtClean="0">
                  <a:latin typeface="Comic Sans MS" pitchFamily="66" charset="0"/>
                </a:rPr>
                <a:t>de F’1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316" name="ZoneTexte 315"/>
            <p:cNvSpPr txBox="1"/>
            <p:nvPr/>
          </p:nvSpPr>
          <p:spPr>
            <a:xfrm>
              <a:off x="2175621" y="3071090"/>
              <a:ext cx="750526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100" dirty="0" smtClean="0">
                  <a:latin typeface="Comic Sans MS" pitchFamily="66" charset="0"/>
                </a:rPr>
                <a:t>Gamètes</a:t>
              </a:r>
            </a:p>
            <a:p>
              <a:pPr algn="ctr"/>
              <a:r>
                <a:rPr lang="fr-FR" sz="1100" dirty="0" smtClean="0">
                  <a:latin typeface="Comic Sans MS" pitchFamily="66" charset="0"/>
                </a:rPr>
                <a:t>de P’2</a:t>
              </a:r>
              <a:endParaRPr lang="fr-FR" sz="1100" dirty="0">
                <a:latin typeface="Comic Sans MS" pitchFamily="66" charset="0"/>
              </a:endParaRPr>
            </a:p>
          </p:txBody>
        </p:sp>
      </p:grpSp>
      <p:sp>
        <p:nvSpPr>
          <p:cNvPr id="381" name="Rectangle avec flèche vers le bas 380"/>
          <p:cNvSpPr/>
          <p:nvPr/>
        </p:nvSpPr>
        <p:spPr>
          <a:xfrm>
            <a:off x="120073" y="3805381"/>
            <a:ext cx="1450109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Chromosomes à déplacer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234" name="Groupe 233"/>
          <p:cNvGrpSpPr/>
          <p:nvPr/>
        </p:nvGrpSpPr>
        <p:grpSpPr>
          <a:xfrm>
            <a:off x="5063230" y="4271911"/>
            <a:ext cx="774150" cy="747608"/>
            <a:chOff x="4177617" y="5587631"/>
            <a:chExt cx="774150" cy="747608"/>
          </a:xfrm>
        </p:grpSpPr>
        <p:grpSp>
          <p:nvGrpSpPr>
            <p:cNvPr id="235" name="Groupe 443"/>
            <p:cNvGrpSpPr/>
            <p:nvPr/>
          </p:nvGrpSpPr>
          <p:grpSpPr>
            <a:xfrm>
              <a:off x="4177617" y="5587631"/>
              <a:ext cx="578279" cy="747608"/>
              <a:chOff x="4355976" y="1916832"/>
              <a:chExt cx="578279" cy="747608"/>
            </a:xfrm>
          </p:grpSpPr>
          <p:grpSp>
            <p:nvGrpSpPr>
              <p:cNvPr id="237" name="Groupe 315"/>
              <p:cNvGrpSpPr/>
              <p:nvPr/>
            </p:nvGrpSpPr>
            <p:grpSpPr>
              <a:xfrm>
                <a:off x="4516609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261" name="Ellipse 260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62" name="Ellipse 261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63" name="Ellipse 262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266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267" name="Arc 266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68" name="Arc 267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238" name="Groupe 442"/>
              <p:cNvGrpSpPr/>
              <p:nvPr/>
            </p:nvGrpSpPr>
            <p:grpSpPr>
              <a:xfrm>
                <a:off x="4355976" y="1947982"/>
                <a:ext cx="578279" cy="716458"/>
                <a:chOff x="4355976" y="1947982"/>
                <a:chExt cx="578279" cy="716458"/>
              </a:xfrm>
            </p:grpSpPr>
            <p:grpSp>
              <p:nvGrpSpPr>
                <p:cNvPr id="246" name="Groupe 311"/>
                <p:cNvGrpSpPr/>
                <p:nvPr/>
              </p:nvGrpSpPr>
              <p:grpSpPr>
                <a:xfrm>
                  <a:off x="4484482" y="2010283"/>
                  <a:ext cx="321266" cy="654157"/>
                  <a:chOff x="6660232" y="2924944"/>
                  <a:chExt cx="720080" cy="1512168"/>
                </a:xfrm>
                <a:solidFill>
                  <a:srgbClr val="3E1F00"/>
                </a:solidFill>
              </p:grpSpPr>
              <p:sp>
                <p:nvSpPr>
                  <p:cNvPr id="256" name="Ellipse 255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60" name="Ellipse 259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47" name="Forme libre 246"/>
                <p:cNvSpPr/>
                <p:nvPr/>
              </p:nvSpPr>
              <p:spPr>
                <a:xfrm>
                  <a:off x="4741495" y="1947982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48" name="Forme libre 247"/>
                <p:cNvSpPr/>
                <p:nvPr/>
              </p:nvSpPr>
              <p:spPr>
                <a:xfrm flipH="1">
                  <a:off x="4420229" y="1947982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50" name="Forme libre 249"/>
                <p:cNvSpPr/>
                <p:nvPr/>
              </p:nvSpPr>
              <p:spPr>
                <a:xfrm>
                  <a:off x="4388103" y="2045982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51" name="Forme libre 250"/>
                <p:cNvSpPr/>
                <p:nvPr/>
              </p:nvSpPr>
              <p:spPr>
                <a:xfrm flipH="1">
                  <a:off x="4773622" y="2041433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53" name="Forme libre 252"/>
                <p:cNvSpPr/>
                <p:nvPr/>
              </p:nvSpPr>
              <p:spPr>
                <a:xfrm>
                  <a:off x="4355976" y="2197185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54" name="Forme libre 253"/>
                <p:cNvSpPr/>
                <p:nvPr/>
              </p:nvSpPr>
              <p:spPr>
                <a:xfrm flipH="1">
                  <a:off x="4773622" y="2197185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40" name="Groupe 395"/>
              <p:cNvGrpSpPr/>
              <p:nvPr/>
            </p:nvGrpSpPr>
            <p:grpSpPr>
              <a:xfrm>
                <a:off x="4498666" y="2065666"/>
                <a:ext cx="319914" cy="288032"/>
                <a:chOff x="2482442" y="2065666"/>
                <a:chExt cx="319914" cy="288032"/>
              </a:xfrm>
            </p:grpSpPr>
            <p:sp>
              <p:nvSpPr>
                <p:cNvPr id="241" name="Larme 240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44" name="Larme 243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36" name="ZoneTexte 235"/>
            <p:cNvSpPr txBox="1"/>
            <p:nvPr/>
          </p:nvSpPr>
          <p:spPr>
            <a:xfrm>
              <a:off x="4767036" y="5910349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grpSp>
        <p:nvGrpSpPr>
          <p:cNvPr id="270" name="Groupe 269"/>
          <p:cNvGrpSpPr/>
          <p:nvPr/>
        </p:nvGrpSpPr>
        <p:grpSpPr>
          <a:xfrm>
            <a:off x="3724423" y="4205319"/>
            <a:ext cx="723151" cy="878941"/>
            <a:chOff x="2750756" y="5553212"/>
            <a:chExt cx="723151" cy="878941"/>
          </a:xfrm>
        </p:grpSpPr>
        <p:grpSp>
          <p:nvGrpSpPr>
            <p:cNvPr id="271" name="Groupe 346"/>
            <p:cNvGrpSpPr/>
            <p:nvPr/>
          </p:nvGrpSpPr>
          <p:grpSpPr>
            <a:xfrm>
              <a:off x="2750756" y="5553212"/>
              <a:ext cx="578279" cy="878941"/>
              <a:chOff x="3419872" y="1268760"/>
              <a:chExt cx="578279" cy="878941"/>
            </a:xfrm>
          </p:grpSpPr>
          <p:grpSp>
            <p:nvGrpSpPr>
              <p:cNvPr id="275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289" name="Ellipse 288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90" name="Ellipse 289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91" name="Ellipse 290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292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293" name="Arc 292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94" name="Arc 293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276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280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287" name="Ellipse 286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88" name="Ellipse 287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81" name="Forme libre 280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2" name="Forme libre 281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3" name="Forme libre 282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4" name="Forme libre 283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5" name="Forme libre 284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86" name="Forme libre 285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277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278" name="Larme 277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279" name="Larme 278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74" name="Rectangle 273"/>
            <p:cNvSpPr/>
            <p:nvPr/>
          </p:nvSpPr>
          <p:spPr>
            <a:xfrm>
              <a:off x="3289176" y="6004362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grpSp>
        <p:nvGrpSpPr>
          <p:cNvPr id="295" name="Groupe 294"/>
          <p:cNvGrpSpPr/>
          <p:nvPr/>
        </p:nvGrpSpPr>
        <p:grpSpPr>
          <a:xfrm>
            <a:off x="6415589" y="4203469"/>
            <a:ext cx="677712" cy="880969"/>
            <a:chOff x="5843242" y="5585229"/>
            <a:chExt cx="677712" cy="880969"/>
          </a:xfrm>
        </p:grpSpPr>
        <p:grpSp>
          <p:nvGrpSpPr>
            <p:cNvPr id="296" name="Groupe 441"/>
            <p:cNvGrpSpPr/>
            <p:nvPr/>
          </p:nvGrpSpPr>
          <p:grpSpPr>
            <a:xfrm>
              <a:off x="5843242" y="5585229"/>
              <a:ext cx="578279" cy="880969"/>
              <a:chOff x="4355976" y="548680"/>
              <a:chExt cx="578279" cy="880969"/>
            </a:xfrm>
          </p:grpSpPr>
          <p:grpSp>
            <p:nvGrpSpPr>
              <p:cNvPr id="298" name="Groupe 315"/>
              <p:cNvGrpSpPr/>
              <p:nvPr/>
            </p:nvGrpSpPr>
            <p:grpSpPr>
              <a:xfrm>
                <a:off x="4516609" y="548680"/>
                <a:ext cx="257013" cy="155752"/>
                <a:chOff x="6732240" y="2708920"/>
                <a:chExt cx="576064" cy="360040"/>
              </a:xfrm>
            </p:grpSpPr>
            <p:sp>
              <p:nvSpPr>
                <p:cNvPr id="320" name="Ellipse 319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1" name="Ellipse 320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22" name="Ellipse 321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323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24" name="Arc 323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25" name="Arc 324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299" name="Groupe 440"/>
              <p:cNvGrpSpPr/>
              <p:nvPr/>
            </p:nvGrpSpPr>
            <p:grpSpPr>
              <a:xfrm>
                <a:off x="4355976" y="579830"/>
                <a:ext cx="578279" cy="716458"/>
                <a:chOff x="4355976" y="579830"/>
                <a:chExt cx="578279" cy="716458"/>
              </a:xfrm>
            </p:grpSpPr>
            <p:grpSp>
              <p:nvGrpSpPr>
                <p:cNvPr id="304" name="Groupe 311"/>
                <p:cNvGrpSpPr/>
                <p:nvPr/>
              </p:nvGrpSpPr>
              <p:grpSpPr>
                <a:xfrm>
                  <a:off x="4484482" y="642131"/>
                  <a:ext cx="321266" cy="654157"/>
                  <a:chOff x="6660232" y="2924944"/>
                  <a:chExt cx="720080" cy="1512168"/>
                </a:xfrm>
                <a:solidFill>
                  <a:srgbClr val="3E1F00"/>
                </a:solidFill>
              </p:grpSpPr>
              <p:sp>
                <p:nvSpPr>
                  <p:cNvPr id="318" name="Ellipse 317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19" name="Ellipse 318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09" name="Forme libre 308"/>
                <p:cNvSpPr/>
                <p:nvPr/>
              </p:nvSpPr>
              <p:spPr>
                <a:xfrm>
                  <a:off x="4741495" y="57983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0" name="Forme libre 309"/>
                <p:cNvSpPr/>
                <p:nvPr/>
              </p:nvSpPr>
              <p:spPr>
                <a:xfrm flipH="1">
                  <a:off x="4420229" y="57983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1" name="Forme libre 310"/>
                <p:cNvSpPr/>
                <p:nvPr/>
              </p:nvSpPr>
              <p:spPr>
                <a:xfrm>
                  <a:off x="4388103" y="67783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2" name="Forme libre 311"/>
                <p:cNvSpPr/>
                <p:nvPr/>
              </p:nvSpPr>
              <p:spPr>
                <a:xfrm flipH="1">
                  <a:off x="4773622" y="67328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3" name="Forme libre 312"/>
                <p:cNvSpPr/>
                <p:nvPr/>
              </p:nvSpPr>
              <p:spPr>
                <a:xfrm>
                  <a:off x="4355976" y="82903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17" name="Forme libre 316"/>
                <p:cNvSpPr/>
                <p:nvPr/>
              </p:nvSpPr>
              <p:spPr>
                <a:xfrm flipH="1">
                  <a:off x="4773622" y="82903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300" name="Groupe 314"/>
              <p:cNvGrpSpPr/>
              <p:nvPr/>
            </p:nvGrpSpPr>
            <p:grpSpPr>
              <a:xfrm>
                <a:off x="4420229" y="766732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302" name="Larme 301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03" name="Larme 302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297" name="Rectangle 296"/>
            <p:cNvSpPr/>
            <p:nvPr/>
          </p:nvSpPr>
          <p:spPr>
            <a:xfrm>
              <a:off x="6336223" y="5957372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grpSp>
        <p:nvGrpSpPr>
          <p:cNvPr id="326" name="Groupe 325"/>
          <p:cNvGrpSpPr/>
          <p:nvPr/>
        </p:nvGrpSpPr>
        <p:grpSpPr>
          <a:xfrm>
            <a:off x="7690054" y="4260982"/>
            <a:ext cx="695903" cy="747608"/>
            <a:chOff x="7200681" y="5573316"/>
            <a:chExt cx="695903" cy="747608"/>
          </a:xfrm>
        </p:grpSpPr>
        <p:grpSp>
          <p:nvGrpSpPr>
            <p:cNvPr id="327" name="Groupe 400"/>
            <p:cNvGrpSpPr/>
            <p:nvPr/>
          </p:nvGrpSpPr>
          <p:grpSpPr>
            <a:xfrm>
              <a:off x="7200681" y="5573316"/>
              <a:ext cx="578279" cy="747608"/>
              <a:chOff x="3419872" y="1916832"/>
              <a:chExt cx="578279" cy="747608"/>
            </a:xfrm>
          </p:grpSpPr>
          <p:grpSp>
            <p:nvGrpSpPr>
              <p:cNvPr id="329" name="Groupe 315"/>
              <p:cNvGrpSpPr/>
              <p:nvPr/>
            </p:nvGrpSpPr>
            <p:grpSpPr>
              <a:xfrm>
                <a:off x="3580505" y="1916832"/>
                <a:ext cx="257013" cy="155752"/>
                <a:chOff x="6732240" y="2708920"/>
                <a:chExt cx="576064" cy="360040"/>
              </a:xfrm>
            </p:grpSpPr>
            <p:sp>
              <p:nvSpPr>
                <p:cNvPr id="343" name="Ellipse 342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4" name="Ellipse 343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5" name="Ellipse 344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346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347" name="Arc 346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48" name="Arc 347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330" name="Groupe 345"/>
              <p:cNvGrpSpPr/>
              <p:nvPr/>
            </p:nvGrpSpPr>
            <p:grpSpPr>
              <a:xfrm>
                <a:off x="3419872" y="1947982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334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341" name="Ellipse 340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42" name="Ellipse 341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35" name="Forme libre 334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6" name="Forme libre 335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7" name="Forme libre 336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8" name="Forme libre 337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9" name="Forme libre 338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40" name="Forme libre 339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331" name="Groupe 396"/>
              <p:cNvGrpSpPr/>
              <p:nvPr/>
            </p:nvGrpSpPr>
            <p:grpSpPr>
              <a:xfrm>
                <a:off x="3563888" y="2060848"/>
                <a:ext cx="319914" cy="288032"/>
                <a:chOff x="2482442" y="2065666"/>
                <a:chExt cx="319914" cy="288032"/>
              </a:xfrm>
            </p:grpSpPr>
            <p:sp>
              <p:nvSpPr>
                <p:cNvPr id="332" name="Larme 331"/>
                <p:cNvSpPr/>
                <p:nvPr/>
              </p:nvSpPr>
              <p:spPr>
                <a:xfrm rot="2003341">
                  <a:off x="2482442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33" name="Larme 332"/>
                <p:cNvSpPr/>
                <p:nvPr/>
              </p:nvSpPr>
              <p:spPr>
                <a:xfrm rot="19596659" flipH="1">
                  <a:off x="2698465" y="2065666"/>
                  <a:ext cx="103891" cy="288032"/>
                </a:xfrm>
                <a:prstGeom prst="teardrop">
                  <a:avLst>
                    <a:gd name="adj" fmla="val 31997"/>
                  </a:avLst>
                </a:prstGeom>
                <a:solidFill>
                  <a:schemeClr val="bg1">
                    <a:lumMod val="65000"/>
                    <a:alpha val="40000"/>
                  </a:schemeClr>
                </a:solidFill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328" name="Rectangle 327"/>
            <p:cNvSpPr/>
            <p:nvPr/>
          </p:nvSpPr>
          <p:spPr>
            <a:xfrm>
              <a:off x="7711853" y="5926892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fr-FR" dirty="0">
                <a:latin typeface="Comic Sans MS" pitchFamily="66" charset="0"/>
              </a:endParaRPr>
            </a:p>
          </p:txBody>
        </p:sp>
      </p:grpSp>
      <p:grpSp>
        <p:nvGrpSpPr>
          <p:cNvPr id="349" name="Groupe 348"/>
          <p:cNvGrpSpPr/>
          <p:nvPr/>
        </p:nvGrpSpPr>
        <p:grpSpPr>
          <a:xfrm>
            <a:off x="132771" y="4331856"/>
            <a:ext cx="159281" cy="800168"/>
            <a:chOff x="132771" y="4331856"/>
            <a:chExt cx="159281" cy="800168"/>
          </a:xfrm>
        </p:grpSpPr>
        <p:grpSp>
          <p:nvGrpSpPr>
            <p:cNvPr id="350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353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35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8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54" name="Rectangle 353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5" name="Rectangle 354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51" name="Rectangle 350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2" name="Rectangle 351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59" name="Groupe 586"/>
          <p:cNvGrpSpPr/>
          <p:nvPr/>
        </p:nvGrpSpPr>
        <p:grpSpPr>
          <a:xfrm>
            <a:off x="605991" y="4336417"/>
            <a:ext cx="155089" cy="800168"/>
            <a:chOff x="505834" y="3725373"/>
            <a:chExt cx="176212" cy="909152"/>
          </a:xfrm>
        </p:grpSpPr>
        <p:grpSp>
          <p:nvGrpSpPr>
            <p:cNvPr id="360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363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36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8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64" name="Rectangle 363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5" name="Rectangle 364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61" name="Rectangle 360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2" name="Rectangle 361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69" name="Groupe 591"/>
          <p:cNvGrpSpPr/>
          <p:nvPr/>
        </p:nvGrpSpPr>
        <p:grpSpPr>
          <a:xfrm>
            <a:off x="574214" y="5340352"/>
            <a:ext cx="65667" cy="797374"/>
            <a:chOff x="879590" y="5352617"/>
            <a:chExt cx="74611" cy="905977"/>
          </a:xfrm>
        </p:grpSpPr>
        <p:grpSp>
          <p:nvGrpSpPr>
            <p:cNvPr id="370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372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37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5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73" name="Rectangle 372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1" name="Rectangle 370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76" name="Groupe 588"/>
          <p:cNvGrpSpPr/>
          <p:nvPr/>
        </p:nvGrpSpPr>
        <p:grpSpPr>
          <a:xfrm>
            <a:off x="199515" y="5312036"/>
            <a:ext cx="65668" cy="797374"/>
            <a:chOff x="224819" y="5357062"/>
            <a:chExt cx="74612" cy="905977"/>
          </a:xfrm>
        </p:grpSpPr>
        <p:grpSp>
          <p:nvGrpSpPr>
            <p:cNvPr id="377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379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38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7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80" name="Rectangle 379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8" name="Rectangle 377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0" name="Groupe 199"/>
          <p:cNvGrpSpPr/>
          <p:nvPr/>
        </p:nvGrpSpPr>
        <p:grpSpPr>
          <a:xfrm>
            <a:off x="1134051" y="4353503"/>
            <a:ext cx="159281" cy="800168"/>
            <a:chOff x="1171863" y="3771324"/>
            <a:chExt cx="180975" cy="909152"/>
          </a:xfrm>
        </p:grpSpPr>
        <p:grpSp>
          <p:nvGrpSpPr>
            <p:cNvPr id="396" name="Groupe 720"/>
            <p:cNvGrpSpPr/>
            <p:nvPr/>
          </p:nvGrpSpPr>
          <p:grpSpPr>
            <a:xfrm>
              <a:off x="1185258" y="3771324"/>
              <a:ext cx="150494" cy="909152"/>
              <a:chOff x="1156394" y="2251075"/>
              <a:chExt cx="150494" cy="909152"/>
            </a:xfrm>
          </p:grpSpPr>
          <p:sp>
            <p:nvSpPr>
              <p:cNvPr id="406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1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97" name="Rectangle 396"/>
            <p:cNvSpPr/>
            <p:nvPr/>
          </p:nvSpPr>
          <p:spPr>
            <a:xfrm>
              <a:off x="1171863" y="4553961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117345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3" name="Rectangle 402"/>
            <p:cNvSpPr/>
            <p:nvPr/>
          </p:nvSpPr>
          <p:spPr>
            <a:xfrm>
              <a:off x="128140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4" name="Rectangle 403"/>
            <p:cNvSpPr/>
            <p:nvPr/>
          </p:nvSpPr>
          <p:spPr>
            <a:xfrm>
              <a:off x="1274039" y="455404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9" name="Groupe 231"/>
          <p:cNvGrpSpPr/>
          <p:nvPr/>
        </p:nvGrpSpPr>
        <p:grpSpPr>
          <a:xfrm>
            <a:off x="1394258" y="4358642"/>
            <a:ext cx="155088" cy="800168"/>
            <a:chOff x="1526453" y="3776174"/>
            <a:chExt cx="176211" cy="909152"/>
          </a:xfrm>
        </p:grpSpPr>
        <p:grpSp>
          <p:nvGrpSpPr>
            <p:cNvPr id="420" name="Groupe 778"/>
            <p:cNvGrpSpPr/>
            <p:nvPr/>
          </p:nvGrpSpPr>
          <p:grpSpPr>
            <a:xfrm>
              <a:off x="1539847" y="3776174"/>
              <a:ext cx="150494" cy="909152"/>
              <a:chOff x="1156394" y="2251075"/>
              <a:chExt cx="150494" cy="909152"/>
            </a:xfrm>
          </p:grpSpPr>
          <p:sp>
            <p:nvSpPr>
              <p:cNvPr id="440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1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3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28" name="Rectangle 427"/>
            <p:cNvSpPr/>
            <p:nvPr/>
          </p:nvSpPr>
          <p:spPr>
            <a:xfrm>
              <a:off x="1631226" y="4558811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9" name="Rectangle 428"/>
            <p:cNvSpPr/>
            <p:nvPr/>
          </p:nvSpPr>
          <p:spPr>
            <a:xfrm>
              <a:off x="15264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4" name="Rectangle 433"/>
            <p:cNvSpPr/>
            <p:nvPr/>
          </p:nvSpPr>
          <p:spPr>
            <a:xfrm>
              <a:off x="16280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5" name="Rectangle 434"/>
            <p:cNvSpPr/>
            <p:nvPr/>
          </p:nvSpPr>
          <p:spPr>
            <a:xfrm>
              <a:off x="1529049" y="4558723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47" name="Groupe 240"/>
          <p:cNvGrpSpPr/>
          <p:nvPr/>
        </p:nvGrpSpPr>
        <p:grpSpPr>
          <a:xfrm>
            <a:off x="1314518" y="5321562"/>
            <a:ext cx="64439" cy="797374"/>
            <a:chOff x="985760" y="5395163"/>
            <a:chExt cx="73216" cy="905977"/>
          </a:xfrm>
        </p:grpSpPr>
        <p:grpSp>
          <p:nvGrpSpPr>
            <p:cNvPr id="448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459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0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53" name="Rectangle 452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66" name="Groupe 246"/>
          <p:cNvGrpSpPr/>
          <p:nvPr/>
        </p:nvGrpSpPr>
        <p:grpSpPr>
          <a:xfrm>
            <a:off x="950692" y="5340065"/>
            <a:ext cx="65356" cy="797374"/>
            <a:chOff x="1155622" y="5395480"/>
            <a:chExt cx="74257" cy="905977"/>
          </a:xfrm>
        </p:grpSpPr>
        <p:grpSp>
          <p:nvGrpSpPr>
            <p:cNvPr id="467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477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9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70" name="Rectangle 469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6" name="Rectangle 475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3" name="Groupe 591"/>
          <p:cNvGrpSpPr/>
          <p:nvPr/>
        </p:nvGrpSpPr>
        <p:grpSpPr>
          <a:xfrm>
            <a:off x="763560" y="5335733"/>
            <a:ext cx="65667" cy="797374"/>
            <a:chOff x="879590" y="5352617"/>
            <a:chExt cx="74611" cy="905977"/>
          </a:xfrm>
        </p:grpSpPr>
        <p:grpSp>
          <p:nvGrpSpPr>
            <p:cNvPr id="484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486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488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9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487" name="Rectangle 486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85" name="Rectangle 484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0" name="Groupe 266"/>
          <p:cNvGrpSpPr/>
          <p:nvPr/>
        </p:nvGrpSpPr>
        <p:grpSpPr>
          <a:xfrm>
            <a:off x="1130801" y="5344682"/>
            <a:ext cx="65356" cy="797374"/>
            <a:chOff x="1155622" y="5395480"/>
            <a:chExt cx="74257" cy="905977"/>
          </a:xfrm>
        </p:grpSpPr>
        <p:grpSp>
          <p:nvGrpSpPr>
            <p:cNvPr id="491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494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5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92" name="Rectangle 491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3" name="Rectangle 492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96" name="Groupe 288"/>
          <p:cNvGrpSpPr/>
          <p:nvPr/>
        </p:nvGrpSpPr>
        <p:grpSpPr>
          <a:xfrm>
            <a:off x="1485391" y="5307708"/>
            <a:ext cx="64439" cy="797374"/>
            <a:chOff x="985760" y="5395163"/>
            <a:chExt cx="73216" cy="905977"/>
          </a:xfrm>
        </p:grpSpPr>
        <p:grpSp>
          <p:nvGrpSpPr>
            <p:cNvPr id="497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500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1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98" name="Rectangle 497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9" name="Rectangle 498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02" name="Groupe 586"/>
          <p:cNvGrpSpPr/>
          <p:nvPr/>
        </p:nvGrpSpPr>
        <p:grpSpPr>
          <a:xfrm>
            <a:off x="863166" y="4326892"/>
            <a:ext cx="155089" cy="800168"/>
            <a:chOff x="505834" y="3725373"/>
            <a:chExt cx="176212" cy="909152"/>
          </a:xfrm>
        </p:grpSpPr>
        <p:grpSp>
          <p:nvGrpSpPr>
            <p:cNvPr id="503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506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50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1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07" name="Rectangle 506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08" name="Rectangle 507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04" name="Rectangle 503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5" name="Rectangle 504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2" name="Groupe 588"/>
          <p:cNvGrpSpPr/>
          <p:nvPr/>
        </p:nvGrpSpPr>
        <p:grpSpPr>
          <a:xfrm>
            <a:off x="361440" y="5312036"/>
            <a:ext cx="65668" cy="797374"/>
            <a:chOff x="224819" y="5357062"/>
            <a:chExt cx="74612" cy="905977"/>
          </a:xfrm>
        </p:grpSpPr>
        <p:grpSp>
          <p:nvGrpSpPr>
            <p:cNvPr id="513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515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51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8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16" name="Rectangle 515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14" name="Rectangle 513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19" name="Groupe 518"/>
          <p:cNvGrpSpPr/>
          <p:nvPr/>
        </p:nvGrpSpPr>
        <p:grpSpPr>
          <a:xfrm>
            <a:off x="361371" y="4339476"/>
            <a:ext cx="159281" cy="800168"/>
            <a:chOff x="132771" y="4331856"/>
            <a:chExt cx="159281" cy="800168"/>
          </a:xfrm>
        </p:grpSpPr>
        <p:grpSp>
          <p:nvGrpSpPr>
            <p:cNvPr id="520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523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52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8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24" name="Rectangle 523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25" name="Rectangle 524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21" name="Rectangle 520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2" name="Rectangle 521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05" name="Groupe 304"/>
          <p:cNvGrpSpPr/>
          <p:nvPr/>
        </p:nvGrpSpPr>
        <p:grpSpPr>
          <a:xfrm>
            <a:off x="142259" y="105499"/>
            <a:ext cx="1865496" cy="3403816"/>
            <a:chOff x="142259" y="105499"/>
            <a:chExt cx="1865496" cy="3403816"/>
          </a:xfrm>
        </p:grpSpPr>
        <p:sp>
          <p:nvSpPr>
            <p:cNvPr id="306" name="ZoneTexte 305"/>
            <p:cNvSpPr txBox="1"/>
            <p:nvPr/>
          </p:nvSpPr>
          <p:spPr>
            <a:xfrm>
              <a:off x="142259" y="105499"/>
              <a:ext cx="1524616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latin typeface="Comic Sans MS" pitchFamily="66" charset="0"/>
                </a:rPr>
                <a:t>Gènes liés</a:t>
              </a:r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307" name="ZoneTexte 306"/>
            <p:cNvSpPr txBox="1"/>
            <p:nvPr/>
          </p:nvSpPr>
          <p:spPr>
            <a:xfrm>
              <a:off x="153324" y="497633"/>
              <a:ext cx="1854431" cy="1954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Gène  codant la taille des ailes: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+ : ailes longues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 : ailes vestigiales</a:t>
              </a:r>
            </a:p>
            <a:p>
              <a:pPr>
                <a:buFontTx/>
                <a:buChar char="-"/>
              </a:pPr>
              <a:endParaRPr lang="fr-FR" sz="1100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Gène codant la couleur du corps: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b+ : couleur beige 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 : couleur noire</a:t>
              </a:r>
            </a:p>
            <a:p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308" name="ZoneTexte 307"/>
            <p:cNvSpPr txBox="1"/>
            <p:nvPr/>
          </p:nvSpPr>
          <p:spPr>
            <a:xfrm>
              <a:off x="187962" y="2270726"/>
              <a:ext cx="13837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n°2</a:t>
              </a:r>
              <a:endParaRPr lang="fr-FR" sz="1100" b="1" dirty="0">
                <a:latin typeface="Comic Sans MS" pitchFamily="66" charset="0"/>
              </a:endParaRPr>
            </a:p>
          </p:txBody>
        </p:sp>
        <p:grpSp>
          <p:nvGrpSpPr>
            <p:cNvPr id="383" name="Groupe 76"/>
            <p:cNvGrpSpPr/>
            <p:nvPr/>
          </p:nvGrpSpPr>
          <p:grpSpPr>
            <a:xfrm>
              <a:off x="394537" y="2575764"/>
              <a:ext cx="437040" cy="932165"/>
              <a:chOff x="394537" y="2385264"/>
              <a:chExt cx="437040" cy="932165"/>
            </a:xfrm>
          </p:grpSpPr>
          <p:grpSp>
            <p:nvGrpSpPr>
              <p:cNvPr id="400" name="Groupe 544"/>
              <p:cNvGrpSpPr/>
              <p:nvPr/>
            </p:nvGrpSpPr>
            <p:grpSpPr>
              <a:xfrm>
                <a:off x="394537" y="2385264"/>
                <a:ext cx="74612" cy="905977"/>
                <a:chOff x="343737" y="2440680"/>
                <a:chExt cx="74612" cy="905977"/>
              </a:xfrm>
            </p:grpSpPr>
            <p:grpSp>
              <p:nvGrpSpPr>
                <p:cNvPr id="405" name="Groupe 531"/>
                <p:cNvGrpSpPr/>
                <p:nvPr/>
              </p:nvGrpSpPr>
              <p:grpSpPr>
                <a:xfrm>
                  <a:off x="343737" y="2440680"/>
                  <a:ext cx="74612" cy="905977"/>
                  <a:chOff x="317067" y="2528310"/>
                  <a:chExt cx="74612" cy="905977"/>
                </a:xfrm>
              </p:grpSpPr>
              <p:grpSp>
                <p:nvGrpSpPr>
                  <p:cNvPr id="408" name="Groupe 719"/>
                  <p:cNvGrpSpPr/>
                  <p:nvPr/>
                </p:nvGrpSpPr>
                <p:grpSpPr>
                  <a:xfrm>
                    <a:off x="317067" y="2528310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412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413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409" name="Rectangle 408"/>
                  <p:cNvSpPr/>
                  <p:nvPr/>
                </p:nvSpPr>
                <p:spPr>
                  <a:xfrm>
                    <a:off x="320241" y="3304596"/>
                    <a:ext cx="71438" cy="76200"/>
                  </a:xfrm>
                  <a:prstGeom prst="rect">
                    <a:avLst/>
                  </a:prstGeom>
                  <a:solidFill>
                    <a:srgbClr val="66FF66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407" name="Rectangle 406"/>
                <p:cNvSpPr/>
                <p:nvPr/>
              </p:nvSpPr>
              <p:spPr>
                <a:xfrm>
                  <a:off x="343908" y="2982769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401" name="ZoneTexte 400"/>
              <p:cNvSpPr txBox="1"/>
              <p:nvPr/>
            </p:nvSpPr>
            <p:spPr>
              <a:xfrm>
                <a:off x="412873" y="3055819"/>
                <a:ext cx="4187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r>
                  <a:rPr lang="fr-FR" sz="11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402" name="ZoneTexte 401"/>
              <p:cNvSpPr txBox="1"/>
              <p:nvPr/>
            </p:nvSpPr>
            <p:spPr>
              <a:xfrm>
                <a:off x="408251" y="2848001"/>
                <a:ext cx="3353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b+</a:t>
                </a:r>
              </a:p>
            </p:txBody>
          </p:sp>
        </p:grpSp>
        <p:grpSp>
          <p:nvGrpSpPr>
            <p:cNvPr id="384" name="Groupe 77"/>
            <p:cNvGrpSpPr/>
            <p:nvPr/>
          </p:nvGrpSpPr>
          <p:grpSpPr>
            <a:xfrm>
              <a:off x="1112808" y="2571319"/>
              <a:ext cx="388501" cy="937996"/>
              <a:chOff x="1112808" y="2380819"/>
              <a:chExt cx="388501" cy="937996"/>
            </a:xfrm>
          </p:grpSpPr>
          <p:grpSp>
            <p:nvGrpSpPr>
              <p:cNvPr id="385" name="Groupe 543"/>
              <p:cNvGrpSpPr/>
              <p:nvPr/>
            </p:nvGrpSpPr>
            <p:grpSpPr>
              <a:xfrm>
                <a:off x="1112808" y="2380819"/>
                <a:ext cx="74611" cy="905977"/>
                <a:chOff x="1055658" y="2442585"/>
                <a:chExt cx="74611" cy="905977"/>
              </a:xfrm>
            </p:grpSpPr>
            <p:grpSp>
              <p:nvGrpSpPr>
                <p:cNvPr id="391" name="Groupe 537"/>
                <p:cNvGrpSpPr/>
                <p:nvPr/>
              </p:nvGrpSpPr>
              <p:grpSpPr>
                <a:xfrm>
                  <a:off x="1055658" y="2442585"/>
                  <a:ext cx="74611" cy="905977"/>
                  <a:chOff x="1022638" y="2537835"/>
                  <a:chExt cx="74611" cy="905977"/>
                </a:xfrm>
              </p:grpSpPr>
              <p:grpSp>
                <p:nvGrpSpPr>
                  <p:cNvPr id="393" name="Groupe 743"/>
                  <p:cNvGrpSpPr/>
                  <p:nvPr/>
                </p:nvGrpSpPr>
                <p:grpSpPr>
                  <a:xfrm>
                    <a:off x="1022638" y="2537835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395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398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394" name="Rectangle 393"/>
                  <p:cNvSpPr/>
                  <p:nvPr/>
                </p:nvSpPr>
                <p:spPr>
                  <a:xfrm>
                    <a:off x="1025811" y="3309358"/>
                    <a:ext cx="71438" cy="76200"/>
                  </a:xfrm>
                  <a:prstGeom prst="rect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92" name="Rectangle 391"/>
                <p:cNvSpPr/>
                <p:nvPr/>
              </p:nvSpPr>
              <p:spPr>
                <a:xfrm>
                  <a:off x="1058284" y="2987531"/>
                  <a:ext cx="71438" cy="76200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388" name="ZoneTexte 387"/>
              <p:cNvSpPr txBox="1"/>
              <p:nvPr/>
            </p:nvSpPr>
            <p:spPr>
              <a:xfrm>
                <a:off x="1149931" y="3057205"/>
                <a:ext cx="3513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endParaRPr lang="fr-FR" sz="1100" dirty="0" smtClean="0">
                  <a:latin typeface="Comic Sans MS" pitchFamily="66" charset="0"/>
                </a:endParaRPr>
              </a:p>
            </p:txBody>
          </p:sp>
          <p:sp>
            <p:nvSpPr>
              <p:cNvPr id="389" name="ZoneTexte 388"/>
              <p:cNvSpPr txBox="1"/>
              <p:nvPr/>
            </p:nvSpPr>
            <p:spPr>
              <a:xfrm>
                <a:off x="1148548" y="2841767"/>
                <a:ext cx="2680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</a:p>
            </p:txBody>
          </p:sp>
        </p:grpSp>
      </p:grpSp>
      <p:sp>
        <p:nvSpPr>
          <p:cNvPr id="414" name="Ruban vers le haut 413"/>
          <p:cNvSpPr/>
          <p:nvPr/>
        </p:nvSpPr>
        <p:spPr>
          <a:xfrm>
            <a:off x="8280401" y="0"/>
            <a:ext cx="863602" cy="431800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Comic Sans MS" pitchFamily="66" charset="0"/>
              </a:rPr>
              <a:t>4</a:t>
            </a:r>
            <a:endParaRPr lang="fr-FR" sz="1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roupe 229"/>
          <p:cNvGrpSpPr/>
          <p:nvPr/>
        </p:nvGrpSpPr>
        <p:grpSpPr>
          <a:xfrm>
            <a:off x="2082800" y="226286"/>
            <a:ext cx="6947856" cy="6499367"/>
            <a:chOff x="2082800" y="226286"/>
            <a:chExt cx="6947856" cy="6499367"/>
          </a:xfrm>
        </p:grpSpPr>
        <p:grpSp>
          <p:nvGrpSpPr>
            <p:cNvPr id="3" name="Groupe 346"/>
            <p:cNvGrpSpPr/>
            <p:nvPr/>
          </p:nvGrpSpPr>
          <p:grpSpPr>
            <a:xfrm>
              <a:off x="5246253" y="1135244"/>
              <a:ext cx="429740" cy="653173"/>
              <a:chOff x="3419872" y="1268760"/>
              <a:chExt cx="578279" cy="878941"/>
            </a:xfrm>
          </p:grpSpPr>
          <p:grpSp>
            <p:nvGrpSpPr>
              <p:cNvPr id="4" name="Groupe 315"/>
              <p:cNvGrpSpPr/>
              <p:nvPr/>
            </p:nvGrpSpPr>
            <p:grpSpPr>
              <a:xfrm>
                <a:off x="3580505" y="1268760"/>
                <a:ext cx="257013" cy="155752"/>
                <a:chOff x="6732240" y="2708920"/>
                <a:chExt cx="576064" cy="360040"/>
              </a:xfrm>
            </p:grpSpPr>
            <p:sp>
              <p:nvSpPr>
                <p:cNvPr id="127" name="Ellipse 126"/>
                <p:cNvSpPr/>
                <p:nvPr/>
              </p:nvSpPr>
              <p:spPr>
                <a:xfrm>
                  <a:off x="673224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29" name="Ellipse 128"/>
                <p:cNvSpPr/>
                <p:nvPr/>
              </p:nvSpPr>
              <p:spPr>
                <a:xfrm>
                  <a:off x="7092280" y="2780928"/>
                  <a:ext cx="216024" cy="216024"/>
                </a:xfrm>
                <a:prstGeom prst="ellips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31" name="Ellipse 130"/>
                <p:cNvSpPr/>
                <p:nvPr/>
              </p:nvSpPr>
              <p:spPr>
                <a:xfrm>
                  <a:off x="6804248" y="2780928"/>
                  <a:ext cx="432048" cy="28803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grpSp>
              <p:nvGrpSpPr>
                <p:cNvPr id="5" name="Groupe 309"/>
                <p:cNvGrpSpPr/>
                <p:nvPr/>
              </p:nvGrpSpPr>
              <p:grpSpPr>
                <a:xfrm>
                  <a:off x="6732240" y="2708920"/>
                  <a:ext cx="576064" cy="144016"/>
                  <a:chOff x="6732240" y="2276872"/>
                  <a:chExt cx="576064" cy="288032"/>
                </a:xfrm>
              </p:grpSpPr>
              <p:sp>
                <p:nvSpPr>
                  <p:cNvPr id="138" name="Arc 137"/>
                  <p:cNvSpPr/>
                  <p:nvPr/>
                </p:nvSpPr>
                <p:spPr>
                  <a:xfrm>
                    <a:off x="6732240" y="2276872"/>
                    <a:ext cx="226961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39" name="Arc 138"/>
                  <p:cNvSpPr/>
                  <p:nvPr/>
                </p:nvSpPr>
                <p:spPr>
                  <a:xfrm flipH="1">
                    <a:off x="7087949" y="2276872"/>
                    <a:ext cx="220355" cy="288032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</p:grpSp>
          <p:grpSp>
            <p:nvGrpSpPr>
              <p:cNvPr id="6" name="Groupe 345"/>
              <p:cNvGrpSpPr/>
              <p:nvPr/>
            </p:nvGrpSpPr>
            <p:grpSpPr>
              <a:xfrm>
                <a:off x="3419872" y="1299910"/>
                <a:ext cx="578279" cy="716458"/>
                <a:chOff x="3419872" y="1299910"/>
                <a:chExt cx="578279" cy="716458"/>
              </a:xfrm>
            </p:grpSpPr>
            <p:grpSp>
              <p:nvGrpSpPr>
                <p:cNvPr id="7" name="Groupe 311"/>
                <p:cNvGrpSpPr/>
                <p:nvPr/>
              </p:nvGrpSpPr>
              <p:grpSpPr>
                <a:xfrm>
                  <a:off x="3548378" y="1362211"/>
                  <a:ext cx="321266" cy="654157"/>
                  <a:chOff x="6660232" y="2924944"/>
                  <a:chExt cx="720080" cy="1512168"/>
                </a:xfrm>
                <a:solidFill>
                  <a:schemeClr val="bg2">
                    <a:lumMod val="75000"/>
                  </a:schemeClr>
                </a:solidFill>
              </p:grpSpPr>
              <p:sp>
                <p:nvSpPr>
                  <p:cNvPr id="123" name="Ellipse 122"/>
                  <p:cNvSpPr/>
                  <p:nvPr/>
                </p:nvSpPr>
                <p:spPr>
                  <a:xfrm>
                    <a:off x="6660232" y="3266982"/>
                    <a:ext cx="720080" cy="1170130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25" name="Ellipse 124"/>
                  <p:cNvSpPr/>
                  <p:nvPr/>
                </p:nvSpPr>
                <p:spPr>
                  <a:xfrm>
                    <a:off x="6732240" y="2924944"/>
                    <a:ext cx="576064" cy="648072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16" name="Forme libre 115"/>
                <p:cNvSpPr/>
                <p:nvPr/>
              </p:nvSpPr>
              <p:spPr>
                <a:xfrm>
                  <a:off x="3805391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17" name="Forme libre 116"/>
                <p:cNvSpPr/>
                <p:nvPr/>
              </p:nvSpPr>
              <p:spPr>
                <a:xfrm flipH="1">
                  <a:off x="3484125" y="1299910"/>
                  <a:ext cx="128506" cy="123495"/>
                </a:xfrm>
                <a:custGeom>
                  <a:avLst/>
                  <a:gdLst>
                    <a:gd name="connsiteX0" fmla="*/ 0 w 295564"/>
                    <a:gd name="connsiteY0" fmla="*/ 429491 h 429491"/>
                    <a:gd name="connsiteX1" fmla="*/ 120073 w 295564"/>
                    <a:gd name="connsiteY1" fmla="*/ 309418 h 429491"/>
                    <a:gd name="connsiteX2" fmla="*/ 193964 w 295564"/>
                    <a:gd name="connsiteY2" fmla="*/ 50800 h 429491"/>
                    <a:gd name="connsiteX3" fmla="*/ 295564 w 295564"/>
                    <a:gd name="connsiteY3" fmla="*/ 4618 h 429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564" h="429491">
                      <a:moveTo>
                        <a:pt x="0" y="429491"/>
                      </a:moveTo>
                      <a:cubicBezTo>
                        <a:pt x="43873" y="401012"/>
                        <a:pt x="87746" y="372533"/>
                        <a:pt x="120073" y="309418"/>
                      </a:cubicBezTo>
                      <a:cubicBezTo>
                        <a:pt x="152400" y="246303"/>
                        <a:pt x="164716" y="101600"/>
                        <a:pt x="193964" y="50800"/>
                      </a:cubicBezTo>
                      <a:cubicBezTo>
                        <a:pt x="223212" y="0"/>
                        <a:pt x="259388" y="2309"/>
                        <a:pt x="295564" y="4618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18" name="Forme libre 117"/>
                <p:cNvSpPr/>
                <p:nvPr/>
              </p:nvSpPr>
              <p:spPr>
                <a:xfrm>
                  <a:off x="3451999" y="1397910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19" name="Forme libre 118"/>
                <p:cNvSpPr/>
                <p:nvPr/>
              </p:nvSpPr>
              <p:spPr>
                <a:xfrm flipH="1">
                  <a:off x="3837518" y="1393361"/>
                  <a:ext cx="133104" cy="120053"/>
                </a:xfrm>
                <a:custGeom>
                  <a:avLst/>
                  <a:gdLst>
                    <a:gd name="connsiteX0" fmla="*/ 397163 w 397163"/>
                    <a:gd name="connsiteY0" fmla="*/ 129309 h 220133"/>
                    <a:gd name="connsiteX1" fmla="*/ 184727 w 397163"/>
                    <a:gd name="connsiteY1" fmla="*/ 203200 h 220133"/>
                    <a:gd name="connsiteX2" fmla="*/ 110836 w 397163"/>
                    <a:gd name="connsiteY2" fmla="*/ 27709 h 220133"/>
                    <a:gd name="connsiteX3" fmla="*/ 0 w 397163"/>
                    <a:gd name="connsiteY3" fmla="*/ 36945 h 220133"/>
                    <a:gd name="connsiteX4" fmla="*/ 0 w 397163"/>
                    <a:gd name="connsiteY4" fmla="*/ 36945 h 220133"/>
                    <a:gd name="connsiteX5" fmla="*/ 0 w 397163"/>
                    <a:gd name="connsiteY5" fmla="*/ 36945 h 220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7163" h="220133">
                      <a:moveTo>
                        <a:pt x="397163" y="129309"/>
                      </a:moveTo>
                      <a:cubicBezTo>
                        <a:pt x="314805" y="174721"/>
                        <a:pt x="232448" y="220133"/>
                        <a:pt x="184727" y="203200"/>
                      </a:cubicBezTo>
                      <a:cubicBezTo>
                        <a:pt x="137006" y="186267"/>
                        <a:pt x="141624" y="55418"/>
                        <a:pt x="110836" y="27709"/>
                      </a:cubicBezTo>
                      <a:cubicBezTo>
                        <a:pt x="80048" y="0"/>
                        <a:pt x="0" y="36945"/>
                        <a:pt x="0" y="36945"/>
                      </a:cubicBezTo>
                      <a:lnTo>
                        <a:pt x="0" y="36945"/>
                      </a:lnTo>
                      <a:lnTo>
                        <a:pt x="0" y="36945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20" name="Forme libre 119"/>
                <p:cNvSpPr/>
                <p:nvPr/>
              </p:nvSpPr>
              <p:spPr>
                <a:xfrm>
                  <a:off x="3419872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21" name="Forme libre 120"/>
                <p:cNvSpPr/>
                <p:nvPr/>
              </p:nvSpPr>
              <p:spPr>
                <a:xfrm flipH="1">
                  <a:off x="3837518" y="1549113"/>
                  <a:ext cx="160633" cy="342654"/>
                </a:xfrm>
                <a:custGeom>
                  <a:avLst/>
                  <a:gdLst>
                    <a:gd name="connsiteX0" fmla="*/ 360218 w 360218"/>
                    <a:gd name="connsiteY0" fmla="*/ 0 h 628072"/>
                    <a:gd name="connsiteX1" fmla="*/ 83127 w 360218"/>
                    <a:gd name="connsiteY1" fmla="*/ 240145 h 628072"/>
                    <a:gd name="connsiteX2" fmla="*/ 147782 w 360218"/>
                    <a:gd name="connsiteY2" fmla="*/ 452581 h 628072"/>
                    <a:gd name="connsiteX3" fmla="*/ 0 w 360218"/>
                    <a:gd name="connsiteY3" fmla="*/ 628072 h 62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218" h="628072">
                      <a:moveTo>
                        <a:pt x="360218" y="0"/>
                      </a:moveTo>
                      <a:cubicBezTo>
                        <a:pt x="239375" y="82357"/>
                        <a:pt x="118533" y="164715"/>
                        <a:pt x="83127" y="240145"/>
                      </a:cubicBezTo>
                      <a:cubicBezTo>
                        <a:pt x="47721" y="315575"/>
                        <a:pt x="161637" y="387927"/>
                        <a:pt x="147782" y="452581"/>
                      </a:cubicBezTo>
                      <a:cubicBezTo>
                        <a:pt x="133928" y="517236"/>
                        <a:pt x="66964" y="572654"/>
                        <a:pt x="0" y="628072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8" name="Groupe 314"/>
              <p:cNvGrpSpPr/>
              <p:nvPr/>
            </p:nvGrpSpPr>
            <p:grpSpPr>
              <a:xfrm>
                <a:off x="3491880" y="1484784"/>
                <a:ext cx="454968" cy="662917"/>
                <a:chOff x="6511960" y="3247838"/>
                <a:chExt cx="1019758" cy="1532416"/>
              </a:xfrm>
              <a:solidFill>
                <a:schemeClr val="bg1">
                  <a:lumMod val="65000"/>
                  <a:alpha val="40000"/>
                </a:schemeClr>
              </a:solidFill>
            </p:grpSpPr>
            <p:sp>
              <p:nvSpPr>
                <p:cNvPr id="113" name="Larme 112"/>
                <p:cNvSpPr/>
                <p:nvPr/>
              </p:nvSpPr>
              <p:spPr>
                <a:xfrm rot="651685">
                  <a:off x="6511960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114" name="Larme 113"/>
                <p:cNvSpPr/>
                <p:nvPr/>
              </p:nvSpPr>
              <p:spPr>
                <a:xfrm rot="20948315" flipH="1">
                  <a:off x="7016017" y="3247838"/>
                  <a:ext cx="515701" cy="1532416"/>
                </a:xfrm>
                <a:prstGeom prst="teardrop">
                  <a:avLst>
                    <a:gd name="adj" fmla="val 31997"/>
                  </a:avLst>
                </a:prstGeom>
                <a:grpFill/>
                <a:ln w="12700">
                  <a:solidFill>
                    <a:schemeClr val="tx1">
                      <a:alpha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309" name="ZoneTexte 308"/>
            <p:cNvSpPr txBox="1"/>
            <p:nvPr/>
          </p:nvSpPr>
          <p:spPr>
            <a:xfrm>
              <a:off x="3897042" y="461811"/>
              <a:ext cx="503664" cy="2308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 err="1" smtClean="0">
                  <a:latin typeface="Comic Sans MS" pitchFamily="66" charset="0"/>
                </a:rPr>
                <a:t>Replic</a:t>
              </a:r>
              <a:endParaRPr lang="fr-FR" sz="900" dirty="0">
                <a:latin typeface="Comic Sans MS" pitchFamily="66" charset="0"/>
              </a:endParaRPr>
            </a:p>
          </p:txBody>
        </p:sp>
        <p:grpSp>
          <p:nvGrpSpPr>
            <p:cNvPr id="9" name="Groupe 370"/>
            <p:cNvGrpSpPr/>
            <p:nvPr/>
          </p:nvGrpSpPr>
          <p:grpSpPr>
            <a:xfrm>
              <a:off x="5417127" y="3232722"/>
              <a:ext cx="3539709" cy="3189739"/>
              <a:chOff x="2369415" y="1887394"/>
              <a:chExt cx="4222913" cy="3805396"/>
            </a:xfrm>
          </p:grpSpPr>
          <p:sp>
            <p:nvSpPr>
              <p:cNvPr id="372" name="ZoneTexte 371"/>
              <p:cNvSpPr txBox="1"/>
              <p:nvPr/>
            </p:nvSpPr>
            <p:spPr>
              <a:xfrm>
                <a:off x="2369415" y="4261397"/>
                <a:ext cx="1264480" cy="27538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Comic Sans MS" pitchFamily="66" charset="0"/>
                  </a:rPr>
                  <a:t>2eme </a:t>
                </a:r>
                <a:r>
                  <a:rPr lang="fr-FR" sz="900" dirty="0" err="1" smtClean="0">
                    <a:latin typeface="Comic Sans MS" pitchFamily="66" charset="0"/>
                  </a:rPr>
                  <a:t>div</a:t>
                </a:r>
                <a:r>
                  <a:rPr lang="fr-FR" sz="900" dirty="0" smtClean="0">
                    <a:latin typeface="Comic Sans MS" pitchFamily="66" charset="0"/>
                  </a:rPr>
                  <a:t> méiose</a:t>
                </a:r>
                <a:endParaRPr lang="fr-FR" sz="900" dirty="0">
                  <a:latin typeface="Comic Sans MS" pitchFamily="66" charset="0"/>
                </a:endParaRPr>
              </a:p>
            </p:txBody>
          </p:sp>
          <p:sp>
            <p:nvSpPr>
              <p:cNvPr id="373" name="Ellipse 372"/>
              <p:cNvSpPr/>
              <p:nvPr/>
            </p:nvSpPr>
            <p:spPr>
              <a:xfrm>
                <a:off x="3426281" y="3322027"/>
                <a:ext cx="932229" cy="93222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74" name="Ellipse 373"/>
              <p:cNvSpPr/>
              <p:nvPr/>
            </p:nvSpPr>
            <p:spPr>
              <a:xfrm>
                <a:off x="4595816" y="3314230"/>
                <a:ext cx="932229" cy="932229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75" name="Rectangle à coins arrondis 374"/>
              <p:cNvSpPr/>
              <p:nvPr/>
            </p:nvSpPr>
            <p:spPr>
              <a:xfrm>
                <a:off x="4017745" y="1887394"/>
                <a:ext cx="998004" cy="935629"/>
              </a:xfrm>
              <a:prstGeom prst="roundRec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1400" dirty="0">
                  <a:latin typeface="Comic Sans MS" pitchFamily="66" charset="0"/>
                </a:endParaRPr>
              </a:p>
            </p:txBody>
          </p:sp>
          <p:sp>
            <p:nvSpPr>
              <p:cNvPr id="376" name="ZoneTexte 375"/>
              <p:cNvSpPr txBox="1"/>
              <p:nvPr/>
            </p:nvSpPr>
            <p:spPr>
              <a:xfrm>
                <a:off x="4361528" y="3337464"/>
                <a:ext cx="390513" cy="312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et</a:t>
                </a:r>
                <a:endParaRPr lang="fr-FR" sz="1100" dirty="0">
                  <a:latin typeface="Comic Sans MS" pitchFamily="66" charset="0"/>
                </a:endParaRPr>
              </a:p>
            </p:txBody>
          </p:sp>
          <p:sp>
            <p:nvSpPr>
              <p:cNvPr id="377" name="ZoneTexte 376"/>
              <p:cNvSpPr txBox="1"/>
              <p:nvPr/>
            </p:nvSpPr>
            <p:spPr>
              <a:xfrm>
                <a:off x="3300497" y="2946969"/>
                <a:ext cx="1201371" cy="27538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900" dirty="0" smtClean="0">
                    <a:latin typeface="Comic Sans MS" pitchFamily="66" charset="0"/>
                  </a:rPr>
                  <a:t>1ere </a:t>
                </a:r>
                <a:r>
                  <a:rPr lang="fr-FR" sz="900" dirty="0" err="1" smtClean="0">
                    <a:latin typeface="Comic Sans MS" pitchFamily="66" charset="0"/>
                  </a:rPr>
                  <a:t>div</a:t>
                </a:r>
                <a:r>
                  <a:rPr lang="fr-FR" sz="900" dirty="0" smtClean="0">
                    <a:latin typeface="Comic Sans MS" pitchFamily="66" charset="0"/>
                  </a:rPr>
                  <a:t> méiose</a:t>
                </a:r>
                <a:endParaRPr lang="fr-FR" sz="900" dirty="0">
                  <a:latin typeface="Comic Sans MS" pitchFamily="66" charset="0"/>
                </a:endParaRPr>
              </a:p>
            </p:txBody>
          </p:sp>
          <p:grpSp>
            <p:nvGrpSpPr>
              <p:cNvPr id="10" name="Groupe 112"/>
              <p:cNvGrpSpPr/>
              <p:nvPr/>
            </p:nvGrpSpPr>
            <p:grpSpPr>
              <a:xfrm>
                <a:off x="2595908" y="4752760"/>
                <a:ext cx="3996420" cy="940030"/>
                <a:chOff x="2416613" y="4622799"/>
                <a:chExt cx="4734227" cy="1113575"/>
              </a:xfrm>
            </p:grpSpPr>
            <p:sp>
              <p:nvSpPr>
                <p:cNvPr id="386" name="Ellipse 385"/>
                <p:cNvSpPr/>
                <p:nvPr/>
              </p:nvSpPr>
              <p:spPr>
                <a:xfrm>
                  <a:off x="2416613" y="4622799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7" name="Ellipse 386"/>
                <p:cNvSpPr/>
                <p:nvPr/>
              </p:nvSpPr>
              <p:spPr>
                <a:xfrm>
                  <a:off x="3621959" y="4627420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8" name="Ellipse 387"/>
                <p:cNvSpPr/>
                <p:nvPr/>
              </p:nvSpPr>
              <p:spPr>
                <a:xfrm>
                  <a:off x="4841160" y="4627419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9" name="Ellipse 388"/>
                <p:cNvSpPr/>
                <p:nvPr/>
              </p:nvSpPr>
              <p:spPr>
                <a:xfrm>
                  <a:off x="6046506" y="4632040"/>
                  <a:ext cx="1104334" cy="110433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379" name="Connecteur droit avec flèche 378"/>
              <p:cNvCxnSpPr/>
              <p:nvPr/>
            </p:nvCxnSpPr>
            <p:spPr>
              <a:xfrm flipH="1">
                <a:off x="3160084" y="4257657"/>
                <a:ext cx="421032" cy="43662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Connecteur droit avec flèche 379"/>
              <p:cNvCxnSpPr/>
              <p:nvPr/>
            </p:nvCxnSpPr>
            <p:spPr>
              <a:xfrm flipH="1">
                <a:off x="3947572" y="4327829"/>
                <a:ext cx="1" cy="36645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Connecteur droit avec flèche 380"/>
              <p:cNvCxnSpPr/>
              <p:nvPr/>
            </p:nvCxnSpPr>
            <p:spPr>
              <a:xfrm>
                <a:off x="5078125" y="4335627"/>
                <a:ext cx="0" cy="35865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Connecteur droit avec flèche 381"/>
              <p:cNvCxnSpPr/>
              <p:nvPr/>
            </p:nvCxnSpPr>
            <p:spPr>
              <a:xfrm>
                <a:off x="5421191" y="4242063"/>
                <a:ext cx="483409" cy="4834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e 143"/>
              <p:cNvGrpSpPr/>
              <p:nvPr/>
            </p:nvGrpSpPr>
            <p:grpSpPr>
              <a:xfrm>
                <a:off x="4150292" y="2900993"/>
                <a:ext cx="740708" cy="405440"/>
                <a:chOff x="4368800" y="1394691"/>
                <a:chExt cx="877455" cy="480291"/>
              </a:xfrm>
            </p:grpSpPr>
            <p:sp>
              <p:nvSpPr>
                <p:cNvPr id="384" name="Forme libre 383"/>
                <p:cNvSpPr/>
                <p:nvPr/>
              </p:nvSpPr>
              <p:spPr>
                <a:xfrm>
                  <a:off x="4368800" y="1394691"/>
                  <a:ext cx="378691" cy="480291"/>
                </a:xfrm>
                <a:custGeom>
                  <a:avLst/>
                  <a:gdLst>
                    <a:gd name="connsiteX0" fmla="*/ 378691 w 378691"/>
                    <a:gd name="connsiteY0" fmla="*/ 0 h 480291"/>
                    <a:gd name="connsiteX1" fmla="*/ 175491 w 378691"/>
                    <a:gd name="connsiteY1" fmla="*/ 341745 h 480291"/>
                    <a:gd name="connsiteX2" fmla="*/ 0 w 378691"/>
                    <a:gd name="connsiteY2" fmla="*/ 480291 h 480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78691" h="480291">
                      <a:moveTo>
                        <a:pt x="378691" y="0"/>
                      </a:moveTo>
                      <a:cubicBezTo>
                        <a:pt x="308648" y="130848"/>
                        <a:pt x="238606" y="261697"/>
                        <a:pt x="175491" y="341745"/>
                      </a:cubicBezTo>
                      <a:cubicBezTo>
                        <a:pt x="112376" y="421793"/>
                        <a:pt x="56188" y="451042"/>
                        <a:pt x="0" y="480291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  <p:sp>
              <p:nvSpPr>
                <p:cNvPr id="385" name="Forme libre 384"/>
                <p:cNvSpPr/>
                <p:nvPr/>
              </p:nvSpPr>
              <p:spPr>
                <a:xfrm>
                  <a:off x="4904509" y="1413164"/>
                  <a:ext cx="341746" cy="434109"/>
                </a:xfrm>
                <a:custGeom>
                  <a:avLst/>
                  <a:gdLst>
                    <a:gd name="connsiteX0" fmla="*/ 0 w 341746"/>
                    <a:gd name="connsiteY0" fmla="*/ 0 h 434109"/>
                    <a:gd name="connsiteX1" fmla="*/ 193964 w 341746"/>
                    <a:gd name="connsiteY1" fmla="*/ 323272 h 434109"/>
                    <a:gd name="connsiteX2" fmla="*/ 341746 w 341746"/>
                    <a:gd name="connsiteY2" fmla="*/ 434109 h 4341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1746" h="434109">
                      <a:moveTo>
                        <a:pt x="0" y="0"/>
                      </a:moveTo>
                      <a:cubicBezTo>
                        <a:pt x="68503" y="125460"/>
                        <a:pt x="137006" y="250921"/>
                        <a:pt x="193964" y="323272"/>
                      </a:cubicBezTo>
                      <a:cubicBezTo>
                        <a:pt x="250922" y="395623"/>
                        <a:pt x="296334" y="414866"/>
                        <a:pt x="341746" y="434109"/>
                      </a:cubicBezTo>
                    </a:path>
                  </a:pathLst>
                </a:custGeom>
                <a:ln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390" name="ZoneTexte 389"/>
            <p:cNvSpPr txBox="1"/>
            <p:nvPr/>
          </p:nvSpPr>
          <p:spPr>
            <a:xfrm>
              <a:off x="5255491" y="6096001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Comic Sans MS" pitchFamily="66" charset="0"/>
                </a:rPr>
                <a:t>ou</a:t>
              </a:r>
              <a:endParaRPr lang="fr-FR" dirty="0">
                <a:latin typeface="Comic Sans MS" pitchFamily="66" charset="0"/>
              </a:endParaRPr>
            </a:p>
          </p:txBody>
        </p:sp>
        <p:sp>
          <p:nvSpPr>
            <p:cNvPr id="391" name="Rectangle à coins arrondis 390"/>
            <p:cNvSpPr/>
            <p:nvPr/>
          </p:nvSpPr>
          <p:spPr>
            <a:xfrm>
              <a:off x="3178128" y="1200722"/>
              <a:ext cx="836542" cy="78425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392" name="Rectangle à coins arrondis 391"/>
            <p:cNvSpPr/>
            <p:nvPr/>
          </p:nvSpPr>
          <p:spPr>
            <a:xfrm>
              <a:off x="3182746" y="2239812"/>
              <a:ext cx="836542" cy="78425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394" name="Rectangle à coins arrondis 393"/>
            <p:cNvSpPr/>
            <p:nvPr/>
          </p:nvSpPr>
          <p:spPr>
            <a:xfrm>
              <a:off x="5057729" y="226286"/>
              <a:ext cx="836542" cy="78425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>
                <a:latin typeface="Comic Sans MS" pitchFamily="66" charset="0"/>
              </a:endParaRPr>
            </a:p>
          </p:txBody>
        </p:sp>
        <p:cxnSp>
          <p:nvCxnSpPr>
            <p:cNvPr id="397" name="Connecteur droit avec flèche 396"/>
            <p:cNvCxnSpPr/>
            <p:nvPr/>
          </p:nvCxnSpPr>
          <p:spPr>
            <a:xfrm>
              <a:off x="7213600" y="711201"/>
              <a:ext cx="0" cy="236450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Connecteur droit avec flèche 398"/>
            <p:cNvCxnSpPr/>
            <p:nvPr/>
          </p:nvCxnSpPr>
          <p:spPr>
            <a:xfrm flipH="1">
              <a:off x="3579091" y="711199"/>
              <a:ext cx="4618" cy="3740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Connecteur droit 401"/>
            <p:cNvCxnSpPr/>
            <p:nvPr/>
          </p:nvCxnSpPr>
          <p:spPr>
            <a:xfrm>
              <a:off x="3583709" y="720436"/>
              <a:ext cx="12284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Connecteur droit 403"/>
            <p:cNvCxnSpPr/>
            <p:nvPr/>
          </p:nvCxnSpPr>
          <p:spPr>
            <a:xfrm>
              <a:off x="6151418" y="706581"/>
              <a:ext cx="106218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6" name="ZoneTexte 405"/>
            <p:cNvSpPr txBox="1"/>
            <p:nvPr/>
          </p:nvSpPr>
          <p:spPr>
            <a:xfrm>
              <a:off x="6598679" y="438721"/>
              <a:ext cx="503664" cy="2308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 err="1" smtClean="0">
                  <a:latin typeface="Comic Sans MS" pitchFamily="66" charset="0"/>
                </a:rPr>
                <a:t>Replic</a:t>
              </a:r>
              <a:endParaRPr lang="fr-FR" sz="900" dirty="0">
                <a:latin typeface="Comic Sans MS" pitchFamily="66" charset="0"/>
              </a:endParaRPr>
            </a:p>
          </p:txBody>
        </p:sp>
        <p:sp>
          <p:nvSpPr>
            <p:cNvPr id="408" name="ZoneTexte 407"/>
            <p:cNvSpPr txBox="1"/>
            <p:nvPr/>
          </p:nvSpPr>
          <p:spPr>
            <a:xfrm>
              <a:off x="2082800" y="6479432"/>
              <a:ext cx="3110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latin typeface="Comic Sans MS" pitchFamily="66" charset="0"/>
                </a:rPr>
                <a:t>Nombre de gamètes génétiquement différents = </a:t>
              </a:r>
              <a:endParaRPr lang="fr-FR" sz="1000" dirty="0">
                <a:latin typeface="Comic Sans MS" pitchFamily="66" charset="0"/>
              </a:endParaRPr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5920509" y="6474814"/>
              <a:ext cx="3110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latin typeface="Comic Sans MS" pitchFamily="66" charset="0"/>
                </a:rPr>
                <a:t>Nombre de gamètes génétiquement différents = </a:t>
              </a:r>
              <a:endParaRPr lang="fr-FR" sz="1000" dirty="0">
                <a:latin typeface="Comic Sans MS" pitchFamily="66" charset="0"/>
              </a:endParaRPr>
            </a:p>
          </p:txBody>
        </p:sp>
        <p:cxnSp>
          <p:nvCxnSpPr>
            <p:cNvPr id="415" name="Connecteur droit 414"/>
            <p:cNvCxnSpPr/>
            <p:nvPr/>
          </p:nvCxnSpPr>
          <p:spPr>
            <a:xfrm>
              <a:off x="5467927" y="3666836"/>
              <a:ext cx="0" cy="2142836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ZoneTexte 419"/>
            <p:cNvSpPr txBox="1"/>
            <p:nvPr/>
          </p:nvSpPr>
          <p:spPr>
            <a:xfrm>
              <a:off x="4810863" y="1838036"/>
              <a:ext cx="13901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latin typeface="Comic Sans MS" pitchFamily="66" charset="0"/>
                </a:rPr>
                <a:t>Femelle </a:t>
              </a:r>
            </a:p>
            <a:p>
              <a:pPr algn="ctr"/>
              <a:r>
                <a:rPr lang="fr-FR" sz="1200" dirty="0" smtClean="0">
                  <a:latin typeface="Comic Sans MS" pitchFamily="66" charset="0"/>
                </a:rPr>
                <a:t>Hétérozygote F1</a:t>
              </a:r>
            </a:p>
          </p:txBody>
        </p:sp>
        <p:sp>
          <p:nvSpPr>
            <p:cNvPr id="421" name="ZoneTexte 420"/>
            <p:cNvSpPr txBox="1"/>
            <p:nvPr/>
          </p:nvSpPr>
          <p:spPr>
            <a:xfrm rot="16200000">
              <a:off x="4006240" y="3574456"/>
              <a:ext cx="20489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latin typeface="Comic Sans MS" pitchFamily="66" charset="0"/>
                </a:rPr>
                <a:t>Méiose avec </a:t>
              </a:r>
              <a:r>
                <a:rPr lang="fr-FR" sz="1200" dirty="0" err="1" smtClean="0">
                  <a:latin typeface="Comic Sans MS" pitchFamily="66" charset="0"/>
                </a:rPr>
                <a:t>crossing</a:t>
              </a:r>
              <a:r>
                <a:rPr lang="fr-FR" sz="1200" dirty="0" smtClean="0">
                  <a:latin typeface="Comic Sans MS" pitchFamily="66" charset="0"/>
                </a:rPr>
                <a:t> over</a:t>
              </a:r>
              <a:endParaRPr lang="fr-FR" sz="1200" dirty="0">
                <a:latin typeface="Comic Sans MS" pitchFamily="66" charset="0"/>
              </a:endParaRPr>
            </a:p>
          </p:txBody>
        </p:sp>
        <p:sp>
          <p:nvSpPr>
            <p:cNvPr id="422" name="ZoneTexte 421"/>
            <p:cNvSpPr txBox="1"/>
            <p:nvPr/>
          </p:nvSpPr>
          <p:spPr>
            <a:xfrm rot="16200000">
              <a:off x="4836902" y="3579074"/>
              <a:ext cx="20409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>
                  <a:latin typeface="Comic Sans MS" pitchFamily="66" charset="0"/>
                </a:rPr>
                <a:t>Méiose sans </a:t>
              </a:r>
              <a:r>
                <a:rPr lang="fr-FR" sz="1200" dirty="0" err="1" smtClean="0">
                  <a:latin typeface="Comic Sans MS" pitchFamily="66" charset="0"/>
                </a:rPr>
                <a:t>crossing</a:t>
              </a:r>
              <a:r>
                <a:rPr lang="fr-FR" sz="1200" dirty="0" smtClean="0">
                  <a:latin typeface="Comic Sans MS" pitchFamily="66" charset="0"/>
                </a:rPr>
                <a:t> over</a:t>
              </a:r>
              <a:endParaRPr lang="fr-FR" sz="1200" dirty="0">
                <a:latin typeface="Comic Sans MS" pitchFamily="66" charset="0"/>
              </a:endParaRPr>
            </a:p>
          </p:txBody>
        </p:sp>
        <p:grpSp>
          <p:nvGrpSpPr>
            <p:cNvPr id="12" name="Groupe 211"/>
            <p:cNvGrpSpPr/>
            <p:nvPr/>
          </p:nvGrpSpPr>
          <p:grpSpPr>
            <a:xfrm>
              <a:off x="3381375" y="2233470"/>
              <a:ext cx="414078" cy="805294"/>
              <a:chOff x="1556038" y="3752274"/>
              <a:chExt cx="470476" cy="914976"/>
            </a:xfrm>
          </p:grpSpPr>
          <p:sp>
            <p:nvSpPr>
              <p:cNvPr id="213" name="Forme libre 212"/>
              <p:cNvSpPr/>
              <p:nvPr/>
            </p:nvSpPr>
            <p:spPr>
              <a:xfrm>
                <a:off x="1676400" y="3759200"/>
                <a:ext cx="228600" cy="908050"/>
              </a:xfrm>
              <a:custGeom>
                <a:avLst/>
                <a:gdLst>
                  <a:gd name="connsiteX0" fmla="*/ 0 w 387350"/>
                  <a:gd name="connsiteY0" fmla="*/ 0 h 1365250"/>
                  <a:gd name="connsiteX1" fmla="*/ 0 w 387350"/>
                  <a:gd name="connsiteY1" fmla="*/ 1009650 h 1365250"/>
                  <a:gd name="connsiteX2" fmla="*/ 317500 w 387350"/>
                  <a:gd name="connsiteY2" fmla="*/ 1168400 h 1365250"/>
                  <a:gd name="connsiteX3" fmla="*/ 317500 w 387350"/>
                  <a:gd name="connsiteY3" fmla="*/ 1365250 h 1365250"/>
                  <a:gd name="connsiteX4" fmla="*/ 387350 w 387350"/>
                  <a:gd name="connsiteY4" fmla="*/ 1365250 h 1365250"/>
                  <a:gd name="connsiteX5" fmla="*/ 387350 w 387350"/>
                  <a:gd name="connsiteY5" fmla="*/ 1123950 h 1365250"/>
                  <a:gd name="connsiteX6" fmla="*/ 82550 w 387350"/>
                  <a:gd name="connsiteY6" fmla="*/ 971550 h 1365250"/>
                  <a:gd name="connsiteX7" fmla="*/ 82550 w 387350"/>
                  <a:gd name="connsiteY7" fmla="*/ 6350 h 1365250"/>
                  <a:gd name="connsiteX8" fmla="*/ 0 w 387350"/>
                  <a:gd name="connsiteY8" fmla="*/ 0 h 136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350" h="1365250">
                    <a:moveTo>
                      <a:pt x="0" y="0"/>
                    </a:moveTo>
                    <a:lnTo>
                      <a:pt x="0" y="1009650"/>
                    </a:lnTo>
                    <a:lnTo>
                      <a:pt x="317500" y="1168400"/>
                    </a:lnTo>
                    <a:lnTo>
                      <a:pt x="317500" y="1365250"/>
                    </a:lnTo>
                    <a:lnTo>
                      <a:pt x="387350" y="1365250"/>
                    </a:lnTo>
                    <a:lnTo>
                      <a:pt x="387350" y="1123950"/>
                    </a:lnTo>
                    <a:lnTo>
                      <a:pt x="82550" y="971550"/>
                    </a:lnTo>
                    <a:lnTo>
                      <a:pt x="82550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14" name="Forme libre 213"/>
              <p:cNvSpPr/>
              <p:nvPr/>
            </p:nvSpPr>
            <p:spPr>
              <a:xfrm flipH="1">
                <a:off x="1676400" y="3752850"/>
                <a:ext cx="228600" cy="908050"/>
              </a:xfrm>
              <a:custGeom>
                <a:avLst/>
                <a:gdLst>
                  <a:gd name="connsiteX0" fmla="*/ 0 w 387350"/>
                  <a:gd name="connsiteY0" fmla="*/ 0 h 1365250"/>
                  <a:gd name="connsiteX1" fmla="*/ 0 w 387350"/>
                  <a:gd name="connsiteY1" fmla="*/ 1009650 h 1365250"/>
                  <a:gd name="connsiteX2" fmla="*/ 317500 w 387350"/>
                  <a:gd name="connsiteY2" fmla="*/ 1168400 h 1365250"/>
                  <a:gd name="connsiteX3" fmla="*/ 317500 w 387350"/>
                  <a:gd name="connsiteY3" fmla="*/ 1365250 h 1365250"/>
                  <a:gd name="connsiteX4" fmla="*/ 387350 w 387350"/>
                  <a:gd name="connsiteY4" fmla="*/ 1365250 h 1365250"/>
                  <a:gd name="connsiteX5" fmla="*/ 387350 w 387350"/>
                  <a:gd name="connsiteY5" fmla="*/ 1123950 h 1365250"/>
                  <a:gd name="connsiteX6" fmla="*/ 82550 w 387350"/>
                  <a:gd name="connsiteY6" fmla="*/ 971550 h 1365250"/>
                  <a:gd name="connsiteX7" fmla="*/ 82550 w 387350"/>
                  <a:gd name="connsiteY7" fmla="*/ 6350 h 1365250"/>
                  <a:gd name="connsiteX8" fmla="*/ 0 w 387350"/>
                  <a:gd name="connsiteY8" fmla="*/ 0 h 136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7350" h="1365250">
                    <a:moveTo>
                      <a:pt x="0" y="0"/>
                    </a:moveTo>
                    <a:lnTo>
                      <a:pt x="0" y="1009650"/>
                    </a:lnTo>
                    <a:lnTo>
                      <a:pt x="317500" y="1168400"/>
                    </a:lnTo>
                    <a:lnTo>
                      <a:pt x="317500" y="1365250"/>
                    </a:lnTo>
                    <a:lnTo>
                      <a:pt x="387350" y="1365250"/>
                    </a:lnTo>
                    <a:lnTo>
                      <a:pt x="387350" y="1123950"/>
                    </a:lnTo>
                    <a:lnTo>
                      <a:pt x="82550" y="971550"/>
                    </a:lnTo>
                    <a:lnTo>
                      <a:pt x="82550" y="6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15" name="Rectangle 2061"/>
              <p:cNvSpPr>
                <a:spLocks noChangeArrowheads="1"/>
              </p:cNvSpPr>
              <p:nvPr/>
            </p:nvSpPr>
            <p:spPr bwMode="auto">
              <a:xfrm>
                <a:off x="1569433" y="3752274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16" name="Freeform 2064"/>
              <p:cNvSpPr>
                <a:spLocks/>
              </p:cNvSpPr>
              <p:nvPr/>
            </p:nvSpPr>
            <p:spPr bwMode="auto">
              <a:xfrm>
                <a:off x="1610014" y="4095860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1556038" y="4534911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1557625" y="4273551"/>
                <a:ext cx="71438" cy="76200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1665575" y="4273551"/>
                <a:ext cx="71438" cy="76200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1664564" y="453499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1" name="Rectangle 2061"/>
              <p:cNvSpPr>
                <a:spLocks noChangeArrowheads="1"/>
              </p:cNvSpPr>
              <p:nvPr/>
            </p:nvSpPr>
            <p:spPr bwMode="auto">
              <a:xfrm>
                <a:off x="1968472" y="3757124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2" name="Freeform 2064"/>
              <p:cNvSpPr>
                <a:spLocks/>
              </p:cNvSpPr>
              <p:nvPr/>
            </p:nvSpPr>
            <p:spPr bwMode="auto">
              <a:xfrm>
                <a:off x="1897928" y="4103885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1955076" y="4536586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5" name="Rectangle 224"/>
              <p:cNvSpPr/>
              <p:nvPr/>
            </p:nvSpPr>
            <p:spPr>
              <a:xfrm>
                <a:off x="1843953" y="4275139"/>
                <a:ext cx="71438" cy="76200"/>
              </a:xfrm>
              <a:prstGeom prst="rect">
                <a:avLst/>
              </a:prstGeom>
              <a:solidFill>
                <a:srgbClr val="00B0F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1951903" y="4275139"/>
                <a:ext cx="71438" cy="76200"/>
              </a:xfrm>
              <a:prstGeom prst="rect">
                <a:avLst/>
              </a:prstGeom>
              <a:solidFill>
                <a:srgbClr val="00B0F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1846549" y="4536498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grpSp>
        <p:nvGrpSpPr>
          <p:cNvPr id="13" name="Groupe 392"/>
          <p:cNvGrpSpPr/>
          <p:nvPr/>
        </p:nvGrpSpPr>
        <p:grpSpPr>
          <a:xfrm>
            <a:off x="1810327" y="3218866"/>
            <a:ext cx="3539709" cy="3189739"/>
            <a:chOff x="1810327" y="3218866"/>
            <a:chExt cx="3539709" cy="3189739"/>
          </a:xfrm>
        </p:grpSpPr>
        <p:sp>
          <p:nvSpPr>
            <p:cNvPr id="312" name="ZoneTexte 311"/>
            <p:cNvSpPr txBox="1"/>
            <p:nvPr/>
          </p:nvSpPr>
          <p:spPr>
            <a:xfrm>
              <a:off x="1810327" y="5208790"/>
              <a:ext cx="1059906" cy="2308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Comic Sans MS" pitchFamily="66" charset="0"/>
                </a:rPr>
                <a:t>2eme </a:t>
              </a:r>
              <a:r>
                <a:rPr lang="fr-FR" sz="900" dirty="0" err="1" smtClean="0">
                  <a:latin typeface="Comic Sans MS" pitchFamily="66" charset="0"/>
                </a:rPr>
                <a:t>div</a:t>
              </a:r>
              <a:r>
                <a:rPr lang="fr-FR" sz="900" dirty="0" smtClean="0">
                  <a:latin typeface="Comic Sans MS" pitchFamily="66" charset="0"/>
                </a:rPr>
                <a:t> méiose</a:t>
              </a:r>
              <a:endParaRPr lang="fr-FR" sz="900" dirty="0">
                <a:latin typeface="Comic Sans MS" pitchFamily="66" charset="0"/>
              </a:endParaRPr>
            </a:p>
          </p:txBody>
        </p:sp>
        <p:sp>
          <p:nvSpPr>
            <p:cNvPr id="313" name="Ellipse 312"/>
            <p:cNvSpPr/>
            <p:nvPr/>
          </p:nvSpPr>
          <p:spPr>
            <a:xfrm>
              <a:off x="2696208" y="4421397"/>
              <a:ext cx="781408" cy="7814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14" name="Ellipse 313"/>
            <p:cNvSpPr/>
            <p:nvPr/>
          </p:nvSpPr>
          <p:spPr>
            <a:xfrm>
              <a:off x="3676530" y="4414861"/>
              <a:ext cx="781408" cy="78140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atin typeface="Comic Sans MS" pitchFamily="66" charset="0"/>
              </a:endParaRPr>
            </a:p>
          </p:txBody>
        </p:sp>
        <p:sp>
          <p:nvSpPr>
            <p:cNvPr id="315" name="Rectangle à coins arrondis 314"/>
            <p:cNvSpPr/>
            <p:nvPr/>
          </p:nvSpPr>
          <p:spPr>
            <a:xfrm>
              <a:off x="3191982" y="3218866"/>
              <a:ext cx="836542" cy="78425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316" name="ZoneTexte 315"/>
            <p:cNvSpPr txBox="1"/>
            <p:nvPr/>
          </p:nvSpPr>
          <p:spPr>
            <a:xfrm>
              <a:off x="3480146" y="4434336"/>
              <a:ext cx="3273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Comic Sans MS" pitchFamily="66" charset="0"/>
                </a:rPr>
                <a:t>et</a:t>
              </a:r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317" name="ZoneTexte 316"/>
            <p:cNvSpPr txBox="1"/>
            <p:nvPr/>
          </p:nvSpPr>
          <p:spPr>
            <a:xfrm>
              <a:off x="2590774" y="4107017"/>
              <a:ext cx="1007007" cy="2308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900" dirty="0" smtClean="0">
                  <a:latin typeface="Comic Sans MS" pitchFamily="66" charset="0"/>
                </a:rPr>
                <a:t>1ere </a:t>
              </a:r>
              <a:r>
                <a:rPr lang="fr-FR" sz="900" dirty="0" err="1" smtClean="0">
                  <a:latin typeface="Comic Sans MS" pitchFamily="66" charset="0"/>
                </a:rPr>
                <a:t>div</a:t>
              </a:r>
              <a:r>
                <a:rPr lang="fr-FR" sz="900" dirty="0" smtClean="0">
                  <a:latin typeface="Comic Sans MS" pitchFamily="66" charset="0"/>
                </a:rPr>
                <a:t> méiose</a:t>
              </a:r>
              <a:endParaRPr lang="fr-FR" sz="900" dirty="0">
                <a:latin typeface="Comic Sans MS" pitchFamily="66" charset="0"/>
              </a:endParaRPr>
            </a:p>
          </p:txBody>
        </p:sp>
        <p:grpSp>
          <p:nvGrpSpPr>
            <p:cNvPr id="14" name="Groupe 112"/>
            <p:cNvGrpSpPr/>
            <p:nvPr/>
          </p:nvGrpSpPr>
          <p:grpSpPr>
            <a:xfrm>
              <a:off x="2000177" y="5620658"/>
              <a:ext cx="3349859" cy="787947"/>
              <a:chOff x="2416613" y="4622799"/>
              <a:chExt cx="4734227" cy="1113575"/>
            </a:xfrm>
          </p:grpSpPr>
          <p:sp>
            <p:nvSpPr>
              <p:cNvPr id="326" name="Ellipse 325"/>
              <p:cNvSpPr/>
              <p:nvPr/>
            </p:nvSpPr>
            <p:spPr>
              <a:xfrm>
                <a:off x="2416613" y="4622799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27" name="Ellipse 326"/>
              <p:cNvSpPr/>
              <p:nvPr/>
            </p:nvSpPr>
            <p:spPr>
              <a:xfrm>
                <a:off x="3621959" y="462742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28" name="Ellipse 327"/>
              <p:cNvSpPr/>
              <p:nvPr/>
            </p:nvSpPr>
            <p:spPr>
              <a:xfrm>
                <a:off x="4841160" y="4627419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29" name="Ellipse 328"/>
              <p:cNvSpPr/>
              <p:nvPr/>
            </p:nvSpPr>
            <p:spPr>
              <a:xfrm>
                <a:off x="6046506" y="4632040"/>
                <a:ext cx="1104334" cy="11043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  <p:cxnSp>
          <p:nvCxnSpPr>
            <p:cNvPr id="319" name="Connecteur droit avec flèche 318"/>
            <p:cNvCxnSpPr/>
            <p:nvPr/>
          </p:nvCxnSpPr>
          <p:spPr>
            <a:xfrm flipH="1">
              <a:off x="2473078" y="5205655"/>
              <a:ext cx="352915" cy="3659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avec flèche 319"/>
            <p:cNvCxnSpPr/>
            <p:nvPr/>
          </p:nvCxnSpPr>
          <p:spPr>
            <a:xfrm flipH="1">
              <a:off x="3133162" y="5264475"/>
              <a:ext cx="1" cy="30716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Connecteur droit avec flèche 320"/>
            <p:cNvCxnSpPr/>
            <p:nvPr/>
          </p:nvCxnSpPr>
          <p:spPr>
            <a:xfrm>
              <a:off x="4080808" y="5271011"/>
              <a:ext cx="0" cy="30063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avec flèche 321"/>
            <p:cNvCxnSpPr/>
            <p:nvPr/>
          </p:nvCxnSpPr>
          <p:spPr>
            <a:xfrm>
              <a:off x="4368371" y="5192584"/>
              <a:ext cx="405201" cy="4052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e 143"/>
            <p:cNvGrpSpPr/>
            <p:nvPr/>
          </p:nvGrpSpPr>
          <p:grpSpPr>
            <a:xfrm>
              <a:off x="3303085" y="4068480"/>
              <a:ext cx="620873" cy="339846"/>
              <a:chOff x="4368800" y="1394691"/>
              <a:chExt cx="877455" cy="480291"/>
            </a:xfrm>
          </p:grpSpPr>
          <p:sp>
            <p:nvSpPr>
              <p:cNvPr id="324" name="Forme libre 323"/>
              <p:cNvSpPr/>
              <p:nvPr/>
            </p:nvSpPr>
            <p:spPr>
              <a:xfrm>
                <a:off x="4368800" y="1394691"/>
                <a:ext cx="378691" cy="480291"/>
              </a:xfrm>
              <a:custGeom>
                <a:avLst/>
                <a:gdLst>
                  <a:gd name="connsiteX0" fmla="*/ 378691 w 378691"/>
                  <a:gd name="connsiteY0" fmla="*/ 0 h 480291"/>
                  <a:gd name="connsiteX1" fmla="*/ 175491 w 378691"/>
                  <a:gd name="connsiteY1" fmla="*/ 341745 h 480291"/>
                  <a:gd name="connsiteX2" fmla="*/ 0 w 378691"/>
                  <a:gd name="connsiteY2" fmla="*/ 480291 h 480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8691" h="480291">
                    <a:moveTo>
                      <a:pt x="378691" y="0"/>
                    </a:moveTo>
                    <a:cubicBezTo>
                      <a:pt x="308648" y="130848"/>
                      <a:pt x="238606" y="261697"/>
                      <a:pt x="175491" y="341745"/>
                    </a:cubicBezTo>
                    <a:cubicBezTo>
                      <a:pt x="112376" y="421793"/>
                      <a:pt x="56188" y="451042"/>
                      <a:pt x="0" y="480291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  <p:sp>
            <p:nvSpPr>
              <p:cNvPr id="325" name="Forme libre 324"/>
              <p:cNvSpPr/>
              <p:nvPr/>
            </p:nvSpPr>
            <p:spPr>
              <a:xfrm>
                <a:off x="4904509" y="1413164"/>
                <a:ext cx="341746" cy="434109"/>
              </a:xfrm>
              <a:custGeom>
                <a:avLst/>
                <a:gdLst>
                  <a:gd name="connsiteX0" fmla="*/ 0 w 341746"/>
                  <a:gd name="connsiteY0" fmla="*/ 0 h 434109"/>
                  <a:gd name="connsiteX1" fmla="*/ 193964 w 341746"/>
                  <a:gd name="connsiteY1" fmla="*/ 323272 h 434109"/>
                  <a:gd name="connsiteX2" fmla="*/ 341746 w 341746"/>
                  <a:gd name="connsiteY2" fmla="*/ 434109 h 43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746" h="434109">
                    <a:moveTo>
                      <a:pt x="0" y="0"/>
                    </a:moveTo>
                    <a:cubicBezTo>
                      <a:pt x="68503" y="125460"/>
                      <a:pt x="137006" y="250921"/>
                      <a:pt x="193964" y="323272"/>
                    </a:cubicBezTo>
                    <a:cubicBezTo>
                      <a:pt x="250922" y="395623"/>
                      <a:pt x="296334" y="414866"/>
                      <a:pt x="341746" y="434109"/>
                    </a:cubicBezTo>
                  </a:path>
                </a:pathLst>
              </a:cu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>
                  <a:latin typeface="Comic Sans MS" pitchFamily="66" charset="0"/>
                </a:endParaRPr>
              </a:p>
            </p:txBody>
          </p:sp>
        </p:grpSp>
      </p:grpSp>
      <p:sp>
        <p:nvSpPr>
          <p:cNvPr id="293" name="Rectangle avec flèche vers le bas 292"/>
          <p:cNvSpPr/>
          <p:nvPr/>
        </p:nvSpPr>
        <p:spPr>
          <a:xfrm>
            <a:off x="120073" y="3805381"/>
            <a:ext cx="1450109" cy="489527"/>
          </a:xfrm>
          <a:prstGeom prst="downArrowCallou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tx1"/>
                </a:solidFill>
              </a:rPr>
              <a:t>Chromosomes à déplacer</a:t>
            </a:r>
            <a:endParaRPr lang="fr-FR" sz="1100" dirty="0">
              <a:solidFill>
                <a:schemeClr val="tx1"/>
              </a:solidFill>
            </a:endParaRPr>
          </a:p>
        </p:txBody>
      </p:sp>
      <p:grpSp>
        <p:nvGrpSpPr>
          <p:cNvPr id="25" name="Groupe 548"/>
          <p:cNvGrpSpPr/>
          <p:nvPr/>
        </p:nvGrpSpPr>
        <p:grpSpPr>
          <a:xfrm>
            <a:off x="132771" y="4331856"/>
            <a:ext cx="159281" cy="800168"/>
            <a:chOff x="132771" y="4331856"/>
            <a:chExt cx="159281" cy="800168"/>
          </a:xfrm>
        </p:grpSpPr>
        <p:grpSp>
          <p:nvGrpSpPr>
            <p:cNvPr id="26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27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55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8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54" name="Rectangle 553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5" name="Rectangle 554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51" name="Rectangle 550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2" name="Rectangle 551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586"/>
          <p:cNvGrpSpPr/>
          <p:nvPr/>
        </p:nvGrpSpPr>
        <p:grpSpPr>
          <a:xfrm>
            <a:off x="605991" y="4336417"/>
            <a:ext cx="155089" cy="800168"/>
            <a:chOff x="505834" y="3725373"/>
            <a:chExt cx="176212" cy="909152"/>
          </a:xfrm>
        </p:grpSpPr>
        <p:grpSp>
          <p:nvGrpSpPr>
            <p:cNvPr id="29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30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56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8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64" name="Rectangle 563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5" name="Rectangle 564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61" name="Rectangle 560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2" name="Rectangle 561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e 591"/>
          <p:cNvGrpSpPr/>
          <p:nvPr/>
        </p:nvGrpSpPr>
        <p:grpSpPr>
          <a:xfrm>
            <a:off x="574214" y="5340352"/>
            <a:ext cx="65667" cy="797374"/>
            <a:chOff x="879590" y="5352617"/>
            <a:chExt cx="74611" cy="905977"/>
          </a:xfrm>
        </p:grpSpPr>
        <p:grpSp>
          <p:nvGrpSpPr>
            <p:cNvPr id="96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97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574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5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73" name="Rectangle 572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71" name="Rectangle 570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8" name="Groupe 588"/>
          <p:cNvGrpSpPr/>
          <p:nvPr/>
        </p:nvGrpSpPr>
        <p:grpSpPr>
          <a:xfrm>
            <a:off x="199515" y="5312036"/>
            <a:ext cx="65668" cy="797374"/>
            <a:chOff x="224819" y="5357062"/>
            <a:chExt cx="74612" cy="905977"/>
          </a:xfrm>
        </p:grpSpPr>
        <p:grpSp>
          <p:nvGrpSpPr>
            <p:cNvPr id="99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100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581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2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580" name="Rectangle 579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78" name="Rectangle 577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1" name="Groupe 199"/>
          <p:cNvGrpSpPr/>
          <p:nvPr/>
        </p:nvGrpSpPr>
        <p:grpSpPr>
          <a:xfrm>
            <a:off x="1134051" y="4353503"/>
            <a:ext cx="159281" cy="800168"/>
            <a:chOff x="1171863" y="3771324"/>
            <a:chExt cx="180975" cy="909152"/>
          </a:xfrm>
        </p:grpSpPr>
        <p:grpSp>
          <p:nvGrpSpPr>
            <p:cNvPr id="102" name="Groupe 720"/>
            <p:cNvGrpSpPr/>
            <p:nvPr/>
          </p:nvGrpSpPr>
          <p:grpSpPr>
            <a:xfrm>
              <a:off x="1185258" y="3771324"/>
              <a:ext cx="150494" cy="909152"/>
              <a:chOff x="1156394" y="2251075"/>
              <a:chExt cx="150494" cy="909152"/>
            </a:xfrm>
          </p:grpSpPr>
          <p:sp>
            <p:nvSpPr>
              <p:cNvPr id="589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0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1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85" name="Rectangle 584"/>
            <p:cNvSpPr/>
            <p:nvPr/>
          </p:nvSpPr>
          <p:spPr>
            <a:xfrm>
              <a:off x="1171863" y="4553961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6" name="Rectangle 585"/>
            <p:cNvSpPr/>
            <p:nvPr/>
          </p:nvSpPr>
          <p:spPr>
            <a:xfrm>
              <a:off x="117345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7" name="Rectangle 586"/>
            <p:cNvSpPr/>
            <p:nvPr/>
          </p:nvSpPr>
          <p:spPr>
            <a:xfrm>
              <a:off x="1281400" y="430530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1274039" y="4554048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3" name="Groupe 231"/>
          <p:cNvGrpSpPr/>
          <p:nvPr/>
        </p:nvGrpSpPr>
        <p:grpSpPr>
          <a:xfrm>
            <a:off x="1394258" y="4358642"/>
            <a:ext cx="155088" cy="800168"/>
            <a:chOff x="1526453" y="3776174"/>
            <a:chExt cx="176211" cy="909152"/>
          </a:xfrm>
        </p:grpSpPr>
        <p:grpSp>
          <p:nvGrpSpPr>
            <p:cNvPr id="104" name="Groupe 778"/>
            <p:cNvGrpSpPr/>
            <p:nvPr/>
          </p:nvGrpSpPr>
          <p:grpSpPr>
            <a:xfrm>
              <a:off x="1539847" y="3776174"/>
              <a:ext cx="150494" cy="909152"/>
              <a:chOff x="1156394" y="2251075"/>
              <a:chExt cx="150494" cy="909152"/>
            </a:xfrm>
          </p:grpSpPr>
          <p:sp>
            <p:nvSpPr>
              <p:cNvPr id="598" name="Rectangle 2061"/>
              <p:cNvSpPr>
                <a:spLocks noChangeArrowheads="1"/>
              </p:cNvSpPr>
              <p:nvPr/>
            </p:nvSpPr>
            <p:spPr bwMode="auto">
              <a:xfrm>
                <a:off x="1156394" y="2251075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9" name="Rectangle 2061"/>
              <p:cNvSpPr>
                <a:spLocks noChangeArrowheads="1"/>
              </p:cNvSpPr>
              <p:nvPr/>
            </p:nvSpPr>
            <p:spPr bwMode="auto">
              <a:xfrm>
                <a:off x="1261169" y="225425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0" name="Freeform 2064"/>
              <p:cNvSpPr>
                <a:spLocks/>
              </p:cNvSpPr>
              <p:nvPr/>
            </p:nvSpPr>
            <p:spPr bwMode="auto">
              <a:xfrm>
                <a:off x="1196975" y="2658161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594" name="Rectangle 593"/>
            <p:cNvSpPr/>
            <p:nvPr/>
          </p:nvSpPr>
          <p:spPr>
            <a:xfrm>
              <a:off x="1631226" y="4558811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5" name="Rectangle 594"/>
            <p:cNvSpPr/>
            <p:nvPr/>
          </p:nvSpPr>
          <p:spPr>
            <a:xfrm>
              <a:off x="15264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6" name="Rectangle 595"/>
            <p:cNvSpPr/>
            <p:nvPr/>
          </p:nvSpPr>
          <p:spPr>
            <a:xfrm>
              <a:off x="1628053" y="4310064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7" name="Rectangle 596"/>
            <p:cNvSpPr/>
            <p:nvPr/>
          </p:nvSpPr>
          <p:spPr>
            <a:xfrm>
              <a:off x="1529049" y="4558723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5" name="Groupe 240"/>
          <p:cNvGrpSpPr/>
          <p:nvPr/>
        </p:nvGrpSpPr>
        <p:grpSpPr>
          <a:xfrm>
            <a:off x="1314518" y="5321562"/>
            <a:ext cx="64439" cy="797374"/>
            <a:chOff x="985760" y="5395163"/>
            <a:chExt cx="73216" cy="905977"/>
          </a:xfrm>
        </p:grpSpPr>
        <p:grpSp>
          <p:nvGrpSpPr>
            <p:cNvPr id="106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605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6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603" name="Rectangle 602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4" name="Rectangle 603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7" name="Groupe 246"/>
          <p:cNvGrpSpPr/>
          <p:nvPr/>
        </p:nvGrpSpPr>
        <p:grpSpPr>
          <a:xfrm>
            <a:off x="950692" y="5340065"/>
            <a:ext cx="65356" cy="797374"/>
            <a:chOff x="1155622" y="5395480"/>
            <a:chExt cx="74257" cy="905977"/>
          </a:xfrm>
        </p:grpSpPr>
        <p:grpSp>
          <p:nvGrpSpPr>
            <p:cNvPr id="108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611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12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609" name="Rectangle 608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0" name="Rectangle 609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9" name="Groupe 591"/>
          <p:cNvGrpSpPr/>
          <p:nvPr/>
        </p:nvGrpSpPr>
        <p:grpSpPr>
          <a:xfrm>
            <a:off x="763560" y="5335733"/>
            <a:ext cx="65667" cy="797374"/>
            <a:chOff x="879590" y="5352617"/>
            <a:chExt cx="74611" cy="905977"/>
          </a:xfrm>
        </p:grpSpPr>
        <p:grpSp>
          <p:nvGrpSpPr>
            <p:cNvPr id="110" name="Groupe 513"/>
            <p:cNvGrpSpPr/>
            <p:nvPr/>
          </p:nvGrpSpPr>
          <p:grpSpPr>
            <a:xfrm>
              <a:off x="879590" y="5352617"/>
              <a:ext cx="74611" cy="905977"/>
              <a:chOff x="1022638" y="2537835"/>
              <a:chExt cx="74611" cy="905977"/>
            </a:xfrm>
          </p:grpSpPr>
          <p:grpSp>
            <p:nvGrpSpPr>
              <p:cNvPr id="111" name="Groupe 743"/>
              <p:cNvGrpSpPr/>
              <p:nvPr/>
            </p:nvGrpSpPr>
            <p:grpSpPr>
              <a:xfrm>
                <a:off x="1022638" y="2537835"/>
                <a:ext cx="68937" cy="905977"/>
                <a:chOff x="787400" y="2247900"/>
                <a:chExt cx="68937" cy="905977"/>
              </a:xfrm>
            </p:grpSpPr>
            <p:sp>
              <p:nvSpPr>
                <p:cNvPr id="618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9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17" name="Rectangle 616"/>
              <p:cNvSpPr/>
              <p:nvPr/>
            </p:nvSpPr>
            <p:spPr>
              <a:xfrm>
                <a:off x="1025811" y="330935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15" name="Rectangle 614"/>
            <p:cNvSpPr/>
            <p:nvPr/>
          </p:nvSpPr>
          <p:spPr>
            <a:xfrm>
              <a:off x="882216" y="58975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2" name="Groupe 266"/>
          <p:cNvGrpSpPr/>
          <p:nvPr/>
        </p:nvGrpSpPr>
        <p:grpSpPr>
          <a:xfrm>
            <a:off x="1130801" y="5344682"/>
            <a:ext cx="65356" cy="797374"/>
            <a:chOff x="1155622" y="5395480"/>
            <a:chExt cx="74257" cy="905977"/>
          </a:xfrm>
        </p:grpSpPr>
        <p:grpSp>
          <p:nvGrpSpPr>
            <p:cNvPr id="115" name="Groupe 743"/>
            <p:cNvGrpSpPr/>
            <p:nvPr/>
          </p:nvGrpSpPr>
          <p:grpSpPr>
            <a:xfrm>
              <a:off x="1155815" y="5395480"/>
              <a:ext cx="68937" cy="905977"/>
              <a:chOff x="787400" y="2247900"/>
              <a:chExt cx="68937" cy="905977"/>
            </a:xfrm>
          </p:grpSpPr>
          <p:sp>
            <p:nvSpPr>
              <p:cNvPr id="624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25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622" name="Rectangle 621"/>
            <p:cNvSpPr/>
            <p:nvPr/>
          </p:nvSpPr>
          <p:spPr>
            <a:xfrm>
              <a:off x="1158441" y="5940426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3" name="Rectangle 622"/>
            <p:cNvSpPr/>
            <p:nvPr/>
          </p:nvSpPr>
          <p:spPr>
            <a:xfrm>
              <a:off x="1155622" y="6171449"/>
              <a:ext cx="71438" cy="76200"/>
            </a:xfrm>
            <a:prstGeom prst="rect">
              <a:avLst/>
            </a:prstGeom>
            <a:solidFill>
              <a:srgbClr val="66FF6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2" name="Groupe 288"/>
          <p:cNvGrpSpPr/>
          <p:nvPr/>
        </p:nvGrpSpPr>
        <p:grpSpPr>
          <a:xfrm>
            <a:off x="1485391" y="5307708"/>
            <a:ext cx="64439" cy="797374"/>
            <a:chOff x="985760" y="5395163"/>
            <a:chExt cx="73216" cy="905977"/>
          </a:xfrm>
        </p:grpSpPr>
        <p:grpSp>
          <p:nvGrpSpPr>
            <p:cNvPr id="124" name="Groupe 719"/>
            <p:cNvGrpSpPr/>
            <p:nvPr/>
          </p:nvGrpSpPr>
          <p:grpSpPr>
            <a:xfrm>
              <a:off x="985760" y="5395163"/>
              <a:ext cx="68937" cy="905977"/>
              <a:chOff x="787400" y="2247900"/>
              <a:chExt cx="68937" cy="905977"/>
            </a:xfrm>
          </p:grpSpPr>
          <p:sp>
            <p:nvSpPr>
              <p:cNvPr id="630" name="Rectangle 2061"/>
              <p:cNvSpPr>
                <a:spLocks noChangeArrowheads="1"/>
              </p:cNvSpPr>
              <p:nvPr/>
            </p:nvSpPr>
            <p:spPr bwMode="auto">
              <a:xfrm>
                <a:off x="800794" y="2247900"/>
                <a:ext cx="45719" cy="905977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31" name="Freeform 2064"/>
              <p:cNvSpPr>
                <a:spLocks/>
              </p:cNvSpPr>
              <p:nvPr/>
            </p:nvSpPr>
            <p:spPr bwMode="auto">
              <a:xfrm>
                <a:off x="787400" y="2654986"/>
                <a:ext cx="68937" cy="71934"/>
              </a:xfrm>
              <a:custGeom>
                <a:avLst/>
                <a:gdLst/>
                <a:ahLst/>
                <a:cxnLst>
                  <a:cxn ang="0">
                    <a:pos x="207" y="480"/>
                  </a:cxn>
                  <a:cxn ang="0">
                    <a:pos x="161" y="470"/>
                  </a:cxn>
                  <a:cxn ang="0">
                    <a:pos x="121" y="451"/>
                  </a:cxn>
                  <a:cxn ang="0">
                    <a:pos x="84" y="427"/>
                  </a:cxn>
                  <a:cxn ang="0">
                    <a:pos x="52" y="394"/>
                  </a:cxn>
                  <a:cxn ang="0">
                    <a:pos x="28" y="355"/>
                  </a:cxn>
                  <a:cxn ang="0">
                    <a:pos x="10" y="312"/>
                  </a:cxn>
                  <a:cxn ang="0">
                    <a:pos x="1" y="266"/>
                  </a:cxn>
                  <a:cxn ang="0">
                    <a:pos x="1" y="216"/>
                  </a:cxn>
                  <a:cxn ang="0">
                    <a:pos x="10" y="169"/>
                  </a:cxn>
                  <a:cxn ang="0">
                    <a:pos x="28" y="126"/>
                  </a:cxn>
                  <a:cxn ang="0">
                    <a:pos x="52" y="88"/>
                  </a:cxn>
                  <a:cxn ang="0">
                    <a:pos x="84" y="55"/>
                  </a:cxn>
                  <a:cxn ang="0">
                    <a:pos x="121" y="30"/>
                  </a:cxn>
                  <a:cxn ang="0">
                    <a:pos x="161" y="12"/>
                  </a:cxn>
                  <a:cxn ang="0">
                    <a:pos x="207" y="2"/>
                  </a:cxn>
                  <a:cxn ang="0">
                    <a:pos x="253" y="2"/>
                  </a:cxn>
                  <a:cxn ang="0">
                    <a:pos x="299" y="12"/>
                  </a:cxn>
                  <a:cxn ang="0">
                    <a:pos x="339" y="30"/>
                  </a:cxn>
                  <a:cxn ang="0">
                    <a:pos x="376" y="55"/>
                  </a:cxn>
                  <a:cxn ang="0">
                    <a:pos x="407" y="88"/>
                  </a:cxn>
                  <a:cxn ang="0">
                    <a:pos x="432" y="126"/>
                  </a:cxn>
                  <a:cxn ang="0">
                    <a:pos x="449" y="169"/>
                  </a:cxn>
                  <a:cxn ang="0">
                    <a:pos x="458" y="216"/>
                  </a:cxn>
                  <a:cxn ang="0">
                    <a:pos x="458" y="266"/>
                  </a:cxn>
                  <a:cxn ang="0">
                    <a:pos x="449" y="312"/>
                  </a:cxn>
                  <a:cxn ang="0">
                    <a:pos x="432" y="355"/>
                  </a:cxn>
                  <a:cxn ang="0">
                    <a:pos x="407" y="394"/>
                  </a:cxn>
                  <a:cxn ang="0">
                    <a:pos x="376" y="427"/>
                  </a:cxn>
                  <a:cxn ang="0">
                    <a:pos x="339" y="451"/>
                  </a:cxn>
                  <a:cxn ang="0">
                    <a:pos x="299" y="470"/>
                  </a:cxn>
                  <a:cxn ang="0">
                    <a:pos x="253" y="480"/>
                  </a:cxn>
                </a:cxnLst>
                <a:rect l="0" t="0" r="r" b="b"/>
                <a:pathLst>
                  <a:path w="460" h="481">
                    <a:moveTo>
                      <a:pt x="231" y="481"/>
                    </a:moveTo>
                    <a:lnTo>
                      <a:pt x="207" y="480"/>
                    </a:lnTo>
                    <a:lnTo>
                      <a:pt x="184" y="476"/>
                    </a:lnTo>
                    <a:lnTo>
                      <a:pt x="161" y="470"/>
                    </a:lnTo>
                    <a:lnTo>
                      <a:pt x="141" y="462"/>
                    </a:lnTo>
                    <a:lnTo>
                      <a:pt x="121" y="451"/>
                    </a:lnTo>
                    <a:lnTo>
                      <a:pt x="101" y="440"/>
                    </a:lnTo>
                    <a:lnTo>
                      <a:pt x="84" y="427"/>
                    </a:lnTo>
                    <a:lnTo>
                      <a:pt x="67" y="411"/>
                    </a:lnTo>
                    <a:lnTo>
                      <a:pt x="52" y="394"/>
                    </a:lnTo>
                    <a:lnTo>
                      <a:pt x="40" y="376"/>
                    </a:lnTo>
                    <a:lnTo>
                      <a:pt x="28" y="355"/>
                    </a:lnTo>
                    <a:lnTo>
                      <a:pt x="18" y="335"/>
                    </a:lnTo>
                    <a:lnTo>
                      <a:pt x="10" y="312"/>
                    </a:lnTo>
                    <a:lnTo>
                      <a:pt x="5" y="289"/>
                    </a:lnTo>
                    <a:lnTo>
                      <a:pt x="1" y="266"/>
                    </a:lnTo>
                    <a:lnTo>
                      <a:pt x="0" y="241"/>
                    </a:lnTo>
                    <a:lnTo>
                      <a:pt x="1" y="216"/>
                    </a:lnTo>
                    <a:lnTo>
                      <a:pt x="5" y="192"/>
                    </a:lnTo>
                    <a:lnTo>
                      <a:pt x="10" y="169"/>
                    </a:lnTo>
                    <a:lnTo>
                      <a:pt x="18" y="147"/>
                    </a:lnTo>
                    <a:lnTo>
                      <a:pt x="28" y="126"/>
                    </a:lnTo>
                    <a:lnTo>
                      <a:pt x="40" y="106"/>
                    </a:lnTo>
                    <a:lnTo>
                      <a:pt x="52" y="88"/>
                    </a:lnTo>
                    <a:lnTo>
                      <a:pt x="67" y="71"/>
                    </a:lnTo>
                    <a:lnTo>
                      <a:pt x="84" y="55"/>
                    </a:lnTo>
                    <a:lnTo>
                      <a:pt x="101" y="41"/>
                    </a:lnTo>
                    <a:lnTo>
                      <a:pt x="121" y="30"/>
                    </a:lnTo>
                    <a:lnTo>
                      <a:pt x="141" y="20"/>
                    </a:lnTo>
                    <a:lnTo>
                      <a:pt x="161" y="12"/>
                    </a:lnTo>
                    <a:lnTo>
                      <a:pt x="184" y="5"/>
                    </a:lnTo>
                    <a:lnTo>
                      <a:pt x="207" y="2"/>
                    </a:lnTo>
                    <a:lnTo>
                      <a:pt x="231" y="0"/>
                    </a:lnTo>
                    <a:lnTo>
                      <a:pt x="253" y="2"/>
                    </a:lnTo>
                    <a:lnTo>
                      <a:pt x="276" y="5"/>
                    </a:lnTo>
                    <a:lnTo>
                      <a:pt x="299" y="12"/>
                    </a:lnTo>
                    <a:lnTo>
                      <a:pt x="319" y="20"/>
                    </a:lnTo>
                    <a:lnTo>
                      <a:pt x="339" y="30"/>
                    </a:lnTo>
                    <a:lnTo>
                      <a:pt x="359" y="41"/>
                    </a:lnTo>
                    <a:lnTo>
                      <a:pt x="376" y="55"/>
                    </a:lnTo>
                    <a:lnTo>
                      <a:pt x="393" y="71"/>
                    </a:lnTo>
                    <a:lnTo>
                      <a:pt x="407" y="88"/>
                    </a:lnTo>
                    <a:lnTo>
                      <a:pt x="420" y="106"/>
                    </a:lnTo>
                    <a:lnTo>
                      <a:pt x="432" y="126"/>
                    </a:lnTo>
                    <a:lnTo>
                      <a:pt x="441" y="147"/>
                    </a:lnTo>
                    <a:lnTo>
                      <a:pt x="449" y="169"/>
                    </a:lnTo>
                    <a:lnTo>
                      <a:pt x="455" y="192"/>
                    </a:lnTo>
                    <a:lnTo>
                      <a:pt x="458" y="216"/>
                    </a:lnTo>
                    <a:lnTo>
                      <a:pt x="460" y="241"/>
                    </a:lnTo>
                    <a:lnTo>
                      <a:pt x="458" y="266"/>
                    </a:lnTo>
                    <a:lnTo>
                      <a:pt x="455" y="289"/>
                    </a:lnTo>
                    <a:lnTo>
                      <a:pt x="449" y="312"/>
                    </a:lnTo>
                    <a:lnTo>
                      <a:pt x="441" y="335"/>
                    </a:lnTo>
                    <a:lnTo>
                      <a:pt x="432" y="355"/>
                    </a:lnTo>
                    <a:lnTo>
                      <a:pt x="420" y="376"/>
                    </a:lnTo>
                    <a:lnTo>
                      <a:pt x="407" y="394"/>
                    </a:lnTo>
                    <a:lnTo>
                      <a:pt x="393" y="411"/>
                    </a:lnTo>
                    <a:lnTo>
                      <a:pt x="376" y="427"/>
                    </a:lnTo>
                    <a:lnTo>
                      <a:pt x="359" y="440"/>
                    </a:lnTo>
                    <a:lnTo>
                      <a:pt x="339" y="451"/>
                    </a:lnTo>
                    <a:lnTo>
                      <a:pt x="319" y="462"/>
                    </a:lnTo>
                    <a:lnTo>
                      <a:pt x="299" y="470"/>
                    </a:lnTo>
                    <a:lnTo>
                      <a:pt x="276" y="476"/>
                    </a:lnTo>
                    <a:lnTo>
                      <a:pt x="253" y="480"/>
                    </a:lnTo>
                    <a:lnTo>
                      <a:pt x="231" y="481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628" name="Rectangle 627"/>
            <p:cNvSpPr/>
            <p:nvPr/>
          </p:nvSpPr>
          <p:spPr>
            <a:xfrm>
              <a:off x="985931" y="5937252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9" name="Rectangle 628"/>
            <p:cNvSpPr/>
            <p:nvPr/>
          </p:nvSpPr>
          <p:spPr>
            <a:xfrm>
              <a:off x="987538" y="6171765"/>
              <a:ext cx="71438" cy="762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6" name="Groupe 586"/>
          <p:cNvGrpSpPr/>
          <p:nvPr/>
        </p:nvGrpSpPr>
        <p:grpSpPr>
          <a:xfrm>
            <a:off x="863166" y="4326892"/>
            <a:ext cx="155089" cy="800168"/>
            <a:chOff x="505834" y="3725373"/>
            <a:chExt cx="176212" cy="909152"/>
          </a:xfrm>
        </p:grpSpPr>
        <p:grpSp>
          <p:nvGrpSpPr>
            <p:cNvPr id="128" name="Groupe 420"/>
            <p:cNvGrpSpPr/>
            <p:nvPr/>
          </p:nvGrpSpPr>
          <p:grpSpPr>
            <a:xfrm>
              <a:off x="505834" y="3725373"/>
              <a:ext cx="176212" cy="909152"/>
              <a:chOff x="1090033" y="4641851"/>
              <a:chExt cx="176212" cy="909152"/>
            </a:xfrm>
          </p:grpSpPr>
          <p:grpSp>
            <p:nvGrpSpPr>
              <p:cNvPr id="130" name="Groupe 778"/>
              <p:cNvGrpSpPr/>
              <p:nvPr/>
            </p:nvGrpSpPr>
            <p:grpSpPr>
              <a:xfrm>
                <a:off x="1103428" y="4641851"/>
                <a:ext cx="150494" cy="909152"/>
                <a:chOff x="1156394" y="2251075"/>
                <a:chExt cx="150494" cy="909152"/>
              </a:xfrm>
            </p:grpSpPr>
            <p:sp>
              <p:nvSpPr>
                <p:cNvPr id="639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0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1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37" name="Rectangle 636"/>
              <p:cNvSpPr/>
              <p:nvPr/>
            </p:nvSpPr>
            <p:spPr>
              <a:xfrm>
                <a:off x="1090033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38" name="Rectangle 637"/>
              <p:cNvSpPr/>
              <p:nvPr/>
            </p:nvSpPr>
            <p:spPr>
              <a:xfrm>
                <a:off x="1194807" y="5424488"/>
                <a:ext cx="71438" cy="76200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34" name="Rectangle 633"/>
            <p:cNvSpPr/>
            <p:nvPr/>
          </p:nvSpPr>
          <p:spPr>
            <a:xfrm>
              <a:off x="5058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5" name="Rectangle 634"/>
            <p:cNvSpPr/>
            <p:nvPr/>
          </p:nvSpPr>
          <p:spPr>
            <a:xfrm>
              <a:off x="607435" y="4259263"/>
              <a:ext cx="71438" cy="76200"/>
            </a:xfrm>
            <a:prstGeom prst="rect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2" name="Groupe 588"/>
          <p:cNvGrpSpPr/>
          <p:nvPr/>
        </p:nvGrpSpPr>
        <p:grpSpPr>
          <a:xfrm>
            <a:off x="361440" y="5312036"/>
            <a:ext cx="65668" cy="797374"/>
            <a:chOff x="224819" y="5357062"/>
            <a:chExt cx="74612" cy="905977"/>
          </a:xfrm>
        </p:grpSpPr>
        <p:grpSp>
          <p:nvGrpSpPr>
            <p:cNvPr id="133" name="Groupe 525"/>
            <p:cNvGrpSpPr/>
            <p:nvPr/>
          </p:nvGrpSpPr>
          <p:grpSpPr>
            <a:xfrm>
              <a:off x="224819" y="5357062"/>
              <a:ext cx="74612" cy="905977"/>
              <a:chOff x="317067" y="2528310"/>
              <a:chExt cx="74612" cy="905977"/>
            </a:xfrm>
          </p:grpSpPr>
          <p:grpSp>
            <p:nvGrpSpPr>
              <p:cNvPr id="134" name="Groupe 719"/>
              <p:cNvGrpSpPr/>
              <p:nvPr/>
            </p:nvGrpSpPr>
            <p:grpSpPr>
              <a:xfrm>
                <a:off x="317067" y="2528310"/>
                <a:ext cx="68937" cy="905977"/>
                <a:chOff x="787400" y="2247900"/>
                <a:chExt cx="68937" cy="905977"/>
              </a:xfrm>
            </p:grpSpPr>
            <p:sp>
              <p:nvSpPr>
                <p:cNvPr id="64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800794" y="224790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48" name="Freeform 2064"/>
                <p:cNvSpPr>
                  <a:spLocks/>
                </p:cNvSpPr>
                <p:nvPr/>
              </p:nvSpPr>
              <p:spPr bwMode="auto">
                <a:xfrm>
                  <a:off x="787400" y="2654986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46" name="Rectangle 645"/>
              <p:cNvSpPr/>
              <p:nvPr/>
            </p:nvSpPr>
            <p:spPr>
              <a:xfrm>
                <a:off x="320241" y="3304596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44" name="Rectangle 643"/>
            <p:cNvSpPr/>
            <p:nvPr/>
          </p:nvSpPr>
          <p:spPr>
            <a:xfrm>
              <a:off x="224990" y="5899151"/>
              <a:ext cx="71438" cy="76200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5" name="Groupe 648"/>
          <p:cNvGrpSpPr/>
          <p:nvPr/>
        </p:nvGrpSpPr>
        <p:grpSpPr>
          <a:xfrm>
            <a:off x="361371" y="4339476"/>
            <a:ext cx="159281" cy="800168"/>
            <a:chOff x="132771" y="4331856"/>
            <a:chExt cx="159281" cy="800168"/>
          </a:xfrm>
        </p:grpSpPr>
        <p:grpSp>
          <p:nvGrpSpPr>
            <p:cNvPr id="136" name="Groupe 396"/>
            <p:cNvGrpSpPr/>
            <p:nvPr/>
          </p:nvGrpSpPr>
          <p:grpSpPr>
            <a:xfrm>
              <a:off x="132771" y="4331856"/>
              <a:ext cx="155089" cy="800168"/>
              <a:chOff x="818571" y="4614142"/>
              <a:chExt cx="176212" cy="909152"/>
            </a:xfrm>
          </p:grpSpPr>
          <p:grpSp>
            <p:nvGrpSpPr>
              <p:cNvPr id="137" name="Groupe 720"/>
              <p:cNvGrpSpPr/>
              <p:nvPr/>
            </p:nvGrpSpPr>
            <p:grpSpPr>
              <a:xfrm>
                <a:off x="831966" y="4614142"/>
                <a:ext cx="150494" cy="909152"/>
                <a:chOff x="1156394" y="2251075"/>
                <a:chExt cx="150494" cy="909152"/>
              </a:xfrm>
            </p:grpSpPr>
            <p:sp>
              <p:nvSpPr>
                <p:cNvPr id="656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156394" y="2251075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7" name="Rectangle 2061"/>
                <p:cNvSpPr>
                  <a:spLocks noChangeArrowheads="1"/>
                </p:cNvSpPr>
                <p:nvPr/>
              </p:nvSpPr>
              <p:spPr bwMode="auto">
                <a:xfrm>
                  <a:off x="1261169" y="2254250"/>
                  <a:ext cx="45719" cy="905977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58" name="Freeform 2064"/>
                <p:cNvSpPr>
                  <a:spLocks/>
                </p:cNvSpPr>
                <p:nvPr/>
              </p:nvSpPr>
              <p:spPr bwMode="auto">
                <a:xfrm>
                  <a:off x="1196975" y="2658161"/>
                  <a:ext cx="68937" cy="71934"/>
                </a:xfrm>
                <a:custGeom>
                  <a:avLst/>
                  <a:gdLst/>
                  <a:ahLst/>
                  <a:cxnLst>
                    <a:cxn ang="0">
                      <a:pos x="207" y="480"/>
                    </a:cxn>
                    <a:cxn ang="0">
                      <a:pos x="161" y="470"/>
                    </a:cxn>
                    <a:cxn ang="0">
                      <a:pos x="121" y="451"/>
                    </a:cxn>
                    <a:cxn ang="0">
                      <a:pos x="84" y="427"/>
                    </a:cxn>
                    <a:cxn ang="0">
                      <a:pos x="52" y="394"/>
                    </a:cxn>
                    <a:cxn ang="0">
                      <a:pos x="28" y="355"/>
                    </a:cxn>
                    <a:cxn ang="0">
                      <a:pos x="10" y="312"/>
                    </a:cxn>
                    <a:cxn ang="0">
                      <a:pos x="1" y="266"/>
                    </a:cxn>
                    <a:cxn ang="0">
                      <a:pos x="1" y="216"/>
                    </a:cxn>
                    <a:cxn ang="0">
                      <a:pos x="10" y="169"/>
                    </a:cxn>
                    <a:cxn ang="0">
                      <a:pos x="28" y="126"/>
                    </a:cxn>
                    <a:cxn ang="0">
                      <a:pos x="52" y="88"/>
                    </a:cxn>
                    <a:cxn ang="0">
                      <a:pos x="84" y="55"/>
                    </a:cxn>
                    <a:cxn ang="0">
                      <a:pos x="121" y="30"/>
                    </a:cxn>
                    <a:cxn ang="0">
                      <a:pos x="161" y="12"/>
                    </a:cxn>
                    <a:cxn ang="0">
                      <a:pos x="207" y="2"/>
                    </a:cxn>
                    <a:cxn ang="0">
                      <a:pos x="253" y="2"/>
                    </a:cxn>
                    <a:cxn ang="0">
                      <a:pos x="299" y="12"/>
                    </a:cxn>
                    <a:cxn ang="0">
                      <a:pos x="339" y="30"/>
                    </a:cxn>
                    <a:cxn ang="0">
                      <a:pos x="376" y="55"/>
                    </a:cxn>
                    <a:cxn ang="0">
                      <a:pos x="407" y="88"/>
                    </a:cxn>
                    <a:cxn ang="0">
                      <a:pos x="432" y="126"/>
                    </a:cxn>
                    <a:cxn ang="0">
                      <a:pos x="449" y="169"/>
                    </a:cxn>
                    <a:cxn ang="0">
                      <a:pos x="458" y="216"/>
                    </a:cxn>
                    <a:cxn ang="0">
                      <a:pos x="458" y="266"/>
                    </a:cxn>
                    <a:cxn ang="0">
                      <a:pos x="449" y="312"/>
                    </a:cxn>
                    <a:cxn ang="0">
                      <a:pos x="432" y="355"/>
                    </a:cxn>
                    <a:cxn ang="0">
                      <a:pos x="407" y="394"/>
                    </a:cxn>
                    <a:cxn ang="0">
                      <a:pos x="376" y="427"/>
                    </a:cxn>
                    <a:cxn ang="0">
                      <a:pos x="339" y="451"/>
                    </a:cxn>
                    <a:cxn ang="0">
                      <a:pos x="299" y="470"/>
                    </a:cxn>
                    <a:cxn ang="0">
                      <a:pos x="253" y="480"/>
                    </a:cxn>
                  </a:cxnLst>
                  <a:rect l="0" t="0" r="r" b="b"/>
                  <a:pathLst>
                    <a:path w="460" h="481">
                      <a:moveTo>
                        <a:pt x="231" y="481"/>
                      </a:moveTo>
                      <a:lnTo>
                        <a:pt x="207" y="480"/>
                      </a:lnTo>
                      <a:lnTo>
                        <a:pt x="184" y="476"/>
                      </a:lnTo>
                      <a:lnTo>
                        <a:pt x="161" y="470"/>
                      </a:lnTo>
                      <a:lnTo>
                        <a:pt x="141" y="462"/>
                      </a:lnTo>
                      <a:lnTo>
                        <a:pt x="121" y="451"/>
                      </a:lnTo>
                      <a:lnTo>
                        <a:pt x="101" y="440"/>
                      </a:lnTo>
                      <a:lnTo>
                        <a:pt x="84" y="427"/>
                      </a:lnTo>
                      <a:lnTo>
                        <a:pt x="67" y="411"/>
                      </a:lnTo>
                      <a:lnTo>
                        <a:pt x="52" y="394"/>
                      </a:lnTo>
                      <a:lnTo>
                        <a:pt x="40" y="376"/>
                      </a:lnTo>
                      <a:lnTo>
                        <a:pt x="28" y="355"/>
                      </a:lnTo>
                      <a:lnTo>
                        <a:pt x="18" y="335"/>
                      </a:lnTo>
                      <a:lnTo>
                        <a:pt x="10" y="312"/>
                      </a:lnTo>
                      <a:lnTo>
                        <a:pt x="5" y="289"/>
                      </a:lnTo>
                      <a:lnTo>
                        <a:pt x="1" y="266"/>
                      </a:lnTo>
                      <a:lnTo>
                        <a:pt x="0" y="241"/>
                      </a:lnTo>
                      <a:lnTo>
                        <a:pt x="1" y="216"/>
                      </a:lnTo>
                      <a:lnTo>
                        <a:pt x="5" y="192"/>
                      </a:lnTo>
                      <a:lnTo>
                        <a:pt x="10" y="169"/>
                      </a:lnTo>
                      <a:lnTo>
                        <a:pt x="18" y="147"/>
                      </a:lnTo>
                      <a:lnTo>
                        <a:pt x="28" y="126"/>
                      </a:lnTo>
                      <a:lnTo>
                        <a:pt x="40" y="106"/>
                      </a:lnTo>
                      <a:lnTo>
                        <a:pt x="52" y="88"/>
                      </a:lnTo>
                      <a:lnTo>
                        <a:pt x="67" y="71"/>
                      </a:lnTo>
                      <a:lnTo>
                        <a:pt x="84" y="55"/>
                      </a:lnTo>
                      <a:lnTo>
                        <a:pt x="101" y="41"/>
                      </a:lnTo>
                      <a:lnTo>
                        <a:pt x="121" y="30"/>
                      </a:lnTo>
                      <a:lnTo>
                        <a:pt x="141" y="20"/>
                      </a:lnTo>
                      <a:lnTo>
                        <a:pt x="161" y="12"/>
                      </a:lnTo>
                      <a:lnTo>
                        <a:pt x="184" y="5"/>
                      </a:lnTo>
                      <a:lnTo>
                        <a:pt x="207" y="2"/>
                      </a:lnTo>
                      <a:lnTo>
                        <a:pt x="231" y="0"/>
                      </a:lnTo>
                      <a:lnTo>
                        <a:pt x="253" y="2"/>
                      </a:lnTo>
                      <a:lnTo>
                        <a:pt x="276" y="5"/>
                      </a:lnTo>
                      <a:lnTo>
                        <a:pt x="299" y="12"/>
                      </a:lnTo>
                      <a:lnTo>
                        <a:pt x="319" y="20"/>
                      </a:lnTo>
                      <a:lnTo>
                        <a:pt x="339" y="30"/>
                      </a:lnTo>
                      <a:lnTo>
                        <a:pt x="359" y="41"/>
                      </a:lnTo>
                      <a:lnTo>
                        <a:pt x="376" y="55"/>
                      </a:lnTo>
                      <a:lnTo>
                        <a:pt x="393" y="71"/>
                      </a:lnTo>
                      <a:lnTo>
                        <a:pt x="407" y="88"/>
                      </a:lnTo>
                      <a:lnTo>
                        <a:pt x="420" y="106"/>
                      </a:lnTo>
                      <a:lnTo>
                        <a:pt x="432" y="126"/>
                      </a:lnTo>
                      <a:lnTo>
                        <a:pt x="441" y="147"/>
                      </a:lnTo>
                      <a:lnTo>
                        <a:pt x="449" y="169"/>
                      </a:lnTo>
                      <a:lnTo>
                        <a:pt x="455" y="192"/>
                      </a:lnTo>
                      <a:lnTo>
                        <a:pt x="458" y="216"/>
                      </a:lnTo>
                      <a:lnTo>
                        <a:pt x="460" y="241"/>
                      </a:lnTo>
                      <a:lnTo>
                        <a:pt x="458" y="266"/>
                      </a:lnTo>
                      <a:lnTo>
                        <a:pt x="455" y="289"/>
                      </a:lnTo>
                      <a:lnTo>
                        <a:pt x="449" y="312"/>
                      </a:lnTo>
                      <a:lnTo>
                        <a:pt x="441" y="335"/>
                      </a:lnTo>
                      <a:lnTo>
                        <a:pt x="432" y="355"/>
                      </a:lnTo>
                      <a:lnTo>
                        <a:pt x="420" y="376"/>
                      </a:lnTo>
                      <a:lnTo>
                        <a:pt x="407" y="394"/>
                      </a:lnTo>
                      <a:lnTo>
                        <a:pt x="393" y="411"/>
                      </a:lnTo>
                      <a:lnTo>
                        <a:pt x="376" y="427"/>
                      </a:lnTo>
                      <a:lnTo>
                        <a:pt x="359" y="440"/>
                      </a:lnTo>
                      <a:lnTo>
                        <a:pt x="339" y="451"/>
                      </a:lnTo>
                      <a:lnTo>
                        <a:pt x="319" y="462"/>
                      </a:lnTo>
                      <a:lnTo>
                        <a:pt x="299" y="470"/>
                      </a:lnTo>
                      <a:lnTo>
                        <a:pt x="276" y="476"/>
                      </a:lnTo>
                      <a:lnTo>
                        <a:pt x="253" y="480"/>
                      </a:lnTo>
                      <a:lnTo>
                        <a:pt x="231" y="481"/>
                      </a:lnTo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654" name="Rectangle 653"/>
              <p:cNvSpPr/>
              <p:nvPr/>
            </p:nvSpPr>
            <p:spPr>
              <a:xfrm>
                <a:off x="818571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55" name="Rectangle 654"/>
              <p:cNvSpPr/>
              <p:nvPr/>
            </p:nvSpPr>
            <p:spPr>
              <a:xfrm>
                <a:off x="923345" y="5396779"/>
                <a:ext cx="71438" cy="76200"/>
              </a:xfrm>
              <a:prstGeom prst="rect">
                <a:avLst/>
              </a:prstGeom>
              <a:solidFill>
                <a:srgbClr val="66FF66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51" name="Rectangle 650"/>
            <p:cNvSpPr/>
            <p:nvPr/>
          </p:nvSpPr>
          <p:spPr>
            <a:xfrm>
              <a:off x="134168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2" name="Rectangle 651"/>
            <p:cNvSpPr/>
            <p:nvPr/>
          </p:nvSpPr>
          <p:spPr>
            <a:xfrm>
              <a:off x="229177" y="4801823"/>
              <a:ext cx="62875" cy="67066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31" name="Groupe 230"/>
          <p:cNvGrpSpPr/>
          <p:nvPr/>
        </p:nvGrpSpPr>
        <p:grpSpPr>
          <a:xfrm>
            <a:off x="142259" y="105499"/>
            <a:ext cx="1865496" cy="3403816"/>
            <a:chOff x="142259" y="105499"/>
            <a:chExt cx="1865496" cy="3403816"/>
          </a:xfrm>
        </p:grpSpPr>
        <p:sp>
          <p:nvSpPr>
            <p:cNvPr id="232" name="ZoneTexte 231"/>
            <p:cNvSpPr txBox="1"/>
            <p:nvPr/>
          </p:nvSpPr>
          <p:spPr>
            <a:xfrm>
              <a:off x="142259" y="105499"/>
              <a:ext cx="1524616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latin typeface="Comic Sans MS" pitchFamily="66" charset="0"/>
                </a:rPr>
                <a:t>Gènes liés</a:t>
              </a:r>
              <a:endParaRPr lang="fr-FR" sz="1400" dirty="0">
                <a:latin typeface="Comic Sans MS" pitchFamily="66" charset="0"/>
              </a:endParaRPr>
            </a:p>
          </p:txBody>
        </p:sp>
        <p:sp>
          <p:nvSpPr>
            <p:cNvPr id="233" name="ZoneTexte 232"/>
            <p:cNvSpPr txBox="1"/>
            <p:nvPr/>
          </p:nvSpPr>
          <p:spPr>
            <a:xfrm>
              <a:off x="153324" y="497633"/>
              <a:ext cx="1854431" cy="1954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Gène  codant la taille des ailes: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+ : ailes longues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</a:t>
              </a:r>
              <a:r>
                <a:rPr lang="fr-FR" sz="1100" dirty="0" err="1" smtClean="0">
                  <a:latin typeface="Comic Sans MS" pitchFamily="66" charset="0"/>
                </a:rPr>
                <a:t>Vg</a:t>
              </a:r>
              <a:r>
                <a:rPr lang="fr-FR" sz="1100" dirty="0" smtClean="0">
                  <a:latin typeface="Comic Sans MS" pitchFamily="66" charset="0"/>
                </a:rPr>
                <a:t> : ailes vestigiales</a:t>
              </a:r>
            </a:p>
            <a:p>
              <a:pPr>
                <a:buFontTx/>
                <a:buChar char="-"/>
              </a:pPr>
              <a:endParaRPr lang="fr-FR" sz="1100" dirty="0" smtClean="0">
                <a:latin typeface="Comic Sans MS" pitchFamily="66" charset="0"/>
              </a:endParaRPr>
            </a:p>
            <a:p>
              <a:r>
                <a:rPr lang="fr-FR" sz="1100" b="1" dirty="0" smtClean="0">
                  <a:latin typeface="Comic Sans MS" pitchFamily="66" charset="0"/>
                </a:rPr>
                <a:t>Gène codant la couleur du corps: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b+ : couleur beige </a:t>
              </a:r>
            </a:p>
            <a:p>
              <a:pPr>
                <a:buFontTx/>
                <a:buChar char="-"/>
              </a:pPr>
              <a:r>
                <a:rPr lang="fr-FR" sz="1100" dirty="0" smtClean="0">
                  <a:latin typeface="Comic Sans MS" pitchFamily="66" charset="0"/>
                </a:rPr>
                <a:t>Allèle b : couleur noire</a:t>
              </a:r>
            </a:p>
            <a:p>
              <a:endParaRPr lang="fr-FR" sz="1100" dirty="0">
                <a:latin typeface="Comic Sans MS" pitchFamily="66" charset="0"/>
              </a:endParaRPr>
            </a:p>
          </p:txBody>
        </p:sp>
        <p:sp>
          <p:nvSpPr>
            <p:cNvPr id="234" name="ZoneTexte 233"/>
            <p:cNvSpPr txBox="1"/>
            <p:nvPr/>
          </p:nvSpPr>
          <p:spPr>
            <a:xfrm>
              <a:off x="187962" y="2270726"/>
              <a:ext cx="13837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b="1" dirty="0" smtClean="0">
                  <a:latin typeface="Comic Sans MS" pitchFamily="66" charset="0"/>
                </a:rPr>
                <a:t>Chromosomes n°2</a:t>
              </a:r>
              <a:endParaRPr lang="fr-FR" sz="1100" b="1" dirty="0">
                <a:latin typeface="Comic Sans MS" pitchFamily="66" charset="0"/>
              </a:endParaRPr>
            </a:p>
          </p:txBody>
        </p:sp>
        <p:grpSp>
          <p:nvGrpSpPr>
            <p:cNvPr id="235" name="Groupe 76"/>
            <p:cNvGrpSpPr/>
            <p:nvPr/>
          </p:nvGrpSpPr>
          <p:grpSpPr>
            <a:xfrm>
              <a:off x="394537" y="2575764"/>
              <a:ext cx="437040" cy="932165"/>
              <a:chOff x="394537" y="2385264"/>
              <a:chExt cx="437040" cy="932165"/>
            </a:xfrm>
          </p:grpSpPr>
          <p:grpSp>
            <p:nvGrpSpPr>
              <p:cNvPr id="246" name="Groupe 544"/>
              <p:cNvGrpSpPr/>
              <p:nvPr/>
            </p:nvGrpSpPr>
            <p:grpSpPr>
              <a:xfrm>
                <a:off x="394537" y="2385264"/>
                <a:ext cx="74612" cy="905977"/>
                <a:chOff x="343737" y="2440680"/>
                <a:chExt cx="74612" cy="905977"/>
              </a:xfrm>
            </p:grpSpPr>
            <p:grpSp>
              <p:nvGrpSpPr>
                <p:cNvPr id="249" name="Groupe 531"/>
                <p:cNvGrpSpPr/>
                <p:nvPr/>
              </p:nvGrpSpPr>
              <p:grpSpPr>
                <a:xfrm>
                  <a:off x="343737" y="2440680"/>
                  <a:ext cx="74612" cy="905977"/>
                  <a:chOff x="317067" y="2528310"/>
                  <a:chExt cx="74612" cy="905977"/>
                </a:xfrm>
              </p:grpSpPr>
              <p:grpSp>
                <p:nvGrpSpPr>
                  <p:cNvPr id="251" name="Groupe 719"/>
                  <p:cNvGrpSpPr/>
                  <p:nvPr/>
                </p:nvGrpSpPr>
                <p:grpSpPr>
                  <a:xfrm>
                    <a:off x="317067" y="2528310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253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54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52" name="Rectangle 251"/>
                  <p:cNvSpPr/>
                  <p:nvPr/>
                </p:nvSpPr>
                <p:spPr>
                  <a:xfrm>
                    <a:off x="320241" y="3304596"/>
                    <a:ext cx="71438" cy="76200"/>
                  </a:xfrm>
                  <a:prstGeom prst="rect">
                    <a:avLst/>
                  </a:prstGeom>
                  <a:solidFill>
                    <a:srgbClr val="66FF66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50" name="Rectangle 249"/>
                <p:cNvSpPr/>
                <p:nvPr/>
              </p:nvSpPr>
              <p:spPr>
                <a:xfrm>
                  <a:off x="343908" y="2982769"/>
                  <a:ext cx="71438" cy="76200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47" name="ZoneTexte 246"/>
              <p:cNvSpPr txBox="1"/>
              <p:nvPr/>
            </p:nvSpPr>
            <p:spPr>
              <a:xfrm>
                <a:off x="412873" y="3055819"/>
                <a:ext cx="4187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r>
                  <a:rPr lang="fr-FR" sz="1100" dirty="0" smtClean="0">
                    <a:latin typeface="Comic Sans MS" pitchFamily="66" charset="0"/>
                  </a:rPr>
                  <a:t>+</a:t>
                </a:r>
              </a:p>
            </p:txBody>
          </p:sp>
          <p:sp>
            <p:nvSpPr>
              <p:cNvPr id="248" name="ZoneTexte 247"/>
              <p:cNvSpPr txBox="1"/>
              <p:nvPr/>
            </p:nvSpPr>
            <p:spPr>
              <a:xfrm>
                <a:off x="408251" y="2848001"/>
                <a:ext cx="3353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b+</a:t>
                </a:r>
              </a:p>
            </p:txBody>
          </p:sp>
        </p:grpSp>
        <p:grpSp>
          <p:nvGrpSpPr>
            <p:cNvPr id="236" name="Groupe 77"/>
            <p:cNvGrpSpPr/>
            <p:nvPr/>
          </p:nvGrpSpPr>
          <p:grpSpPr>
            <a:xfrm>
              <a:off x="1112808" y="2571319"/>
              <a:ext cx="388501" cy="937996"/>
              <a:chOff x="1112808" y="2380819"/>
              <a:chExt cx="388501" cy="937996"/>
            </a:xfrm>
          </p:grpSpPr>
          <p:grpSp>
            <p:nvGrpSpPr>
              <p:cNvPr id="237" name="Groupe 543"/>
              <p:cNvGrpSpPr/>
              <p:nvPr/>
            </p:nvGrpSpPr>
            <p:grpSpPr>
              <a:xfrm>
                <a:off x="1112808" y="2380819"/>
                <a:ext cx="74611" cy="905977"/>
                <a:chOff x="1055658" y="2442585"/>
                <a:chExt cx="74611" cy="905977"/>
              </a:xfrm>
            </p:grpSpPr>
            <p:grpSp>
              <p:nvGrpSpPr>
                <p:cNvPr id="240" name="Groupe 537"/>
                <p:cNvGrpSpPr/>
                <p:nvPr/>
              </p:nvGrpSpPr>
              <p:grpSpPr>
                <a:xfrm>
                  <a:off x="1055658" y="2442585"/>
                  <a:ext cx="74611" cy="905977"/>
                  <a:chOff x="1022638" y="2537835"/>
                  <a:chExt cx="74611" cy="905977"/>
                </a:xfrm>
              </p:grpSpPr>
              <p:grpSp>
                <p:nvGrpSpPr>
                  <p:cNvPr id="242" name="Groupe 743"/>
                  <p:cNvGrpSpPr/>
                  <p:nvPr/>
                </p:nvGrpSpPr>
                <p:grpSpPr>
                  <a:xfrm>
                    <a:off x="1022638" y="2537835"/>
                    <a:ext cx="68937" cy="905977"/>
                    <a:chOff x="787400" y="2247900"/>
                    <a:chExt cx="68937" cy="905977"/>
                  </a:xfrm>
                </p:grpSpPr>
                <p:sp>
                  <p:nvSpPr>
                    <p:cNvPr id="244" name="Rectangle 20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0794" y="2247900"/>
                      <a:ext cx="45719" cy="905977"/>
                    </a:xfrm>
                    <a:prstGeom prst="rect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317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245" name="Freeform 2064"/>
                    <p:cNvSpPr>
                      <a:spLocks/>
                    </p:cNvSpPr>
                    <p:nvPr/>
                  </p:nvSpPr>
                  <p:spPr bwMode="auto">
                    <a:xfrm>
                      <a:off x="787400" y="2654986"/>
                      <a:ext cx="68937" cy="71934"/>
                    </a:xfrm>
                    <a:custGeom>
                      <a:avLst/>
                      <a:gdLst/>
                      <a:ahLst/>
                      <a:cxnLst>
                        <a:cxn ang="0">
                          <a:pos x="207" y="480"/>
                        </a:cxn>
                        <a:cxn ang="0">
                          <a:pos x="161" y="470"/>
                        </a:cxn>
                        <a:cxn ang="0">
                          <a:pos x="121" y="451"/>
                        </a:cxn>
                        <a:cxn ang="0">
                          <a:pos x="84" y="427"/>
                        </a:cxn>
                        <a:cxn ang="0">
                          <a:pos x="52" y="394"/>
                        </a:cxn>
                        <a:cxn ang="0">
                          <a:pos x="28" y="355"/>
                        </a:cxn>
                        <a:cxn ang="0">
                          <a:pos x="10" y="312"/>
                        </a:cxn>
                        <a:cxn ang="0">
                          <a:pos x="1" y="266"/>
                        </a:cxn>
                        <a:cxn ang="0">
                          <a:pos x="1" y="216"/>
                        </a:cxn>
                        <a:cxn ang="0">
                          <a:pos x="10" y="169"/>
                        </a:cxn>
                        <a:cxn ang="0">
                          <a:pos x="28" y="126"/>
                        </a:cxn>
                        <a:cxn ang="0">
                          <a:pos x="52" y="88"/>
                        </a:cxn>
                        <a:cxn ang="0">
                          <a:pos x="84" y="55"/>
                        </a:cxn>
                        <a:cxn ang="0">
                          <a:pos x="121" y="30"/>
                        </a:cxn>
                        <a:cxn ang="0">
                          <a:pos x="161" y="12"/>
                        </a:cxn>
                        <a:cxn ang="0">
                          <a:pos x="207" y="2"/>
                        </a:cxn>
                        <a:cxn ang="0">
                          <a:pos x="253" y="2"/>
                        </a:cxn>
                        <a:cxn ang="0">
                          <a:pos x="299" y="12"/>
                        </a:cxn>
                        <a:cxn ang="0">
                          <a:pos x="339" y="30"/>
                        </a:cxn>
                        <a:cxn ang="0">
                          <a:pos x="376" y="55"/>
                        </a:cxn>
                        <a:cxn ang="0">
                          <a:pos x="407" y="88"/>
                        </a:cxn>
                        <a:cxn ang="0">
                          <a:pos x="432" y="126"/>
                        </a:cxn>
                        <a:cxn ang="0">
                          <a:pos x="449" y="169"/>
                        </a:cxn>
                        <a:cxn ang="0">
                          <a:pos x="458" y="216"/>
                        </a:cxn>
                        <a:cxn ang="0">
                          <a:pos x="458" y="266"/>
                        </a:cxn>
                        <a:cxn ang="0">
                          <a:pos x="449" y="312"/>
                        </a:cxn>
                        <a:cxn ang="0">
                          <a:pos x="432" y="355"/>
                        </a:cxn>
                        <a:cxn ang="0">
                          <a:pos x="407" y="394"/>
                        </a:cxn>
                        <a:cxn ang="0">
                          <a:pos x="376" y="427"/>
                        </a:cxn>
                        <a:cxn ang="0">
                          <a:pos x="339" y="451"/>
                        </a:cxn>
                        <a:cxn ang="0">
                          <a:pos x="299" y="470"/>
                        </a:cxn>
                        <a:cxn ang="0">
                          <a:pos x="253" y="480"/>
                        </a:cxn>
                      </a:cxnLst>
                      <a:rect l="0" t="0" r="r" b="b"/>
                      <a:pathLst>
                        <a:path w="460" h="481">
                          <a:moveTo>
                            <a:pt x="231" y="481"/>
                          </a:moveTo>
                          <a:lnTo>
                            <a:pt x="207" y="480"/>
                          </a:lnTo>
                          <a:lnTo>
                            <a:pt x="184" y="476"/>
                          </a:lnTo>
                          <a:lnTo>
                            <a:pt x="161" y="470"/>
                          </a:lnTo>
                          <a:lnTo>
                            <a:pt x="141" y="462"/>
                          </a:lnTo>
                          <a:lnTo>
                            <a:pt x="121" y="451"/>
                          </a:lnTo>
                          <a:lnTo>
                            <a:pt x="101" y="440"/>
                          </a:lnTo>
                          <a:lnTo>
                            <a:pt x="84" y="427"/>
                          </a:lnTo>
                          <a:lnTo>
                            <a:pt x="67" y="411"/>
                          </a:lnTo>
                          <a:lnTo>
                            <a:pt x="52" y="394"/>
                          </a:lnTo>
                          <a:lnTo>
                            <a:pt x="40" y="376"/>
                          </a:lnTo>
                          <a:lnTo>
                            <a:pt x="28" y="355"/>
                          </a:lnTo>
                          <a:lnTo>
                            <a:pt x="18" y="335"/>
                          </a:lnTo>
                          <a:lnTo>
                            <a:pt x="10" y="312"/>
                          </a:lnTo>
                          <a:lnTo>
                            <a:pt x="5" y="289"/>
                          </a:lnTo>
                          <a:lnTo>
                            <a:pt x="1" y="266"/>
                          </a:lnTo>
                          <a:lnTo>
                            <a:pt x="0" y="241"/>
                          </a:lnTo>
                          <a:lnTo>
                            <a:pt x="1" y="216"/>
                          </a:lnTo>
                          <a:lnTo>
                            <a:pt x="5" y="192"/>
                          </a:lnTo>
                          <a:lnTo>
                            <a:pt x="10" y="169"/>
                          </a:lnTo>
                          <a:lnTo>
                            <a:pt x="18" y="147"/>
                          </a:lnTo>
                          <a:lnTo>
                            <a:pt x="28" y="126"/>
                          </a:lnTo>
                          <a:lnTo>
                            <a:pt x="40" y="106"/>
                          </a:lnTo>
                          <a:lnTo>
                            <a:pt x="52" y="88"/>
                          </a:lnTo>
                          <a:lnTo>
                            <a:pt x="67" y="71"/>
                          </a:lnTo>
                          <a:lnTo>
                            <a:pt x="84" y="55"/>
                          </a:lnTo>
                          <a:lnTo>
                            <a:pt x="101" y="41"/>
                          </a:lnTo>
                          <a:lnTo>
                            <a:pt x="121" y="30"/>
                          </a:lnTo>
                          <a:lnTo>
                            <a:pt x="141" y="20"/>
                          </a:lnTo>
                          <a:lnTo>
                            <a:pt x="161" y="12"/>
                          </a:lnTo>
                          <a:lnTo>
                            <a:pt x="184" y="5"/>
                          </a:lnTo>
                          <a:lnTo>
                            <a:pt x="207" y="2"/>
                          </a:lnTo>
                          <a:lnTo>
                            <a:pt x="231" y="0"/>
                          </a:lnTo>
                          <a:lnTo>
                            <a:pt x="253" y="2"/>
                          </a:lnTo>
                          <a:lnTo>
                            <a:pt x="276" y="5"/>
                          </a:lnTo>
                          <a:lnTo>
                            <a:pt x="299" y="12"/>
                          </a:lnTo>
                          <a:lnTo>
                            <a:pt x="319" y="20"/>
                          </a:lnTo>
                          <a:lnTo>
                            <a:pt x="339" y="30"/>
                          </a:lnTo>
                          <a:lnTo>
                            <a:pt x="359" y="41"/>
                          </a:lnTo>
                          <a:lnTo>
                            <a:pt x="376" y="55"/>
                          </a:lnTo>
                          <a:lnTo>
                            <a:pt x="393" y="71"/>
                          </a:lnTo>
                          <a:lnTo>
                            <a:pt x="407" y="88"/>
                          </a:lnTo>
                          <a:lnTo>
                            <a:pt x="420" y="106"/>
                          </a:lnTo>
                          <a:lnTo>
                            <a:pt x="432" y="126"/>
                          </a:lnTo>
                          <a:lnTo>
                            <a:pt x="441" y="147"/>
                          </a:lnTo>
                          <a:lnTo>
                            <a:pt x="449" y="169"/>
                          </a:lnTo>
                          <a:lnTo>
                            <a:pt x="455" y="192"/>
                          </a:lnTo>
                          <a:lnTo>
                            <a:pt x="458" y="216"/>
                          </a:lnTo>
                          <a:lnTo>
                            <a:pt x="460" y="241"/>
                          </a:lnTo>
                          <a:lnTo>
                            <a:pt x="458" y="266"/>
                          </a:lnTo>
                          <a:lnTo>
                            <a:pt x="455" y="289"/>
                          </a:lnTo>
                          <a:lnTo>
                            <a:pt x="449" y="312"/>
                          </a:lnTo>
                          <a:lnTo>
                            <a:pt x="441" y="335"/>
                          </a:lnTo>
                          <a:lnTo>
                            <a:pt x="432" y="355"/>
                          </a:lnTo>
                          <a:lnTo>
                            <a:pt x="420" y="376"/>
                          </a:lnTo>
                          <a:lnTo>
                            <a:pt x="407" y="394"/>
                          </a:lnTo>
                          <a:lnTo>
                            <a:pt x="393" y="411"/>
                          </a:lnTo>
                          <a:lnTo>
                            <a:pt x="376" y="427"/>
                          </a:lnTo>
                          <a:lnTo>
                            <a:pt x="359" y="440"/>
                          </a:lnTo>
                          <a:lnTo>
                            <a:pt x="339" y="451"/>
                          </a:lnTo>
                          <a:lnTo>
                            <a:pt x="319" y="462"/>
                          </a:lnTo>
                          <a:lnTo>
                            <a:pt x="299" y="470"/>
                          </a:lnTo>
                          <a:lnTo>
                            <a:pt x="276" y="476"/>
                          </a:lnTo>
                          <a:lnTo>
                            <a:pt x="253" y="480"/>
                          </a:lnTo>
                          <a:lnTo>
                            <a:pt x="231" y="481"/>
                          </a:lnTo>
                        </a:path>
                      </a:pathLst>
                    </a:cu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 w="0">
                      <a:solidFill>
                        <a:srgbClr val="1F1A17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 sz="110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43" name="Rectangle 242"/>
                  <p:cNvSpPr/>
                  <p:nvPr/>
                </p:nvSpPr>
                <p:spPr>
                  <a:xfrm>
                    <a:off x="1025811" y="3309358"/>
                    <a:ext cx="71438" cy="76200"/>
                  </a:xfrm>
                  <a:prstGeom prst="rect">
                    <a:avLst/>
                  </a:pr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10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241" name="Rectangle 240"/>
                <p:cNvSpPr/>
                <p:nvPr/>
              </p:nvSpPr>
              <p:spPr>
                <a:xfrm>
                  <a:off x="1058284" y="2987531"/>
                  <a:ext cx="71438" cy="76200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10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238" name="ZoneTexte 237"/>
              <p:cNvSpPr txBox="1"/>
              <p:nvPr/>
            </p:nvSpPr>
            <p:spPr>
              <a:xfrm>
                <a:off x="1149931" y="3057205"/>
                <a:ext cx="35137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err="1" smtClean="0">
                    <a:latin typeface="Comic Sans MS" pitchFamily="66" charset="0"/>
                  </a:rPr>
                  <a:t>Vg</a:t>
                </a:r>
                <a:endParaRPr lang="fr-FR" sz="1100" dirty="0" smtClean="0">
                  <a:latin typeface="Comic Sans MS" pitchFamily="66" charset="0"/>
                </a:endParaRPr>
              </a:p>
            </p:txBody>
          </p:sp>
          <p:sp>
            <p:nvSpPr>
              <p:cNvPr id="239" name="ZoneTexte 238"/>
              <p:cNvSpPr txBox="1"/>
              <p:nvPr/>
            </p:nvSpPr>
            <p:spPr>
              <a:xfrm>
                <a:off x="1148548" y="2841767"/>
                <a:ext cx="2680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dirty="0" smtClean="0">
                    <a:latin typeface="Comic Sans MS" pitchFamily="66" charset="0"/>
                  </a:rPr>
                  <a:t>b</a:t>
                </a:r>
              </a:p>
            </p:txBody>
          </p:sp>
        </p:grpSp>
      </p:grpSp>
      <p:sp>
        <p:nvSpPr>
          <p:cNvPr id="255" name="Ruban vers le haut 254"/>
          <p:cNvSpPr/>
          <p:nvPr/>
        </p:nvSpPr>
        <p:spPr>
          <a:xfrm>
            <a:off x="8280401" y="0"/>
            <a:ext cx="863602" cy="431800"/>
          </a:xfrm>
          <a:prstGeom prst="ribbon2">
            <a:avLst>
              <a:gd name="adj1" fmla="val 26923"/>
              <a:gd name="adj2" fmla="val 50000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Comic Sans MS" pitchFamily="66" charset="0"/>
              </a:rPr>
              <a:t>5</a:t>
            </a:r>
            <a:endParaRPr lang="fr-FR" sz="1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83&quot;/&gt;&lt;/object&gt;&lt;object type=&quot;3&quot; unique_id=&quot;10005&quot;&gt;&lt;property id=&quot;20148&quot; value=&quot;5&quot;/&gt;&lt;property id=&quot;20300&quot; value=&quot;Slide 2&quot;/&gt;&lt;property id=&quot;20307&quot; value=&quot;296&quot;/&gt;&lt;/object&gt;&lt;object type=&quot;3&quot; unique_id=&quot;10006&quot;&gt;&lt;property id=&quot;20148&quot; value=&quot;5&quot;/&gt;&lt;property id=&quot;20300&quot; value=&quot;Slide 3&quot;/&gt;&lt;property id=&quot;20307&quot; value=&quot;295&quot;/&gt;&lt;/object&gt;&lt;object type=&quot;3&quot; unique_id=&quot;10007&quot;&gt;&lt;property id=&quot;20148&quot; value=&quot;5&quot;/&gt;&lt;property id=&quot;20300&quot; value=&quot;Slide 4&quot;/&gt;&lt;property id=&quot;20307&quot; value=&quot;300&quot;/&gt;&lt;/object&gt;&lt;object type=&quot;3&quot; unique_id=&quot;10008&quot;&gt;&lt;property id=&quot;20148&quot; value=&quot;5&quot;/&gt;&lt;property id=&quot;20300&quot; value=&quot;Slide 5&quot;/&gt;&lt;property id=&quot;20307&quot; value=&quot;30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333</Words>
  <Application>Microsoft Office PowerPoint</Application>
  <PresentationFormat>Affichage à l'écran (4:3)</PresentationFormat>
  <Paragraphs>115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Diapositive 3</vt:lpstr>
      <vt:lpstr>Diapositive 4</vt:lpstr>
      <vt:lpstr>Diapositive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Eric</dc:creator>
  <cp:lastModifiedBy>Utilisateur Windows</cp:lastModifiedBy>
  <cp:revision>132</cp:revision>
  <dcterms:created xsi:type="dcterms:W3CDTF">2012-08-12T08:30:23Z</dcterms:created>
  <dcterms:modified xsi:type="dcterms:W3CDTF">2021-01-09T17:12:29Z</dcterms:modified>
</cp:coreProperties>
</file>