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945688"/>
  <p:custDataLst>
    <p:tags r:id="rId4"/>
  </p:custDataLst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5" d="100"/>
          <a:sy n="125" d="100"/>
        </p:scale>
        <p:origin x="384" y="-83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Cliquez pour modifier le style des sous-titres du masque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309A6D-C09C-4548-B29A-6CF363A7E532}" type="datetimeFigureOut">
              <a:rPr lang="fr-FR" smtClean="0"/>
              <a:pPr/>
              <a:t>14/01/2021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oneTexte 3"/>
          <p:cNvSpPr txBox="1"/>
          <p:nvPr/>
        </p:nvSpPr>
        <p:spPr>
          <a:xfrm>
            <a:off x="4788024" y="77723"/>
            <a:ext cx="2160240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fr-FR" sz="1200" b="1" dirty="0">
                <a:latin typeface="Comic Sans MS" pitchFamily="66" charset="0"/>
              </a:rPr>
              <a:t>Gène  codant la taille des ailes:</a:t>
            </a:r>
          </a:p>
          <a:p>
            <a:pPr>
              <a:buFontTx/>
              <a:buChar char="-"/>
            </a:pPr>
            <a:r>
              <a:rPr lang="fr-FR" sz="1200" dirty="0">
                <a:latin typeface="Comic Sans MS" pitchFamily="66" charset="0"/>
              </a:rPr>
              <a:t>Allèle </a:t>
            </a:r>
            <a:r>
              <a:rPr lang="fr-FR" sz="1200" dirty="0" err="1">
                <a:latin typeface="Comic Sans MS" pitchFamily="66" charset="0"/>
              </a:rPr>
              <a:t>Vg</a:t>
            </a:r>
            <a:r>
              <a:rPr lang="fr-FR" sz="1200" dirty="0">
                <a:latin typeface="Comic Sans MS" pitchFamily="66" charset="0"/>
              </a:rPr>
              <a:t>+ : ailes longues</a:t>
            </a:r>
          </a:p>
          <a:p>
            <a:pPr>
              <a:buFontTx/>
              <a:buChar char="-"/>
            </a:pPr>
            <a:r>
              <a:rPr lang="fr-FR" sz="1200" dirty="0">
                <a:latin typeface="Comic Sans MS" pitchFamily="66" charset="0"/>
              </a:rPr>
              <a:t>Allèle </a:t>
            </a:r>
            <a:r>
              <a:rPr lang="fr-FR" sz="1200" dirty="0" err="1">
                <a:latin typeface="Comic Sans MS" pitchFamily="66" charset="0"/>
              </a:rPr>
              <a:t>Vg</a:t>
            </a:r>
            <a:r>
              <a:rPr lang="fr-FR" sz="1200" dirty="0">
                <a:latin typeface="Comic Sans MS" pitchFamily="66" charset="0"/>
              </a:rPr>
              <a:t> : ailes vestigiales</a:t>
            </a:r>
          </a:p>
        </p:txBody>
      </p:sp>
      <p:sp>
        <p:nvSpPr>
          <p:cNvPr id="5" name="Rectangle 4"/>
          <p:cNvSpPr/>
          <p:nvPr/>
        </p:nvSpPr>
        <p:spPr>
          <a:xfrm>
            <a:off x="6948264" y="77723"/>
            <a:ext cx="2123728" cy="830997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lvl="0"/>
            <a:r>
              <a:rPr lang="fr-FR" sz="1200" b="1" dirty="0">
                <a:solidFill>
                  <a:prstClr val="black"/>
                </a:solidFill>
                <a:latin typeface="Comic Sans MS" pitchFamily="66" charset="0"/>
              </a:rPr>
              <a:t>Gène codant la couleur du corps:</a:t>
            </a:r>
          </a:p>
          <a:p>
            <a:pPr lvl="0">
              <a:buFontTx/>
              <a:buChar char="-"/>
            </a:pPr>
            <a:r>
              <a:rPr lang="fr-FR" sz="1200" dirty="0">
                <a:solidFill>
                  <a:prstClr val="black"/>
                </a:solidFill>
                <a:latin typeface="Comic Sans MS" pitchFamily="66" charset="0"/>
              </a:rPr>
              <a:t>Allèle b+ : couleur beige</a:t>
            </a:r>
          </a:p>
          <a:p>
            <a:pPr lvl="0">
              <a:buFontTx/>
              <a:buChar char="-"/>
            </a:pPr>
            <a:r>
              <a:rPr lang="fr-FR" sz="1200" dirty="0">
                <a:solidFill>
                  <a:prstClr val="black"/>
                </a:solidFill>
                <a:latin typeface="Comic Sans MS" pitchFamily="66" charset="0"/>
              </a:rPr>
              <a:t>Allèle b : couleur noire</a:t>
            </a:r>
          </a:p>
        </p:txBody>
      </p:sp>
      <p:sp>
        <p:nvSpPr>
          <p:cNvPr id="10" name="Rectangle 9"/>
          <p:cNvSpPr/>
          <p:nvPr/>
        </p:nvSpPr>
        <p:spPr>
          <a:xfrm>
            <a:off x="107504" y="107921"/>
            <a:ext cx="4572000" cy="58477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r>
              <a:rPr lang="fr-FR" sz="1600" b="1" dirty="0">
                <a:latin typeface="Comic Sans MS" pitchFamily="66" charset="0"/>
              </a:rPr>
              <a:t>Gènes liés: croisement 2 (P1 x F1, test cross)</a:t>
            </a:r>
          </a:p>
        </p:txBody>
      </p:sp>
      <p:graphicFrame>
        <p:nvGraphicFramePr>
          <p:cNvPr id="6" name="Tableau 5"/>
          <p:cNvGraphicFramePr>
            <a:graphicFrameLocks noGrp="1"/>
          </p:cNvGraphicFramePr>
          <p:nvPr/>
        </p:nvGraphicFramePr>
        <p:xfrm>
          <a:off x="971600" y="1700808"/>
          <a:ext cx="7317085" cy="410445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46341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634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6341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6341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46341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550642">
                <a:tc>
                  <a:txBody>
                    <a:bodyPr/>
                    <a:lstStyle/>
                    <a:p>
                      <a:endParaRPr lang="fr-FR" sz="2000" dirty="0"/>
                    </a:p>
                  </a:txBody>
                  <a:tcPr marL="100331" marR="100331" marT="50166" marB="50166"/>
                </a:tc>
                <a:tc>
                  <a:txBody>
                    <a:bodyPr/>
                    <a:lstStyle/>
                    <a:p>
                      <a:endParaRPr lang="fr-FR" sz="2000"/>
                    </a:p>
                  </a:txBody>
                  <a:tcPr marL="100331" marR="100331" marT="50166" marB="50166"/>
                </a:tc>
                <a:tc>
                  <a:txBody>
                    <a:bodyPr/>
                    <a:lstStyle/>
                    <a:p>
                      <a:endParaRPr lang="fr-FR" sz="2000"/>
                    </a:p>
                  </a:txBody>
                  <a:tcPr marL="100331" marR="100331" marT="50166" marB="50166"/>
                </a:tc>
                <a:tc>
                  <a:txBody>
                    <a:bodyPr/>
                    <a:lstStyle/>
                    <a:p>
                      <a:endParaRPr lang="fr-FR" sz="2000"/>
                    </a:p>
                  </a:txBody>
                  <a:tcPr marL="100331" marR="100331" marT="50166" marB="50166"/>
                </a:tc>
                <a:tc>
                  <a:txBody>
                    <a:bodyPr/>
                    <a:lstStyle/>
                    <a:p>
                      <a:endParaRPr lang="fr-FR" sz="2000"/>
                    </a:p>
                  </a:txBody>
                  <a:tcPr marL="100331" marR="100331" marT="50166" marB="50166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53814">
                <a:tc>
                  <a:txBody>
                    <a:bodyPr/>
                    <a:lstStyle/>
                    <a:p>
                      <a:endParaRPr lang="fr-FR" sz="2000" dirty="0"/>
                    </a:p>
                  </a:txBody>
                  <a:tcPr marL="100331" marR="100331" marT="50166" marB="50166"/>
                </a:tc>
                <a:tc>
                  <a:txBody>
                    <a:bodyPr/>
                    <a:lstStyle/>
                    <a:p>
                      <a:endParaRPr lang="fr-FR" sz="2000"/>
                    </a:p>
                  </a:txBody>
                  <a:tcPr marL="100331" marR="100331" marT="50166" marB="50166"/>
                </a:tc>
                <a:tc>
                  <a:txBody>
                    <a:bodyPr/>
                    <a:lstStyle/>
                    <a:p>
                      <a:endParaRPr lang="fr-FR" sz="2000" dirty="0"/>
                    </a:p>
                  </a:txBody>
                  <a:tcPr marL="100331" marR="100331" marT="50166" marB="50166"/>
                </a:tc>
                <a:tc>
                  <a:txBody>
                    <a:bodyPr/>
                    <a:lstStyle/>
                    <a:p>
                      <a:endParaRPr lang="fr-FR" sz="2000"/>
                    </a:p>
                  </a:txBody>
                  <a:tcPr marL="100331" marR="100331" marT="50166" marB="50166"/>
                </a:tc>
                <a:tc>
                  <a:txBody>
                    <a:bodyPr/>
                    <a:lstStyle/>
                    <a:p>
                      <a:endParaRPr lang="fr-FR" sz="2000" dirty="0"/>
                    </a:p>
                  </a:txBody>
                  <a:tcPr marL="100331" marR="100331" marT="50166" marB="50166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pSp>
        <p:nvGrpSpPr>
          <p:cNvPr id="7" name="Groupe 318"/>
          <p:cNvGrpSpPr/>
          <p:nvPr/>
        </p:nvGrpSpPr>
        <p:grpSpPr>
          <a:xfrm>
            <a:off x="980837" y="1691568"/>
            <a:ext cx="7225871" cy="3390623"/>
            <a:chOff x="2124363" y="2253672"/>
            <a:chExt cx="6585527" cy="3090152"/>
          </a:xfrm>
        </p:grpSpPr>
        <p:cxnSp>
          <p:nvCxnSpPr>
            <p:cNvPr id="8" name="Connecteur droit 7"/>
            <p:cNvCxnSpPr/>
            <p:nvPr/>
          </p:nvCxnSpPr>
          <p:spPr>
            <a:xfrm flipH="1" flipV="1">
              <a:off x="2124363" y="2253672"/>
              <a:ext cx="1330037" cy="14224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Ellipse 8"/>
            <p:cNvSpPr/>
            <p:nvPr/>
          </p:nvSpPr>
          <p:spPr>
            <a:xfrm>
              <a:off x="2245742" y="4239490"/>
              <a:ext cx="1104334" cy="1104334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1" name="Ellipse 10"/>
            <p:cNvSpPr/>
            <p:nvPr/>
          </p:nvSpPr>
          <p:spPr>
            <a:xfrm>
              <a:off x="3575777" y="2410691"/>
              <a:ext cx="1104334" cy="1104334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2" name="Ellipse 11"/>
            <p:cNvSpPr/>
            <p:nvPr/>
          </p:nvSpPr>
          <p:spPr>
            <a:xfrm>
              <a:off x="4915049" y="2419928"/>
              <a:ext cx="1104334" cy="1104334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" name="Ellipse 12"/>
            <p:cNvSpPr/>
            <p:nvPr/>
          </p:nvSpPr>
          <p:spPr>
            <a:xfrm>
              <a:off x="6254322" y="2401453"/>
              <a:ext cx="1104334" cy="1104334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4" name="Ellipse 13"/>
            <p:cNvSpPr/>
            <p:nvPr/>
          </p:nvSpPr>
          <p:spPr>
            <a:xfrm>
              <a:off x="7575123" y="2419926"/>
              <a:ext cx="1104334" cy="1104334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5" name="Rectangle à coins arrondis 14"/>
            <p:cNvSpPr/>
            <p:nvPr/>
          </p:nvSpPr>
          <p:spPr>
            <a:xfrm>
              <a:off x="3542148" y="3736111"/>
              <a:ext cx="1182252" cy="1108362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6" name="Rectangle à coins arrondis 15"/>
            <p:cNvSpPr/>
            <p:nvPr/>
          </p:nvSpPr>
          <p:spPr>
            <a:xfrm>
              <a:off x="4876802" y="3740731"/>
              <a:ext cx="1182252" cy="1108362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7" name="Rectangle à coins arrondis 16"/>
            <p:cNvSpPr/>
            <p:nvPr/>
          </p:nvSpPr>
          <p:spPr>
            <a:xfrm>
              <a:off x="6197602" y="3731494"/>
              <a:ext cx="1182252" cy="1108362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8" name="Rectangle à coins arrondis 17"/>
            <p:cNvSpPr/>
            <p:nvPr/>
          </p:nvSpPr>
          <p:spPr>
            <a:xfrm>
              <a:off x="7527638" y="3731494"/>
              <a:ext cx="1182252" cy="1108362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9" name="ZoneTexte 18"/>
            <p:cNvSpPr txBox="1"/>
            <p:nvPr/>
          </p:nvSpPr>
          <p:spPr>
            <a:xfrm>
              <a:off x="2669111" y="2429163"/>
              <a:ext cx="825728" cy="47685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400" dirty="0">
                  <a:latin typeface="Comic Sans MS" pitchFamily="66" charset="0"/>
                </a:rPr>
                <a:t>Gamètes</a:t>
              </a:r>
            </a:p>
            <a:p>
              <a:pPr algn="ctr"/>
              <a:r>
                <a:rPr lang="fr-FR" sz="1400" dirty="0">
                  <a:latin typeface="Comic Sans MS" pitchFamily="66" charset="0"/>
                </a:rPr>
                <a:t>de F’1</a:t>
              </a:r>
            </a:p>
          </p:txBody>
        </p:sp>
        <p:sp>
          <p:nvSpPr>
            <p:cNvPr id="20" name="ZoneTexte 19"/>
            <p:cNvSpPr txBox="1"/>
            <p:nvPr/>
          </p:nvSpPr>
          <p:spPr>
            <a:xfrm>
              <a:off x="2138020" y="3071090"/>
              <a:ext cx="825728" cy="47685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400" dirty="0">
                  <a:latin typeface="Comic Sans MS" pitchFamily="66" charset="0"/>
                </a:rPr>
                <a:t>Gamètes</a:t>
              </a:r>
            </a:p>
            <a:p>
              <a:pPr algn="ctr"/>
              <a:r>
                <a:rPr lang="fr-FR" sz="1400" dirty="0">
                  <a:latin typeface="Comic Sans MS" pitchFamily="66" charset="0"/>
                </a:rPr>
                <a:t>de P’2</a:t>
              </a:r>
            </a:p>
          </p:txBody>
        </p:sp>
      </p:grpSp>
      <p:grpSp>
        <p:nvGrpSpPr>
          <p:cNvPr id="21" name="Groupe 20"/>
          <p:cNvGrpSpPr/>
          <p:nvPr/>
        </p:nvGrpSpPr>
        <p:grpSpPr>
          <a:xfrm>
            <a:off x="4427984" y="4653136"/>
            <a:ext cx="722580" cy="697806"/>
            <a:chOff x="4177617" y="5587631"/>
            <a:chExt cx="774150" cy="747608"/>
          </a:xfrm>
        </p:grpSpPr>
        <p:grpSp>
          <p:nvGrpSpPr>
            <p:cNvPr id="22" name="Groupe 443"/>
            <p:cNvGrpSpPr/>
            <p:nvPr/>
          </p:nvGrpSpPr>
          <p:grpSpPr>
            <a:xfrm>
              <a:off x="4177617" y="5587631"/>
              <a:ext cx="578279" cy="747608"/>
              <a:chOff x="4355976" y="1916832"/>
              <a:chExt cx="578279" cy="747608"/>
            </a:xfrm>
          </p:grpSpPr>
          <p:grpSp>
            <p:nvGrpSpPr>
              <p:cNvPr id="24" name="Groupe 315"/>
              <p:cNvGrpSpPr/>
              <p:nvPr/>
            </p:nvGrpSpPr>
            <p:grpSpPr>
              <a:xfrm>
                <a:off x="4516609" y="1916832"/>
                <a:ext cx="257013" cy="155752"/>
                <a:chOff x="6732240" y="2708920"/>
                <a:chExt cx="576064" cy="360040"/>
              </a:xfrm>
            </p:grpSpPr>
            <p:sp>
              <p:nvSpPr>
                <p:cNvPr id="38" name="Ellipse 37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9" name="Ellipse 38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40" name="Ellipse 39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41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42" name="Arc 41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43" name="Arc 42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25" name="Groupe 442"/>
              <p:cNvGrpSpPr/>
              <p:nvPr/>
            </p:nvGrpSpPr>
            <p:grpSpPr>
              <a:xfrm>
                <a:off x="4355976" y="1947982"/>
                <a:ext cx="578279" cy="716458"/>
                <a:chOff x="4355976" y="1947982"/>
                <a:chExt cx="578279" cy="716458"/>
              </a:xfrm>
            </p:grpSpPr>
            <p:grpSp>
              <p:nvGrpSpPr>
                <p:cNvPr id="29" name="Groupe 311"/>
                <p:cNvGrpSpPr/>
                <p:nvPr/>
              </p:nvGrpSpPr>
              <p:grpSpPr>
                <a:xfrm>
                  <a:off x="4484482" y="2010283"/>
                  <a:ext cx="321266" cy="654157"/>
                  <a:chOff x="6660232" y="2924944"/>
                  <a:chExt cx="720080" cy="1512168"/>
                </a:xfrm>
                <a:solidFill>
                  <a:srgbClr val="3E1F00"/>
                </a:solidFill>
              </p:grpSpPr>
              <p:sp>
                <p:nvSpPr>
                  <p:cNvPr id="36" name="Ellipse 35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7" name="Ellipse 36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30" name="Forme libre 29"/>
                <p:cNvSpPr/>
                <p:nvPr/>
              </p:nvSpPr>
              <p:spPr>
                <a:xfrm>
                  <a:off x="4741495" y="1947982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1" name="Forme libre 30"/>
                <p:cNvSpPr/>
                <p:nvPr/>
              </p:nvSpPr>
              <p:spPr>
                <a:xfrm flipH="1">
                  <a:off x="4420229" y="1947982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2" name="Forme libre 31"/>
                <p:cNvSpPr/>
                <p:nvPr/>
              </p:nvSpPr>
              <p:spPr>
                <a:xfrm>
                  <a:off x="4388103" y="2045982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" name="Forme libre 32"/>
                <p:cNvSpPr/>
                <p:nvPr/>
              </p:nvSpPr>
              <p:spPr>
                <a:xfrm flipH="1">
                  <a:off x="4773622" y="2041433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4" name="Forme libre 33"/>
                <p:cNvSpPr/>
                <p:nvPr/>
              </p:nvSpPr>
              <p:spPr>
                <a:xfrm>
                  <a:off x="4355976" y="2197185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5" name="Forme libre 34"/>
                <p:cNvSpPr/>
                <p:nvPr/>
              </p:nvSpPr>
              <p:spPr>
                <a:xfrm flipH="1">
                  <a:off x="4773622" y="2197185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26" name="Groupe 395"/>
              <p:cNvGrpSpPr/>
              <p:nvPr/>
            </p:nvGrpSpPr>
            <p:grpSpPr>
              <a:xfrm>
                <a:off x="4498666" y="2065666"/>
                <a:ext cx="319914" cy="288032"/>
                <a:chOff x="2482442" y="2065666"/>
                <a:chExt cx="319914" cy="288032"/>
              </a:xfrm>
            </p:grpSpPr>
            <p:sp>
              <p:nvSpPr>
                <p:cNvPr id="27" name="Larme 26"/>
                <p:cNvSpPr/>
                <p:nvPr/>
              </p:nvSpPr>
              <p:spPr>
                <a:xfrm rot="2003341">
                  <a:off x="2482442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" name="Larme 27"/>
                <p:cNvSpPr/>
                <p:nvPr/>
              </p:nvSpPr>
              <p:spPr>
                <a:xfrm rot="19596659" flipH="1">
                  <a:off x="2698465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23" name="ZoneTexte 22"/>
            <p:cNvSpPr txBox="1"/>
            <p:nvPr/>
          </p:nvSpPr>
          <p:spPr>
            <a:xfrm>
              <a:off x="4767036" y="5910349"/>
              <a:ext cx="18473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endParaRPr lang="fr-FR" dirty="0">
                <a:latin typeface="Comic Sans MS" pitchFamily="66" charset="0"/>
              </a:endParaRPr>
            </a:p>
          </p:txBody>
        </p:sp>
      </p:grpSp>
      <p:grpSp>
        <p:nvGrpSpPr>
          <p:cNvPr id="44" name="Groupe 43"/>
          <p:cNvGrpSpPr/>
          <p:nvPr/>
        </p:nvGrpSpPr>
        <p:grpSpPr>
          <a:xfrm>
            <a:off x="2915816" y="4653136"/>
            <a:ext cx="674977" cy="820389"/>
            <a:chOff x="2750756" y="5553212"/>
            <a:chExt cx="723151" cy="878941"/>
          </a:xfrm>
        </p:grpSpPr>
        <p:grpSp>
          <p:nvGrpSpPr>
            <p:cNvPr id="45" name="Groupe 346"/>
            <p:cNvGrpSpPr/>
            <p:nvPr/>
          </p:nvGrpSpPr>
          <p:grpSpPr>
            <a:xfrm>
              <a:off x="2750756" y="5553212"/>
              <a:ext cx="578279" cy="878941"/>
              <a:chOff x="3419872" y="1268760"/>
              <a:chExt cx="578279" cy="878941"/>
            </a:xfrm>
          </p:grpSpPr>
          <p:grpSp>
            <p:nvGrpSpPr>
              <p:cNvPr id="47" name="Groupe 315"/>
              <p:cNvGrpSpPr/>
              <p:nvPr/>
            </p:nvGrpSpPr>
            <p:grpSpPr>
              <a:xfrm>
                <a:off x="3580505" y="1268760"/>
                <a:ext cx="257013" cy="155752"/>
                <a:chOff x="6732240" y="2708920"/>
                <a:chExt cx="576064" cy="360040"/>
              </a:xfrm>
            </p:grpSpPr>
            <p:sp>
              <p:nvSpPr>
                <p:cNvPr id="61" name="Ellipse 60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62" name="Ellipse 61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63" name="Ellipse 62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64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65" name="Arc 64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66" name="Arc 65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48" name="Groupe 345"/>
              <p:cNvGrpSpPr/>
              <p:nvPr/>
            </p:nvGrpSpPr>
            <p:grpSpPr>
              <a:xfrm>
                <a:off x="3419872" y="1299910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52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59" name="Ellipse 58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60" name="Ellipse 59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53" name="Forme libre 52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54" name="Forme libre 53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55" name="Forme libre 54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56" name="Forme libre 55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57" name="Forme libre 56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58" name="Forme libre 57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49" name="Groupe 314"/>
              <p:cNvGrpSpPr/>
              <p:nvPr/>
            </p:nvGrpSpPr>
            <p:grpSpPr>
              <a:xfrm>
                <a:off x="3491880" y="1484784"/>
                <a:ext cx="454968" cy="662917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50" name="Larme 49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51" name="Larme 50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46" name="Rectangle 45"/>
            <p:cNvSpPr/>
            <p:nvPr/>
          </p:nvSpPr>
          <p:spPr>
            <a:xfrm>
              <a:off x="3289176" y="6004362"/>
              <a:ext cx="184731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endParaRPr lang="fr-FR" dirty="0">
                <a:latin typeface="Comic Sans MS" pitchFamily="66" charset="0"/>
              </a:endParaRPr>
            </a:p>
          </p:txBody>
        </p:sp>
      </p:grpSp>
      <p:grpSp>
        <p:nvGrpSpPr>
          <p:cNvPr id="67" name="Groupe 66"/>
          <p:cNvGrpSpPr/>
          <p:nvPr/>
        </p:nvGrpSpPr>
        <p:grpSpPr>
          <a:xfrm>
            <a:off x="5868144" y="4653136"/>
            <a:ext cx="632565" cy="822282"/>
            <a:chOff x="5843242" y="5585229"/>
            <a:chExt cx="677712" cy="880969"/>
          </a:xfrm>
        </p:grpSpPr>
        <p:grpSp>
          <p:nvGrpSpPr>
            <p:cNvPr id="68" name="Groupe 441"/>
            <p:cNvGrpSpPr/>
            <p:nvPr/>
          </p:nvGrpSpPr>
          <p:grpSpPr>
            <a:xfrm>
              <a:off x="5843242" y="5585229"/>
              <a:ext cx="578279" cy="880969"/>
              <a:chOff x="4355976" y="548680"/>
              <a:chExt cx="578279" cy="880969"/>
            </a:xfrm>
          </p:grpSpPr>
          <p:grpSp>
            <p:nvGrpSpPr>
              <p:cNvPr id="70" name="Groupe 315"/>
              <p:cNvGrpSpPr/>
              <p:nvPr/>
            </p:nvGrpSpPr>
            <p:grpSpPr>
              <a:xfrm>
                <a:off x="4516609" y="548680"/>
                <a:ext cx="257013" cy="155752"/>
                <a:chOff x="6732240" y="2708920"/>
                <a:chExt cx="576064" cy="360040"/>
              </a:xfrm>
            </p:grpSpPr>
            <p:sp>
              <p:nvSpPr>
                <p:cNvPr id="84" name="Ellipse 83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85" name="Ellipse 84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86" name="Ellipse 85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87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88" name="Arc 87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89" name="Arc 88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71" name="Groupe 440"/>
              <p:cNvGrpSpPr/>
              <p:nvPr/>
            </p:nvGrpSpPr>
            <p:grpSpPr>
              <a:xfrm>
                <a:off x="4355976" y="579830"/>
                <a:ext cx="578279" cy="716458"/>
                <a:chOff x="4355976" y="579830"/>
                <a:chExt cx="578279" cy="716458"/>
              </a:xfrm>
            </p:grpSpPr>
            <p:grpSp>
              <p:nvGrpSpPr>
                <p:cNvPr id="75" name="Groupe 311"/>
                <p:cNvGrpSpPr/>
                <p:nvPr/>
              </p:nvGrpSpPr>
              <p:grpSpPr>
                <a:xfrm>
                  <a:off x="4484482" y="642131"/>
                  <a:ext cx="321266" cy="654157"/>
                  <a:chOff x="6660232" y="2924944"/>
                  <a:chExt cx="720080" cy="1512168"/>
                </a:xfrm>
                <a:solidFill>
                  <a:srgbClr val="3E1F00"/>
                </a:solidFill>
              </p:grpSpPr>
              <p:sp>
                <p:nvSpPr>
                  <p:cNvPr id="82" name="Ellipse 81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83" name="Ellipse 82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76" name="Forme libre 75"/>
                <p:cNvSpPr/>
                <p:nvPr/>
              </p:nvSpPr>
              <p:spPr>
                <a:xfrm>
                  <a:off x="4741495" y="57983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77" name="Forme libre 76"/>
                <p:cNvSpPr/>
                <p:nvPr/>
              </p:nvSpPr>
              <p:spPr>
                <a:xfrm flipH="1">
                  <a:off x="4420229" y="57983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78" name="Forme libre 77"/>
                <p:cNvSpPr/>
                <p:nvPr/>
              </p:nvSpPr>
              <p:spPr>
                <a:xfrm>
                  <a:off x="4388103" y="67783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79" name="Forme libre 78"/>
                <p:cNvSpPr/>
                <p:nvPr/>
              </p:nvSpPr>
              <p:spPr>
                <a:xfrm flipH="1">
                  <a:off x="4773622" y="67328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80" name="Forme libre 79"/>
                <p:cNvSpPr/>
                <p:nvPr/>
              </p:nvSpPr>
              <p:spPr>
                <a:xfrm>
                  <a:off x="4355976" y="82903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81" name="Forme libre 80"/>
                <p:cNvSpPr/>
                <p:nvPr/>
              </p:nvSpPr>
              <p:spPr>
                <a:xfrm flipH="1">
                  <a:off x="4773622" y="82903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72" name="Groupe 314"/>
              <p:cNvGrpSpPr/>
              <p:nvPr/>
            </p:nvGrpSpPr>
            <p:grpSpPr>
              <a:xfrm>
                <a:off x="4420229" y="766732"/>
                <a:ext cx="454968" cy="662917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73" name="Larme 72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74" name="Larme 73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69" name="Rectangle 68"/>
            <p:cNvSpPr/>
            <p:nvPr/>
          </p:nvSpPr>
          <p:spPr>
            <a:xfrm>
              <a:off x="6336223" y="5957372"/>
              <a:ext cx="184731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endParaRPr lang="fr-FR" dirty="0">
                <a:latin typeface="Comic Sans MS" pitchFamily="66" charset="0"/>
              </a:endParaRPr>
            </a:p>
          </p:txBody>
        </p:sp>
      </p:grpSp>
      <p:grpSp>
        <p:nvGrpSpPr>
          <p:cNvPr id="90" name="Groupe 89"/>
          <p:cNvGrpSpPr/>
          <p:nvPr/>
        </p:nvGrpSpPr>
        <p:grpSpPr>
          <a:xfrm>
            <a:off x="7236296" y="4653136"/>
            <a:ext cx="649545" cy="697806"/>
            <a:chOff x="7200681" y="5573316"/>
            <a:chExt cx="695903" cy="747608"/>
          </a:xfrm>
        </p:grpSpPr>
        <p:grpSp>
          <p:nvGrpSpPr>
            <p:cNvPr id="91" name="Groupe 400"/>
            <p:cNvGrpSpPr/>
            <p:nvPr/>
          </p:nvGrpSpPr>
          <p:grpSpPr>
            <a:xfrm>
              <a:off x="7200681" y="5573316"/>
              <a:ext cx="578279" cy="747608"/>
              <a:chOff x="3419872" y="1916832"/>
              <a:chExt cx="578279" cy="747608"/>
            </a:xfrm>
          </p:grpSpPr>
          <p:grpSp>
            <p:nvGrpSpPr>
              <p:cNvPr id="93" name="Groupe 315"/>
              <p:cNvGrpSpPr/>
              <p:nvPr/>
            </p:nvGrpSpPr>
            <p:grpSpPr>
              <a:xfrm>
                <a:off x="3580505" y="1916832"/>
                <a:ext cx="257013" cy="155752"/>
                <a:chOff x="6732240" y="2708920"/>
                <a:chExt cx="576064" cy="360040"/>
              </a:xfrm>
            </p:grpSpPr>
            <p:sp>
              <p:nvSpPr>
                <p:cNvPr id="107" name="Ellipse 106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08" name="Ellipse 107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09" name="Ellipse 108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110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111" name="Arc 110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12" name="Arc 111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94" name="Groupe 345"/>
              <p:cNvGrpSpPr/>
              <p:nvPr/>
            </p:nvGrpSpPr>
            <p:grpSpPr>
              <a:xfrm>
                <a:off x="3419872" y="1947982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98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105" name="Ellipse 104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06" name="Ellipse 105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99" name="Forme libre 98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00" name="Forme libre 99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01" name="Forme libre 100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02" name="Forme libre 101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03" name="Forme libre 102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04" name="Forme libre 103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95" name="Groupe 396"/>
              <p:cNvGrpSpPr/>
              <p:nvPr/>
            </p:nvGrpSpPr>
            <p:grpSpPr>
              <a:xfrm>
                <a:off x="3563888" y="2060848"/>
                <a:ext cx="319914" cy="288032"/>
                <a:chOff x="2482442" y="2065666"/>
                <a:chExt cx="319914" cy="288032"/>
              </a:xfrm>
            </p:grpSpPr>
            <p:sp>
              <p:nvSpPr>
                <p:cNvPr id="96" name="Larme 95"/>
                <p:cNvSpPr/>
                <p:nvPr/>
              </p:nvSpPr>
              <p:spPr>
                <a:xfrm rot="2003341">
                  <a:off x="2482442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97" name="Larme 96"/>
                <p:cNvSpPr/>
                <p:nvPr/>
              </p:nvSpPr>
              <p:spPr>
                <a:xfrm rot="19596659" flipH="1">
                  <a:off x="2698465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92" name="Rectangle 91"/>
            <p:cNvSpPr/>
            <p:nvPr/>
          </p:nvSpPr>
          <p:spPr>
            <a:xfrm>
              <a:off x="7711853" y="5926892"/>
              <a:ext cx="184731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endParaRPr lang="fr-FR" dirty="0">
                <a:latin typeface="Comic Sans MS" pitchFamily="66" charset="0"/>
              </a:endParaRPr>
            </a:p>
          </p:txBody>
        </p:sp>
      </p:grpSp>
      <p:sp>
        <p:nvSpPr>
          <p:cNvPr id="113" name="ZoneTexte 112"/>
          <p:cNvSpPr txBox="1"/>
          <p:nvPr/>
        </p:nvSpPr>
        <p:spPr>
          <a:xfrm>
            <a:off x="3275856" y="5373216"/>
            <a:ext cx="5757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/>
              <a:t>... %</a:t>
            </a:r>
          </a:p>
        </p:txBody>
      </p:sp>
      <p:sp>
        <p:nvSpPr>
          <p:cNvPr id="114" name="ZoneTexte 113"/>
          <p:cNvSpPr txBox="1"/>
          <p:nvPr/>
        </p:nvSpPr>
        <p:spPr>
          <a:xfrm>
            <a:off x="4716016" y="5373216"/>
            <a:ext cx="5757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/>
              <a:t>... %</a:t>
            </a:r>
          </a:p>
        </p:txBody>
      </p:sp>
      <p:sp>
        <p:nvSpPr>
          <p:cNvPr id="115" name="ZoneTexte 114"/>
          <p:cNvSpPr txBox="1"/>
          <p:nvPr/>
        </p:nvSpPr>
        <p:spPr>
          <a:xfrm>
            <a:off x="6228184" y="5373216"/>
            <a:ext cx="5757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/>
              <a:t>... %</a:t>
            </a:r>
          </a:p>
        </p:txBody>
      </p:sp>
      <p:sp>
        <p:nvSpPr>
          <p:cNvPr id="116" name="ZoneTexte 115"/>
          <p:cNvSpPr txBox="1"/>
          <p:nvPr/>
        </p:nvSpPr>
        <p:spPr>
          <a:xfrm>
            <a:off x="7668344" y="5373216"/>
            <a:ext cx="5757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/>
              <a:t>... %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ZoneTexte 109"/>
          <p:cNvSpPr txBox="1"/>
          <p:nvPr/>
        </p:nvSpPr>
        <p:spPr>
          <a:xfrm>
            <a:off x="107504" y="764704"/>
            <a:ext cx="2736304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fr-FR" sz="1200" b="1" dirty="0">
                <a:latin typeface="Comic Sans MS" pitchFamily="66" charset="0"/>
              </a:rPr>
              <a:t>Gène  codant la taille des ailes:</a:t>
            </a:r>
          </a:p>
          <a:p>
            <a:pPr>
              <a:buFontTx/>
              <a:buChar char="-"/>
            </a:pPr>
            <a:r>
              <a:rPr lang="fr-FR" sz="1200" dirty="0">
                <a:latin typeface="Comic Sans MS" pitchFamily="66" charset="0"/>
              </a:rPr>
              <a:t>Allèle </a:t>
            </a:r>
            <a:r>
              <a:rPr lang="fr-FR" sz="1200" dirty="0" err="1">
                <a:latin typeface="Comic Sans MS" pitchFamily="66" charset="0"/>
              </a:rPr>
              <a:t>Vg</a:t>
            </a:r>
            <a:r>
              <a:rPr lang="fr-FR" sz="1200" dirty="0">
                <a:latin typeface="Comic Sans MS" pitchFamily="66" charset="0"/>
              </a:rPr>
              <a:t>+ : ailes longues</a:t>
            </a:r>
          </a:p>
          <a:p>
            <a:pPr>
              <a:buFontTx/>
              <a:buChar char="-"/>
            </a:pPr>
            <a:r>
              <a:rPr lang="fr-FR" sz="1200" dirty="0">
                <a:latin typeface="Comic Sans MS" pitchFamily="66" charset="0"/>
              </a:rPr>
              <a:t>Allèle </a:t>
            </a:r>
            <a:r>
              <a:rPr lang="fr-FR" sz="1200" dirty="0" err="1">
                <a:latin typeface="Comic Sans MS" pitchFamily="66" charset="0"/>
              </a:rPr>
              <a:t>Vg</a:t>
            </a:r>
            <a:r>
              <a:rPr lang="fr-FR" sz="1200" dirty="0">
                <a:latin typeface="Comic Sans MS" pitchFamily="66" charset="0"/>
              </a:rPr>
              <a:t> : ailes vestigiales</a:t>
            </a:r>
          </a:p>
        </p:txBody>
      </p:sp>
      <p:sp>
        <p:nvSpPr>
          <p:cNvPr id="111" name="Rectangle 110"/>
          <p:cNvSpPr/>
          <p:nvPr/>
        </p:nvSpPr>
        <p:spPr>
          <a:xfrm>
            <a:off x="107504" y="1484784"/>
            <a:ext cx="2736304" cy="646331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lvl="0"/>
            <a:r>
              <a:rPr lang="fr-FR" sz="1200" b="1" dirty="0">
                <a:solidFill>
                  <a:prstClr val="black"/>
                </a:solidFill>
                <a:latin typeface="Comic Sans MS" pitchFamily="66" charset="0"/>
              </a:rPr>
              <a:t>Gène codant la couleur du corps:</a:t>
            </a:r>
          </a:p>
          <a:p>
            <a:pPr lvl="0">
              <a:buFontTx/>
              <a:buChar char="-"/>
            </a:pPr>
            <a:r>
              <a:rPr lang="fr-FR" sz="1200" dirty="0">
                <a:solidFill>
                  <a:prstClr val="black"/>
                </a:solidFill>
                <a:latin typeface="Comic Sans MS" pitchFamily="66" charset="0"/>
              </a:rPr>
              <a:t>Allèle b+ : couleur beige</a:t>
            </a:r>
          </a:p>
          <a:p>
            <a:pPr lvl="0">
              <a:buFontTx/>
              <a:buChar char="-"/>
            </a:pPr>
            <a:r>
              <a:rPr lang="fr-FR" sz="1200">
                <a:solidFill>
                  <a:prstClr val="black"/>
                </a:solidFill>
                <a:latin typeface="Comic Sans MS" pitchFamily="66" charset="0"/>
              </a:rPr>
              <a:t>Allèle b </a:t>
            </a:r>
            <a:r>
              <a:rPr lang="fr-FR" sz="1200" dirty="0">
                <a:solidFill>
                  <a:prstClr val="black"/>
                </a:solidFill>
                <a:latin typeface="Comic Sans MS" pitchFamily="66" charset="0"/>
              </a:rPr>
              <a:t>: couleur noire</a:t>
            </a:r>
          </a:p>
        </p:txBody>
      </p:sp>
      <p:sp>
        <p:nvSpPr>
          <p:cNvPr id="112" name="Rectangle 111"/>
          <p:cNvSpPr/>
          <p:nvPr/>
        </p:nvSpPr>
        <p:spPr>
          <a:xfrm>
            <a:off x="107504" y="107921"/>
            <a:ext cx="4572000" cy="58477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r>
              <a:rPr lang="fr-FR" sz="1600" b="1" dirty="0">
                <a:latin typeface="Comic Sans MS" pitchFamily="66" charset="0"/>
              </a:rPr>
              <a:t>Gènes liés: croisement 2 (P1 x F1, test cross)</a:t>
            </a:r>
          </a:p>
        </p:txBody>
      </p:sp>
      <p:grpSp>
        <p:nvGrpSpPr>
          <p:cNvPr id="114" name="Groupe 346"/>
          <p:cNvGrpSpPr/>
          <p:nvPr/>
        </p:nvGrpSpPr>
        <p:grpSpPr>
          <a:xfrm>
            <a:off x="6300192" y="188640"/>
            <a:ext cx="382364" cy="581165"/>
            <a:chOff x="3419872" y="1268760"/>
            <a:chExt cx="578279" cy="878941"/>
          </a:xfrm>
        </p:grpSpPr>
        <p:grpSp>
          <p:nvGrpSpPr>
            <p:cNvPr id="165" name="Groupe 315"/>
            <p:cNvGrpSpPr/>
            <p:nvPr/>
          </p:nvGrpSpPr>
          <p:grpSpPr>
            <a:xfrm>
              <a:off x="3580505" y="1268760"/>
              <a:ext cx="257013" cy="155752"/>
              <a:chOff x="6732240" y="2708920"/>
              <a:chExt cx="576064" cy="360040"/>
            </a:xfrm>
          </p:grpSpPr>
          <p:sp>
            <p:nvSpPr>
              <p:cNvPr id="179" name="Ellipse 178"/>
              <p:cNvSpPr/>
              <p:nvPr/>
            </p:nvSpPr>
            <p:spPr>
              <a:xfrm>
                <a:off x="673224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80" name="Ellipse 179"/>
              <p:cNvSpPr/>
              <p:nvPr/>
            </p:nvSpPr>
            <p:spPr>
              <a:xfrm>
                <a:off x="709228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81" name="Ellipse 180"/>
              <p:cNvSpPr/>
              <p:nvPr/>
            </p:nvSpPr>
            <p:spPr>
              <a:xfrm>
                <a:off x="6804248" y="2780928"/>
                <a:ext cx="432048" cy="28803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grpSp>
            <p:nvGrpSpPr>
              <p:cNvPr id="182" name="Groupe 309"/>
              <p:cNvGrpSpPr/>
              <p:nvPr/>
            </p:nvGrpSpPr>
            <p:grpSpPr>
              <a:xfrm>
                <a:off x="6732240" y="2708920"/>
                <a:ext cx="576064" cy="144016"/>
                <a:chOff x="6732240" y="2276872"/>
                <a:chExt cx="576064" cy="288032"/>
              </a:xfrm>
            </p:grpSpPr>
            <p:sp>
              <p:nvSpPr>
                <p:cNvPr id="183" name="Arc 182"/>
                <p:cNvSpPr/>
                <p:nvPr/>
              </p:nvSpPr>
              <p:spPr>
                <a:xfrm>
                  <a:off x="6732240" y="2276872"/>
                  <a:ext cx="226961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84" name="Arc 183"/>
                <p:cNvSpPr/>
                <p:nvPr/>
              </p:nvSpPr>
              <p:spPr>
                <a:xfrm flipH="1">
                  <a:off x="7087949" y="2276872"/>
                  <a:ext cx="220355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grpSp>
          <p:nvGrpSpPr>
            <p:cNvPr id="166" name="Groupe 345"/>
            <p:cNvGrpSpPr/>
            <p:nvPr/>
          </p:nvGrpSpPr>
          <p:grpSpPr>
            <a:xfrm>
              <a:off x="3419872" y="1299910"/>
              <a:ext cx="578279" cy="716458"/>
              <a:chOff x="3419872" y="1299910"/>
              <a:chExt cx="578279" cy="716458"/>
            </a:xfrm>
          </p:grpSpPr>
          <p:grpSp>
            <p:nvGrpSpPr>
              <p:cNvPr id="170" name="Groupe 311"/>
              <p:cNvGrpSpPr/>
              <p:nvPr/>
            </p:nvGrpSpPr>
            <p:grpSpPr>
              <a:xfrm>
                <a:off x="3548378" y="1362211"/>
                <a:ext cx="321266" cy="654157"/>
                <a:chOff x="6660232" y="2924944"/>
                <a:chExt cx="720080" cy="1512168"/>
              </a:xfrm>
              <a:solidFill>
                <a:schemeClr val="bg2">
                  <a:lumMod val="75000"/>
                </a:schemeClr>
              </a:solidFill>
            </p:grpSpPr>
            <p:sp>
              <p:nvSpPr>
                <p:cNvPr id="177" name="Ellipse 176"/>
                <p:cNvSpPr/>
                <p:nvPr/>
              </p:nvSpPr>
              <p:spPr>
                <a:xfrm>
                  <a:off x="6660232" y="3266982"/>
                  <a:ext cx="720080" cy="1170130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78" name="Ellipse 177"/>
                <p:cNvSpPr/>
                <p:nvPr/>
              </p:nvSpPr>
              <p:spPr>
                <a:xfrm>
                  <a:off x="6732240" y="2924944"/>
                  <a:ext cx="576064" cy="648072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71" name="Forme libre 170"/>
              <p:cNvSpPr/>
              <p:nvPr/>
            </p:nvSpPr>
            <p:spPr>
              <a:xfrm>
                <a:off x="3805391" y="1299910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72" name="Forme libre 171"/>
              <p:cNvSpPr/>
              <p:nvPr/>
            </p:nvSpPr>
            <p:spPr>
              <a:xfrm flipH="1">
                <a:off x="3484125" y="1299910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73" name="Forme libre 172"/>
              <p:cNvSpPr/>
              <p:nvPr/>
            </p:nvSpPr>
            <p:spPr>
              <a:xfrm>
                <a:off x="3451999" y="1397910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74" name="Forme libre 173"/>
              <p:cNvSpPr/>
              <p:nvPr/>
            </p:nvSpPr>
            <p:spPr>
              <a:xfrm flipH="1">
                <a:off x="3837518" y="1393361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75" name="Forme libre 174"/>
              <p:cNvSpPr/>
              <p:nvPr/>
            </p:nvSpPr>
            <p:spPr>
              <a:xfrm>
                <a:off x="3419872" y="1549113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76" name="Forme libre 175"/>
              <p:cNvSpPr/>
              <p:nvPr/>
            </p:nvSpPr>
            <p:spPr>
              <a:xfrm flipH="1">
                <a:off x="3837518" y="1549113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67" name="Groupe 314"/>
            <p:cNvGrpSpPr/>
            <p:nvPr/>
          </p:nvGrpSpPr>
          <p:grpSpPr>
            <a:xfrm>
              <a:off x="3491880" y="1484784"/>
              <a:ext cx="454968" cy="662917"/>
              <a:chOff x="6511960" y="3247838"/>
              <a:chExt cx="1019758" cy="1532416"/>
            </a:xfrm>
            <a:solidFill>
              <a:schemeClr val="bg1">
                <a:lumMod val="65000"/>
                <a:alpha val="40000"/>
              </a:schemeClr>
            </a:solidFill>
          </p:grpSpPr>
          <p:sp>
            <p:nvSpPr>
              <p:cNvPr id="168" name="Larme 167"/>
              <p:cNvSpPr/>
              <p:nvPr/>
            </p:nvSpPr>
            <p:spPr>
              <a:xfrm rot="651685">
                <a:off x="6511960" y="3247838"/>
                <a:ext cx="515701" cy="1532416"/>
              </a:xfrm>
              <a:prstGeom prst="teardrop">
                <a:avLst>
                  <a:gd name="adj" fmla="val 31997"/>
                </a:avLst>
              </a:prstGeom>
              <a:grpFill/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69" name="Larme 168"/>
              <p:cNvSpPr/>
              <p:nvPr/>
            </p:nvSpPr>
            <p:spPr>
              <a:xfrm rot="20948315" flipH="1">
                <a:off x="7016017" y="3247838"/>
                <a:ext cx="515701" cy="1532416"/>
              </a:xfrm>
              <a:prstGeom prst="teardrop">
                <a:avLst>
                  <a:gd name="adj" fmla="val 31997"/>
                </a:avLst>
              </a:prstGeom>
              <a:grpFill/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</p:grpSp>
      <p:sp>
        <p:nvSpPr>
          <p:cNvPr id="115" name="ZoneTexte 114"/>
          <p:cNvSpPr txBox="1"/>
          <p:nvPr/>
        </p:nvSpPr>
        <p:spPr>
          <a:xfrm>
            <a:off x="4283968" y="908720"/>
            <a:ext cx="503664" cy="230832"/>
          </a:xfrm>
          <a:prstGeom prst="rect">
            <a:avLst/>
          </a:prstGeom>
          <a:solidFill>
            <a:schemeClr val="bg2"/>
          </a:solidFill>
        </p:spPr>
        <p:txBody>
          <a:bodyPr wrap="none" rtlCol="0">
            <a:spAutoFit/>
          </a:bodyPr>
          <a:lstStyle/>
          <a:p>
            <a:r>
              <a:rPr lang="fr-FR" sz="900" dirty="0" err="1">
                <a:latin typeface="Comic Sans MS" pitchFamily="66" charset="0"/>
              </a:rPr>
              <a:t>Replic</a:t>
            </a:r>
            <a:endParaRPr lang="fr-FR" sz="900" dirty="0">
              <a:latin typeface="Comic Sans MS" pitchFamily="66" charset="0"/>
            </a:endParaRPr>
          </a:p>
        </p:txBody>
      </p:sp>
      <p:grpSp>
        <p:nvGrpSpPr>
          <p:cNvPr id="116" name="Groupe 370"/>
          <p:cNvGrpSpPr/>
          <p:nvPr/>
        </p:nvGrpSpPr>
        <p:grpSpPr>
          <a:xfrm>
            <a:off x="4860032" y="2276872"/>
            <a:ext cx="4159114" cy="4107943"/>
            <a:chOff x="2369415" y="1521831"/>
            <a:chExt cx="4222913" cy="4170959"/>
          </a:xfrm>
        </p:grpSpPr>
        <p:sp>
          <p:nvSpPr>
            <p:cNvPr id="147" name="ZoneTexte 146"/>
            <p:cNvSpPr txBox="1"/>
            <p:nvPr/>
          </p:nvSpPr>
          <p:spPr>
            <a:xfrm>
              <a:off x="2369415" y="4261397"/>
              <a:ext cx="1264480" cy="275385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900" dirty="0">
                  <a:latin typeface="Comic Sans MS" pitchFamily="66" charset="0"/>
                </a:rPr>
                <a:t>2eme </a:t>
              </a:r>
              <a:r>
                <a:rPr lang="fr-FR" sz="900" dirty="0" err="1">
                  <a:latin typeface="Comic Sans MS" pitchFamily="66" charset="0"/>
                </a:rPr>
                <a:t>div</a:t>
              </a:r>
              <a:r>
                <a:rPr lang="fr-FR" sz="900" dirty="0">
                  <a:latin typeface="Comic Sans MS" pitchFamily="66" charset="0"/>
                </a:rPr>
                <a:t> méiose</a:t>
              </a:r>
            </a:p>
          </p:txBody>
        </p:sp>
        <p:sp>
          <p:nvSpPr>
            <p:cNvPr id="148" name="Ellipse 147"/>
            <p:cNvSpPr/>
            <p:nvPr/>
          </p:nvSpPr>
          <p:spPr>
            <a:xfrm>
              <a:off x="3426281" y="3322027"/>
              <a:ext cx="932229" cy="932229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49" name="Ellipse 148"/>
            <p:cNvSpPr/>
            <p:nvPr/>
          </p:nvSpPr>
          <p:spPr>
            <a:xfrm>
              <a:off x="4595816" y="3314230"/>
              <a:ext cx="932229" cy="932229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50" name="Rectangle à coins arrondis 149"/>
            <p:cNvSpPr/>
            <p:nvPr/>
          </p:nvSpPr>
          <p:spPr>
            <a:xfrm>
              <a:off x="3866068" y="1521831"/>
              <a:ext cx="1387938" cy="1301192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sz="1400" dirty="0">
                <a:latin typeface="Comic Sans MS" pitchFamily="66" charset="0"/>
              </a:endParaRPr>
            </a:p>
          </p:txBody>
        </p:sp>
        <p:sp>
          <p:nvSpPr>
            <p:cNvPr id="151" name="ZoneTexte 150"/>
            <p:cNvSpPr txBox="1"/>
            <p:nvPr/>
          </p:nvSpPr>
          <p:spPr>
            <a:xfrm>
              <a:off x="4361528" y="3337464"/>
              <a:ext cx="390513" cy="312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dirty="0">
                  <a:latin typeface="Comic Sans MS" pitchFamily="66" charset="0"/>
                </a:rPr>
                <a:t>et</a:t>
              </a:r>
            </a:p>
          </p:txBody>
        </p:sp>
        <p:sp>
          <p:nvSpPr>
            <p:cNvPr id="152" name="ZoneTexte 151"/>
            <p:cNvSpPr txBox="1"/>
            <p:nvPr/>
          </p:nvSpPr>
          <p:spPr>
            <a:xfrm>
              <a:off x="3300497" y="2946969"/>
              <a:ext cx="1201371" cy="275385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900" dirty="0">
                  <a:latin typeface="Comic Sans MS" pitchFamily="66" charset="0"/>
                </a:rPr>
                <a:t>1ere </a:t>
              </a:r>
              <a:r>
                <a:rPr lang="fr-FR" sz="900" dirty="0" err="1">
                  <a:latin typeface="Comic Sans MS" pitchFamily="66" charset="0"/>
                </a:rPr>
                <a:t>div</a:t>
              </a:r>
              <a:r>
                <a:rPr lang="fr-FR" sz="900" dirty="0">
                  <a:latin typeface="Comic Sans MS" pitchFamily="66" charset="0"/>
                </a:rPr>
                <a:t> méiose</a:t>
              </a:r>
            </a:p>
          </p:txBody>
        </p:sp>
        <p:grpSp>
          <p:nvGrpSpPr>
            <p:cNvPr id="153" name="Groupe 112"/>
            <p:cNvGrpSpPr/>
            <p:nvPr/>
          </p:nvGrpSpPr>
          <p:grpSpPr>
            <a:xfrm>
              <a:off x="2595908" y="4752760"/>
              <a:ext cx="3996420" cy="940030"/>
              <a:chOff x="2416613" y="4622799"/>
              <a:chExt cx="4734227" cy="1113575"/>
            </a:xfrm>
          </p:grpSpPr>
          <p:sp>
            <p:nvSpPr>
              <p:cNvPr id="161" name="Ellipse 160"/>
              <p:cNvSpPr/>
              <p:nvPr/>
            </p:nvSpPr>
            <p:spPr>
              <a:xfrm>
                <a:off x="2416613" y="4622799"/>
                <a:ext cx="1104334" cy="11043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62" name="Ellipse 161"/>
              <p:cNvSpPr/>
              <p:nvPr/>
            </p:nvSpPr>
            <p:spPr>
              <a:xfrm>
                <a:off x="3621959" y="4627420"/>
                <a:ext cx="1104334" cy="11043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63" name="Ellipse 162"/>
              <p:cNvSpPr/>
              <p:nvPr/>
            </p:nvSpPr>
            <p:spPr>
              <a:xfrm>
                <a:off x="4841160" y="4627419"/>
                <a:ext cx="1104334" cy="11043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64" name="Ellipse 163"/>
              <p:cNvSpPr/>
              <p:nvPr/>
            </p:nvSpPr>
            <p:spPr>
              <a:xfrm>
                <a:off x="6046506" y="4632040"/>
                <a:ext cx="1104334" cy="11043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  <p:cxnSp>
          <p:nvCxnSpPr>
            <p:cNvPr id="154" name="Connecteur droit avec flèche 153"/>
            <p:cNvCxnSpPr/>
            <p:nvPr/>
          </p:nvCxnSpPr>
          <p:spPr>
            <a:xfrm flipH="1">
              <a:off x="3160084" y="4257657"/>
              <a:ext cx="421032" cy="43662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5" name="Connecteur droit avec flèche 154"/>
            <p:cNvCxnSpPr/>
            <p:nvPr/>
          </p:nvCxnSpPr>
          <p:spPr>
            <a:xfrm flipH="1">
              <a:off x="3947572" y="4327829"/>
              <a:ext cx="1" cy="366456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6" name="Connecteur droit avec flèche 155"/>
            <p:cNvCxnSpPr/>
            <p:nvPr/>
          </p:nvCxnSpPr>
          <p:spPr>
            <a:xfrm>
              <a:off x="5078125" y="4335627"/>
              <a:ext cx="0" cy="35865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7" name="Connecteur droit avec flèche 156"/>
            <p:cNvCxnSpPr/>
            <p:nvPr/>
          </p:nvCxnSpPr>
          <p:spPr>
            <a:xfrm>
              <a:off x="5421191" y="4242063"/>
              <a:ext cx="483409" cy="483409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58" name="Groupe 143"/>
            <p:cNvGrpSpPr/>
            <p:nvPr/>
          </p:nvGrpSpPr>
          <p:grpSpPr>
            <a:xfrm>
              <a:off x="4150292" y="2900993"/>
              <a:ext cx="740708" cy="405440"/>
              <a:chOff x="4368800" y="1394691"/>
              <a:chExt cx="877455" cy="480291"/>
            </a:xfrm>
          </p:grpSpPr>
          <p:sp>
            <p:nvSpPr>
              <p:cNvPr id="159" name="Forme libre 158"/>
              <p:cNvSpPr/>
              <p:nvPr/>
            </p:nvSpPr>
            <p:spPr>
              <a:xfrm>
                <a:off x="4368800" y="1394691"/>
                <a:ext cx="378691" cy="480291"/>
              </a:xfrm>
              <a:custGeom>
                <a:avLst/>
                <a:gdLst>
                  <a:gd name="connsiteX0" fmla="*/ 378691 w 378691"/>
                  <a:gd name="connsiteY0" fmla="*/ 0 h 480291"/>
                  <a:gd name="connsiteX1" fmla="*/ 175491 w 378691"/>
                  <a:gd name="connsiteY1" fmla="*/ 341745 h 480291"/>
                  <a:gd name="connsiteX2" fmla="*/ 0 w 378691"/>
                  <a:gd name="connsiteY2" fmla="*/ 480291 h 4802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78691" h="480291">
                    <a:moveTo>
                      <a:pt x="378691" y="0"/>
                    </a:moveTo>
                    <a:cubicBezTo>
                      <a:pt x="308648" y="130848"/>
                      <a:pt x="238606" y="261697"/>
                      <a:pt x="175491" y="341745"/>
                    </a:cubicBezTo>
                    <a:cubicBezTo>
                      <a:pt x="112376" y="421793"/>
                      <a:pt x="56188" y="451042"/>
                      <a:pt x="0" y="480291"/>
                    </a:cubicBezTo>
                  </a:path>
                </a:pathLst>
              </a:custGeom>
              <a:ln>
                <a:solidFill>
                  <a:schemeClr val="tx1"/>
                </a:solidFill>
                <a:headEnd type="none" w="med" len="med"/>
                <a:tailEnd type="arrow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60" name="Forme libre 159"/>
              <p:cNvSpPr/>
              <p:nvPr/>
            </p:nvSpPr>
            <p:spPr>
              <a:xfrm>
                <a:off x="4904509" y="1413164"/>
                <a:ext cx="341746" cy="434109"/>
              </a:xfrm>
              <a:custGeom>
                <a:avLst/>
                <a:gdLst>
                  <a:gd name="connsiteX0" fmla="*/ 0 w 341746"/>
                  <a:gd name="connsiteY0" fmla="*/ 0 h 434109"/>
                  <a:gd name="connsiteX1" fmla="*/ 193964 w 341746"/>
                  <a:gd name="connsiteY1" fmla="*/ 323272 h 434109"/>
                  <a:gd name="connsiteX2" fmla="*/ 341746 w 341746"/>
                  <a:gd name="connsiteY2" fmla="*/ 434109 h 4341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41746" h="434109">
                    <a:moveTo>
                      <a:pt x="0" y="0"/>
                    </a:moveTo>
                    <a:cubicBezTo>
                      <a:pt x="68503" y="125460"/>
                      <a:pt x="137006" y="250921"/>
                      <a:pt x="193964" y="323272"/>
                    </a:cubicBezTo>
                    <a:cubicBezTo>
                      <a:pt x="250922" y="395623"/>
                      <a:pt x="296334" y="414866"/>
                      <a:pt x="341746" y="434109"/>
                    </a:cubicBezTo>
                  </a:path>
                </a:pathLst>
              </a:custGeom>
              <a:ln>
                <a:solidFill>
                  <a:schemeClr val="tx1"/>
                </a:solidFill>
                <a:headEnd type="none" w="med" len="med"/>
                <a:tailEnd type="arrow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</p:grpSp>
      <p:sp>
        <p:nvSpPr>
          <p:cNvPr id="117" name="ZoneTexte 116"/>
          <p:cNvSpPr txBox="1"/>
          <p:nvPr/>
        </p:nvSpPr>
        <p:spPr>
          <a:xfrm>
            <a:off x="4499992" y="5661248"/>
            <a:ext cx="428322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fr-FR" dirty="0">
                <a:latin typeface="Comic Sans MS" pitchFamily="66" charset="0"/>
              </a:rPr>
              <a:t>ou</a:t>
            </a:r>
          </a:p>
        </p:txBody>
      </p:sp>
      <p:sp>
        <p:nvSpPr>
          <p:cNvPr id="118" name="Rectangle à coins arrondis 117"/>
          <p:cNvSpPr/>
          <p:nvPr/>
        </p:nvSpPr>
        <p:spPr>
          <a:xfrm>
            <a:off x="3059832" y="980728"/>
            <a:ext cx="1305748" cy="1224137"/>
          </a:xfrm>
          <a:prstGeom prst="roundRect">
            <a:avLst/>
          </a:prstGeom>
          <a:noFill/>
          <a:ln>
            <a:solidFill>
              <a:schemeClr val="tx1"/>
            </a:solidFill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 sz="1400" dirty="0">
              <a:latin typeface="Comic Sans MS" pitchFamily="66" charset="0"/>
            </a:endParaRPr>
          </a:p>
        </p:txBody>
      </p:sp>
      <p:sp>
        <p:nvSpPr>
          <p:cNvPr id="120" name="Rectangle à coins arrondis 119"/>
          <p:cNvSpPr/>
          <p:nvPr/>
        </p:nvSpPr>
        <p:spPr>
          <a:xfrm>
            <a:off x="4860032" y="116632"/>
            <a:ext cx="1296144" cy="1215135"/>
          </a:xfrm>
          <a:prstGeom prst="roundRect">
            <a:avLst/>
          </a:prstGeom>
          <a:noFill/>
          <a:ln>
            <a:solidFill>
              <a:schemeClr val="tx1"/>
            </a:solidFill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 sz="1400" dirty="0">
              <a:latin typeface="Comic Sans MS" pitchFamily="66" charset="0"/>
            </a:endParaRPr>
          </a:p>
        </p:txBody>
      </p:sp>
      <p:cxnSp>
        <p:nvCxnSpPr>
          <p:cNvPr id="121" name="Connecteur droit avec flèche 120"/>
          <p:cNvCxnSpPr/>
          <p:nvPr/>
        </p:nvCxnSpPr>
        <p:spPr>
          <a:xfrm>
            <a:off x="7110512" y="836712"/>
            <a:ext cx="0" cy="1152128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Connecteur droit avec flèche 121"/>
          <p:cNvCxnSpPr/>
          <p:nvPr/>
        </p:nvCxnSpPr>
        <p:spPr>
          <a:xfrm>
            <a:off x="3851920" y="764704"/>
            <a:ext cx="0" cy="144016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Connecteur droit 122"/>
          <p:cNvCxnSpPr/>
          <p:nvPr/>
        </p:nvCxnSpPr>
        <p:spPr>
          <a:xfrm>
            <a:off x="3851920" y="764704"/>
            <a:ext cx="857137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Connecteur droit 123"/>
          <p:cNvCxnSpPr/>
          <p:nvPr/>
        </p:nvCxnSpPr>
        <p:spPr>
          <a:xfrm>
            <a:off x="6372200" y="836712"/>
            <a:ext cx="738312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5" name="ZoneTexte 124"/>
          <p:cNvSpPr txBox="1"/>
          <p:nvPr/>
        </p:nvSpPr>
        <p:spPr>
          <a:xfrm>
            <a:off x="6372200" y="980728"/>
            <a:ext cx="503664" cy="230832"/>
          </a:xfrm>
          <a:prstGeom prst="rect">
            <a:avLst/>
          </a:prstGeom>
          <a:solidFill>
            <a:schemeClr val="bg2"/>
          </a:solidFill>
        </p:spPr>
        <p:txBody>
          <a:bodyPr wrap="none" rtlCol="0">
            <a:spAutoFit/>
          </a:bodyPr>
          <a:lstStyle/>
          <a:p>
            <a:r>
              <a:rPr lang="fr-FR" sz="900" dirty="0" err="1">
                <a:latin typeface="Comic Sans MS" pitchFamily="66" charset="0"/>
              </a:rPr>
              <a:t>Replic</a:t>
            </a:r>
            <a:endParaRPr lang="fr-FR" sz="900" dirty="0">
              <a:latin typeface="Comic Sans MS" pitchFamily="66" charset="0"/>
            </a:endParaRPr>
          </a:p>
        </p:txBody>
      </p:sp>
      <p:sp>
        <p:nvSpPr>
          <p:cNvPr id="126" name="ZoneTexte 125"/>
          <p:cNvSpPr txBox="1"/>
          <p:nvPr/>
        </p:nvSpPr>
        <p:spPr>
          <a:xfrm>
            <a:off x="1979712" y="6441786"/>
            <a:ext cx="311014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000" dirty="0">
                <a:latin typeface="Comic Sans MS" pitchFamily="66" charset="0"/>
              </a:rPr>
              <a:t>Nombre de gamètes génétiquement différents = </a:t>
            </a:r>
          </a:p>
        </p:txBody>
      </p:sp>
      <p:sp>
        <p:nvSpPr>
          <p:cNvPr id="127" name="ZoneTexte 126"/>
          <p:cNvSpPr txBox="1"/>
          <p:nvPr/>
        </p:nvSpPr>
        <p:spPr>
          <a:xfrm>
            <a:off x="5817421" y="6437168"/>
            <a:ext cx="311014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000" dirty="0">
                <a:latin typeface="Comic Sans MS" pitchFamily="66" charset="0"/>
              </a:rPr>
              <a:t>Nombre de gamètes génétiquement différents = </a:t>
            </a:r>
          </a:p>
        </p:txBody>
      </p:sp>
      <p:cxnSp>
        <p:nvCxnSpPr>
          <p:cNvPr id="128" name="Connecteur droit 127"/>
          <p:cNvCxnSpPr/>
          <p:nvPr/>
        </p:nvCxnSpPr>
        <p:spPr>
          <a:xfrm>
            <a:off x="4716016" y="2276872"/>
            <a:ext cx="0" cy="3366972"/>
          </a:xfrm>
          <a:prstGeom prst="line">
            <a:avLst/>
          </a:prstGeom>
          <a:ln w="28575"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9" name="ZoneTexte 128"/>
          <p:cNvSpPr txBox="1"/>
          <p:nvPr/>
        </p:nvSpPr>
        <p:spPr>
          <a:xfrm>
            <a:off x="4788024" y="1484784"/>
            <a:ext cx="139012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fr-FR" sz="1200" dirty="0">
                <a:latin typeface="Comic Sans MS" pitchFamily="66" charset="0"/>
              </a:rPr>
              <a:t>Femelle </a:t>
            </a:r>
          </a:p>
          <a:p>
            <a:pPr algn="ctr"/>
            <a:r>
              <a:rPr lang="fr-FR" sz="1200" dirty="0">
                <a:latin typeface="Comic Sans MS" pitchFamily="66" charset="0"/>
              </a:rPr>
              <a:t>Hétérozygote F1</a:t>
            </a:r>
          </a:p>
        </p:txBody>
      </p:sp>
      <p:grpSp>
        <p:nvGrpSpPr>
          <p:cNvPr id="132" name="Groupe 211"/>
          <p:cNvGrpSpPr/>
          <p:nvPr/>
        </p:nvGrpSpPr>
        <p:grpSpPr>
          <a:xfrm>
            <a:off x="3347864" y="2708920"/>
            <a:ext cx="432048" cy="840242"/>
            <a:chOff x="1556038" y="3752274"/>
            <a:chExt cx="470476" cy="914976"/>
          </a:xfrm>
        </p:grpSpPr>
        <p:sp>
          <p:nvSpPr>
            <p:cNvPr id="133" name="Forme libre 132"/>
            <p:cNvSpPr/>
            <p:nvPr/>
          </p:nvSpPr>
          <p:spPr>
            <a:xfrm>
              <a:off x="1676400" y="3759200"/>
              <a:ext cx="228600" cy="908050"/>
            </a:xfrm>
            <a:custGeom>
              <a:avLst/>
              <a:gdLst>
                <a:gd name="connsiteX0" fmla="*/ 0 w 387350"/>
                <a:gd name="connsiteY0" fmla="*/ 0 h 1365250"/>
                <a:gd name="connsiteX1" fmla="*/ 0 w 387350"/>
                <a:gd name="connsiteY1" fmla="*/ 1009650 h 1365250"/>
                <a:gd name="connsiteX2" fmla="*/ 317500 w 387350"/>
                <a:gd name="connsiteY2" fmla="*/ 1168400 h 1365250"/>
                <a:gd name="connsiteX3" fmla="*/ 317500 w 387350"/>
                <a:gd name="connsiteY3" fmla="*/ 1365250 h 1365250"/>
                <a:gd name="connsiteX4" fmla="*/ 387350 w 387350"/>
                <a:gd name="connsiteY4" fmla="*/ 1365250 h 1365250"/>
                <a:gd name="connsiteX5" fmla="*/ 387350 w 387350"/>
                <a:gd name="connsiteY5" fmla="*/ 1123950 h 1365250"/>
                <a:gd name="connsiteX6" fmla="*/ 82550 w 387350"/>
                <a:gd name="connsiteY6" fmla="*/ 971550 h 1365250"/>
                <a:gd name="connsiteX7" fmla="*/ 82550 w 387350"/>
                <a:gd name="connsiteY7" fmla="*/ 6350 h 1365250"/>
                <a:gd name="connsiteX8" fmla="*/ 0 w 387350"/>
                <a:gd name="connsiteY8" fmla="*/ 0 h 1365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7350" h="1365250">
                  <a:moveTo>
                    <a:pt x="0" y="0"/>
                  </a:moveTo>
                  <a:lnTo>
                    <a:pt x="0" y="1009650"/>
                  </a:lnTo>
                  <a:lnTo>
                    <a:pt x="317500" y="1168400"/>
                  </a:lnTo>
                  <a:lnTo>
                    <a:pt x="317500" y="1365250"/>
                  </a:lnTo>
                  <a:lnTo>
                    <a:pt x="387350" y="1365250"/>
                  </a:lnTo>
                  <a:lnTo>
                    <a:pt x="387350" y="1123950"/>
                  </a:lnTo>
                  <a:lnTo>
                    <a:pt x="82550" y="971550"/>
                  </a:lnTo>
                  <a:lnTo>
                    <a:pt x="82550" y="635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4" name="Forme libre 133"/>
            <p:cNvSpPr/>
            <p:nvPr/>
          </p:nvSpPr>
          <p:spPr>
            <a:xfrm flipH="1">
              <a:off x="1676400" y="3752850"/>
              <a:ext cx="228600" cy="908050"/>
            </a:xfrm>
            <a:custGeom>
              <a:avLst/>
              <a:gdLst>
                <a:gd name="connsiteX0" fmla="*/ 0 w 387350"/>
                <a:gd name="connsiteY0" fmla="*/ 0 h 1365250"/>
                <a:gd name="connsiteX1" fmla="*/ 0 w 387350"/>
                <a:gd name="connsiteY1" fmla="*/ 1009650 h 1365250"/>
                <a:gd name="connsiteX2" fmla="*/ 317500 w 387350"/>
                <a:gd name="connsiteY2" fmla="*/ 1168400 h 1365250"/>
                <a:gd name="connsiteX3" fmla="*/ 317500 w 387350"/>
                <a:gd name="connsiteY3" fmla="*/ 1365250 h 1365250"/>
                <a:gd name="connsiteX4" fmla="*/ 387350 w 387350"/>
                <a:gd name="connsiteY4" fmla="*/ 1365250 h 1365250"/>
                <a:gd name="connsiteX5" fmla="*/ 387350 w 387350"/>
                <a:gd name="connsiteY5" fmla="*/ 1123950 h 1365250"/>
                <a:gd name="connsiteX6" fmla="*/ 82550 w 387350"/>
                <a:gd name="connsiteY6" fmla="*/ 971550 h 1365250"/>
                <a:gd name="connsiteX7" fmla="*/ 82550 w 387350"/>
                <a:gd name="connsiteY7" fmla="*/ 6350 h 1365250"/>
                <a:gd name="connsiteX8" fmla="*/ 0 w 387350"/>
                <a:gd name="connsiteY8" fmla="*/ 0 h 1365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7350" h="1365250">
                  <a:moveTo>
                    <a:pt x="0" y="0"/>
                  </a:moveTo>
                  <a:lnTo>
                    <a:pt x="0" y="1009650"/>
                  </a:lnTo>
                  <a:lnTo>
                    <a:pt x="317500" y="1168400"/>
                  </a:lnTo>
                  <a:lnTo>
                    <a:pt x="317500" y="1365250"/>
                  </a:lnTo>
                  <a:lnTo>
                    <a:pt x="387350" y="1365250"/>
                  </a:lnTo>
                  <a:lnTo>
                    <a:pt x="387350" y="1123950"/>
                  </a:lnTo>
                  <a:lnTo>
                    <a:pt x="82550" y="971550"/>
                  </a:lnTo>
                  <a:lnTo>
                    <a:pt x="82550" y="635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5" name="Rectangle 2061"/>
            <p:cNvSpPr>
              <a:spLocks noChangeArrowheads="1"/>
            </p:cNvSpPr>
            <p:nvPr/>
          </p:nvSpPr>
          <p:spPr bwMode="auto">
            <a:xfrm>
              <a:off x="1569433" y="3752274"/>
              <a:ext cx="45719" cy="905977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136" name="Freeform 2064"/>
            <p:cNvSpPr>
              <a:spLocks/>
            </p:cNvSpPr>
            <p:nvPr/>
          </p:nvSpPr>
          <p:spPr bwMode="auto">
            <a:xfrm>
              <a:off x="1610014" y="4095860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137" name="Rectangle 136"/>
            <p:cNvSpPr/>
            <p:nvPr/>
          </p:nvSpPr>
          <p:spPr>
            <a:xfrm>
              <a:off x="1556038" y="4534911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8" name="Rectangle 137"/>
            <p:cNvSpPr/>
            <p:nvPr/>
          </p:nvSpPr>
          <p:spPr>
            <a:xfrm>
              <a:off x="1557625" y="427355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9" name="Rectangle 138"/>
            <p:cNvSpPr/>
            <p:nvPr/>
          </p:nvSpPr>
          <p:spPr>
            <a:xfrm>
              <a:off x="1665575" y="427355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40" name="Rectangle 139"/>
            <p:cNvSpPr/>
            <p:nvPr/>
          </p:nvSpPr>
          <p:spPr>
            <a:xfrm>
              <a:off x="1664564" y="453499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41" name="Rectangle 2061"/>
            <p:cNvSpPr>
              <a:spLocks noChangeArrowheads="1"/>
            </p:cNvSpPr>
            <p:nvPr/>
          </p:nvSpPr>
          <p:spPr bwMode="auto">
            <a:xfrm>
              <a:off x="1968472" y="3757124"/>
              <a:ext cx="45719" cy="905977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142" name="Freeform 2064"/>
            <p:cNvSpPr>
              <a:spLocks/>
            </p:cNvSpPr>
            <p:nvPr/>
          </p:nvSpPr>
          <p:spPr bwMode="auto">
            <a:xfrm>
              <a:off x="1897928" y="4103885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143" name="Rectangle 142"/>
            <p:cNvSpPr/>
            <p:nvPr/>
          </p:nvSpPr>
          <p:spPr>
            <a:xfrm>
              <a:off x="1955076" y="4536586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44" name="Rectangle 143"/>
            <p:cNvSpPr/>
            <p:nvPr/>
          </p:nvSpPr>
          <p:spPr>
            <a:xfrm>
              <a:off x="1843953" y="4275139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45" name="Rectangle 144"/>
            <p:cNvSpPr/>
            <p:nvPr/>
          </p:nvSpPr>
          <p:spPr>
            <a:xfrm>
              <a:off x="1951903" y="4275139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46" name="Rectangle 145"/>
            <p:cNvSpPr/>
            <p:nvPr/>
          </p:nvSpPr>
          <p:spPr>
            <a:xfrm>
              <a:off x="1846549" y="4536498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186" name="Groupe 370"/>
          <p:cNvGrpSpPr/>
          <p:nvPr/>
        </p:nvGrpSpPr>
        <p:grpSpPr>
          <a:xfrm>
            <a:off x="323528" y="2348880"/>
            <a:ext cx="4104456" cy="4053835"/>
            <a:chOff x="2369415" y="1521957"/>
            <a:chExt cx="4222913" cy="4170833"/>
          </a:xfrm>
        </p:grpSpPr>
        <p:sp>
          <p:nvSpPr>
            <p:cNvPr id="187" name="ZoneTexte 186"/>
            <p:cNvSpPr txBox="1"/>
            <p:nvPr/>
          </p:nvSpPr>
          <p:spPr>
            <a:xfrm>
              <a:off x="2369415" y="4261397"/>
              <a:ext cx="1264480" cy="275385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900" dirty="0">
                  <a:latin typeface="Comic Sans MS" pitchFamily="66" charset="0"/>
                </a:rPr>
                <a:t>2eme </a:t>
              </a:r>
              <a:r>
                <a:rPr lang="fr-FR" sz="900" dirty="0" err="1">
                  <a:latin typeface="Comic Sans MS" pitchFamily="66" charset="0"/>
                </a:rPr>
                <a:t>div</a:t>
              </a:r>
              <a:r>
                <a:rPr lang="fr-FR" sz="900" dirty="0">
                  <a:latin typeface="Comic Sans MS" pitchFamily="66" charset="0"/>
                </a:rPr>
                <a:t> méiose</a:t>
              </a:r>
            </a:p>
          </p:txBody>
        </p:sp>
        <p:sp>
          <p:nvSpPr>
            <p:cNvPr id="188" name="Ellipse 187"/>
            <p:cNvSpPr/>
            <p:nvPr/>
          </p:nvSpPr>
          <p:spPr>
            <a:xfrm>
              <a:off x="3426281" y="3322027"/>
              <a:ext cx="932229" cy="932229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89" name="Ellipse 188"/>
            <p:cNvSpPr/>
            <p:nvPr/>
          </p:nvSpPr>
          <p:spPr>
            <a:xfrm>
              <a:off x="4595816" y="3314230"/>
              <a:ext cx="932229" cy="932229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90" name="Rectangle à coins arrondis 189"/>
            <p:cNvSpPr/>
            <p:nvPr/>
          </p:nvSpPr>
          <p:spPr>
            <a:xfrm>
              <a:off x="3627946" y="1521957"/>
              <a:ext cx="1387804" cy="1301067"/>
            </a:xfrm>
            <a:prstGeom prst="round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sz="1400" dirty="0">
                <a:latin typeface="Comic Sans MS" pitchFamily="66" charset="0"/>
              </a:endParaRPr>
            </a:p>
          </p:txBody>
        </p:sp>
        <p:sp>
          <p:nvSpPr>
            <p:cNvPr id="191" name="ZoneTexte 190"/>
            <p:cNvSpPr txBox="1"/>
            <p:nvPr/>
          </p:nvSpPr>
          <p:spPr>
            <a:xfrm>
              <a:off x="4361528" y="3337464"/>
              <a:ext cx="390513" cy="31210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dirty="0">
                  <a:latin typeface="Comic Sans MS" pitchFamily="66" charset="0"/>
                </a:rPr>
                <a:t>et</a:t>
              </a:r>
            </a:p>
          </p:txBody>
        </p:sp>
        <p:sp>
          <p:nvSpPr>
            <p:cNvPr id="192" name="ZoneTexte 191"/>
            <p:cNvSpPr txBox="1"/>
            <p:nvPr/>
          </p:nvSpPr>
          <p:spPr>
            <a:xfrm>
              <a:off x="3300497" y="2946969"/>
              <a:ext cx="1201371" cy="275385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900" dirty="0">
                  <a:latin typeface="Comic Sans MS" pitchFamily="66" charset="0"/>
                </a:rPr>
                <a:t>1ere </a:t>
              </a:r>
              <a:r>
                <a:rPr lang="fr-FR" sz="900" dirty="0" err="1">
                  <a:latin typeface="Comic Sans MS" pitchFamily="66" charset="0"/>
                </a:rPr>
                <a:t>div</a:t>
              </a:r>
              <a:r>
                <a:rPr lang="fr-FR" sz="900" dirty="0">
                  <a:latin typeface="Comic Sans MS" pitchFamily="66" charset="0"/>
                </a:rPr>
                <a:t> méiose</a:t>
              </a:r>
            </a:p>
          </p:txBody>
        </p:sp>
        <p:grpSp>
          <p:nvGrpSpPr>
            <p:cNvPr id="193" name="Groupe 112"/>
            <p:cNvGrpSpPr/>
            <p:nvPr/>
          </p:nvGrpSpPr>
          <p:grpSpPr>
            <a:xfrm>
              <a:off x="2595908" y="4752760"/>
              <a:ext cx="3996420" cy="940030"/>
              <a:chOff x="2416613" y="4622799"/>
              <a:chExt cx="4734227" cy="1113575"/>
            </a:xfrm>
          </p:grpSpPr>
          <p:sp>
            <p:nvSpPr>
              <p:cNvPr id="201" name="Ellipse 200"/>
              <p:cNvSpPr/>
              <p:nvPr/>
            </p:nvSpPr>
            <p:spPr>
              <a:xfrm>
                <a:off x="2416613" y="4622799"/>
                <a:ext cx="1104334" cy="11043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02" name="Ellipse 201"/>
              <p:cNvSpPr/>
              <p:nvPr/>
            </p:nvSpPr>
            <p:spPr>
              <a:xfrm>
                <a:off x="3621959" y="4627420"/>
                <a:ext cx="1104334" cy="11043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03" name="Ellipse 202"/>
              <p:cNvSpPr/>
              <p:nvPr/>
            </p:nvSpPr>
            <p:spPr>
              <a:xfrm>
                <a:off x="4841160" y="4627419"/>
                <a:ext cx="1104334" cy="11043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04" name="Ellipse 203"/>
              <p:cNvSpPr/>
              <p:nvPr/>
            </p:nvSpPr>
            <p:spPr>
              <a:xfrm>
                <a:off x="6046506" y="4632040"/>
                <a:ext cx="1104334" cy="11043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  <p:cxnSp>
          <p:nvCxnSpPr>
            <p:cNvPr id="194" name="Connecteur droit avec flèche 193"/>
            <p:cNvCxnSpPr/>
            <p:nvPr/>
          </p:nvCxnSpPr>
          <p:spPr>
            <a:xfrm flipH="1">
              <a:off x="3160084" y="4257657"/>
              <a:ext cx="421032" cy="43662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5" name="Connecteur droit avec flèche 194"/>
            <p:cNvCxnSpPr/>
            <p:nvPr/>
          </p:nvCxnSpPr>
          <p:spPr>
            <a:xfrm flipH="1">
              <a:off x="3947572" y="4327829"/>
              <a:ext cx="1" cy="366456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6" name="Connecteur droit avec flèche 195"/>
            <p:cNvCxnSpPr/>
            <p:nvPr/>
          </p:nvCxnSpPr>
          <p:spPr>
            <a:xfrm>
              <a:off x="5078125" y="4335627"/>
              <a:ext cx="0" cy="35865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7" name="Connecteur droit avec flèche 196"/>
            <p:cNvCxnSpPr/>
            <p:nvPr/>
          </p:nvCxnSpPr>
          <p:spPr>
            <a:xfrm>
              <a:off x="5421191" y="4242063"/>
              <a:ext cx="483409" cy="483409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98" name="Groupe 143"/>
            <p:cNvGrpSpPr/>
            <p:nvPr/>
          </p:nvGrpSpPr>
          <p:grpSpPr>
            <a:xfrm>
              <a:off x="4150292" y="2900993"/>
              <a:ext cx="740708" cy="405440"/>
              <a:chOff x="4368800" y="1394691"/>
              <a:chExt cx="877455" cy="480291"/>
            </a:xfrm>
          </p:grpSpPr>
          <p:sp>
            <p:nvSpPr>
              <p:cNvPr id="199" name="Forme libre 198"/>
              <p:cNvSpPr/>
              <p:nvPr/>
            </p:nvSpPr>
            <p:spPr>
              <a:xfrm>
                <a:off x="4368800" y="1394691"/>
                <a:ext cx="378691" cy="480291"/>
              </a:xfrm>
              <a:custGeom>
                <a:avLst/>
                <a:gdLst>
                  <a:gd name="connsiteX0" fmla="*/ 378691 w 378691"/>
                  <a:gd name="connsiteY0" fmla="*/ 0 h 480291"/>
                  <a:gd name="connsiteX1" fmla="*/ 175491 w 378691"/>
                  <a:gd name="connsiteY1" fmla="*/ 341745 h 480291"/>
                  <a:gd name="connsiteX2" fmla="*/ 0 w 378691"/>
                  <a:gd name="connsiteY2" fmla="*/ 480291 h 4802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78691" h="480291">
                    <a:moveTo>
                      <a:pt x="378691" y="0"/>
                    </a:moveTo>
                    <a:cubicBezTo>
                      <a:pt x="308648" y="130848"/>
                      <a:pt x="238606" y="261697"/>
                      <a:pt x="175491" y="341745"/>
                    </a:cubicBezTo>
                    <a:cubicBezTo>
                      <a:pt x="112376" y="421793"/>
                      <a:pt x="56188" y="451042"/>
                      <a:pt x="0" y="480291"/>
                    </a:cubicBezTo>
                  </a:path>
                </a:pathLst>
              </a:custGeom>
              <a:ln>
                <a:solidFill>
                  <a:schemeClr val="tx1"/>
                </a:solidFill>
                <a:headEnd type="none" w="med" len="med"/>
                <a:tailEnd type="arrow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00" name="Forme libre 199"/>
              <p:cNvSpPr/>
              <p:nvPr/>
            </p:nvSpPr>
            <p:spPr>
              <a:xfrm>
                <a:off x="4904509" y="1413164"/>
                <a:ext cx="341746" cy="434109"/>
              </a:xfrm>
              <a:custGeom>
                <a:avLst/>
                <a:gdLst>
                  <a:gd name="connsiteX0" fmla="*/ 0 w 341746"/>
                  <a:gd name="connsiteY0" fmla="*/ 0 h 434109"/>
                  <a:gd name="connsiteX1" fmla="*/ 193964 w 341746"/>
                  <a:gd name="connsiteY1" fmla="*/ 323272 h 434109"/>
                  <a:gd name="connsiteX2" fmla="*/ 341746 w 341746"/>
                  <a:gd name="connsiteY2" fmla="*/ 434109 h 4341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41746" h="434109">
                    <a:moveTo>
                      <a:pt x="0" y="0"/>
                    </a:moveTo>
                    <a:cubicBezTo>
                      <a:pt x="68503" y="125460"/>
                      <a:pt x="137006" y="250921"/>
                      <a:pt x="193964" y="323272"/>
                    </a:cubicBezTo>
                    <a:cubicBezTo>
                      <a:pt x="250922" y="395623"/>
                      <a:pt x="296334" y="414866"/>
                      <a:pt x="341746" y="434109"/>
                    </a:cubicBezTo>
                  </a:path>
                </a:pathLst>
              </a:custGeom>
              <a:ln>
                <a:solidFill>
                  <a:schemeClr val="tx1"/>
                </a:solidFill>
                <a:headEnd type="none" w="med" len="med"/>
                <a:tailEnd type="arrow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</p:grpSp>
      <p:sp>
        <p:nvSpPr>
          <p:cNvPr id="95" name="ZoneTexte 94"/>
          <p:cNvSpPr txBox="1"/>
          <p:nvPr/>
        </p:nvSpPr>
        <p:spPr>
          <a:xfrm>
            <a:off x="3347864" y="2420888"/>
            <a:ext cx="13681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>
                <a:latin typeface="Comic Sans MS" pitchFamily="66" charset="0"/>
              </a:rPr>
              <a:t>Crossing-over</a:t>
            </a:r>
          </a:p>
        </p:txBody>
      </p:sp>
      <p:sp>
        <p:nvSpPr>
          <p:cNvPr id="96" name="Forme libre 95"/>
          <p:cNvSpPr/>
          <p:nvPr/>
        </p:nvSpPr>
        <p:spPr>
          <a:xfrm>
            <a:off x="2987824" y="2276872"/>
            <a:ext cx="452264" cy="471928"/>
          </a:xfrm>
          <a:custGeom>
            <a:avLst/>
            <a:gdLst>
              <a:gd name="connsiteX0" fmla="*/ 751114 w 751114"/>
              <a:gd name="connsiteY0" fmla="*/ 0 h 783772"/>
              <a:gd name="connsiteX1" fmla="*/ 533400 w 751114"/>
              <a:gd name="connsiteY1" fmla="*/ 587829 h 783772"/>
              <a:gd name="connsiteX2" fmla="*/ 0 w 751114"/>
              <a:gd name="connsiteY2" fmla="*/ 783772 h 7837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751114" h="783772">
                <a:moveTo>
                  <a:pt x="751114" y="0"/>
                </a:moveTo>
                <a:cubicBezTo>
                  <a:pt x="704850" y="228600"/>
                  <a:pt x="658586" y="457200"/>
                  <a:pt x="533400" y="587829"/>
                </a:cubicBezTo>
                <a:cubicBezTo>
                  <a:pt x="408214" y="718458"/>
                  <a:pt x="204107" y="751115"/>
                  <a:pt x="0" y="783772"/>
                </a:cubicBezTo>
              </a:path>
            </a:pathLst>
          </a:cu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97" name="Groupe 118"/>
          <p:cNvGrpSpPr/>
          <p:nvPr/>
        </p:nvGrpSpPr>
        <p:grpSpPr>
          <a:xfrm>
            <a:off x="5220072" y="332656"/>
            <a:ext cx="52848" cy="720593"/>
            <a:chOff x="6252647" y="3265964"/>
            <a:chExt cx="52848" cy="720593"/>
          </a:xfrm>
        </p:grpSpPr>
        <p:grpSp>
          <p:nvGrpSpPr>
            <p:cNvPr id="98" name="Groupe 85"/>
            <p:cNvGrpSpPr/>
            <p:nvPr/>
          </p:nvGrpSpPr>
          <p:grpSpPr>
            <a:xfrm>
              <a:off x="6252647" y="3265964"/>
              <a:ext cx="49673" cy="720593"/>
              <a:chOff x="8142360" y="793661"/>
              <a:chExt cx="62533" cy="907147"/>
            </a:xfrm>
          </p:grpSpPr>
          <p:cxnSp>
            <p:nvCxnSpPr>
              <p:cNvPr id="100" name="Connecteur droit 99"/>
              <p:cNvCxnSpPr/>
              <p:nvPr/>
            </p:nvCxnSpPr>
            <p:spPr>
              <a:xfrm flipH="1">
                <a:off x="8172403" y="793661"/>
                <a:ext cx="8374" cy="907147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1" name="Rectangle 100"/>
              <p:cNvSpPr/>
              <p:nvPr/>
            </p:nvSpPr>
            <p:spPr>
              <a:xfrm>
                <a:off x="8142360" y="1511071"/>
                <a:ext cx="62533" cy="45719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99" name="Rectangle 98"/>
            <p:cNvSpPr/>
            <p:nvPr/>
          </p:nvSpPr>
          <p:spPr>
            <a:xfrm>
              <a:off x="6255822" y="3638989"/>
              <a:ext cx="49673" cy="3631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02" name="Groupe 117"/>
          <p:cNvGrpSpPr/>
          <p:nvPr/>
        </p:nvGrpSpPr>
        <p:grpSpPr>
          <a:xfrm>
            <a:off x="5724128" y="332656"/>
            <a:ext cx="76276" cy="720593"/>
            <a:chOff x="6576497" y="3254059"/>
            <a:chExt cx="76276" cy="720593"/>
          </a:xfrm>
        </p:grpSpPr>
        <p:sp>
          <p:nvSpPr>
            <p:cNvPr id="103" name="Rectangle 2252"/>
            <p:cNvSpPr>
              <a:spLocks noChangeArrowheads="1"/>
            </p:cNvSpPr>
            <p:nvPr/>
          </p:nvSpPr>
          <p:spPr bwMode="auto">
            <a:xfrm>
              <a:off x="6620960" y="3800122"/>
              <a:ext cx="31813" cy="73887"/>
            </a:xfrm>
            <a:prstGeom prst="rect">
              <a:avLst/>
            </a:prstGeom>
            <a:solidFill>
              <a:srgbClr val="FFFFFF"/>
            </a:solidFill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grpSp>
          <p:nvGrpSpPr>
            <p:cNvPr id="104" name="Groupe 88"/>
            <p:cNvGrpSpPr/>
            <p:nvPr/>
          </p:nvGrpSpPr>
          <p:grpSpPr>
            <a:xfrm>
              <a:off x="6576497" y="3254059"/>
              <a:ext cx="49673" cy="720593"/>
              <a:chOff x="8142360" y="793661"/>
              <a:chExt cx="62533" cy="907147"/>
            </a:xfrm>
          </p:grpSpPr>
          <p:cxnSp>
            <p:nvCxnSpPr>
              <p:cNvPr id="106" name="Connecteur droit 105"/>
              <p:cNvCxnSpPr/>
              <p:nvPr/>
            </p:nvCxnSpPr>
            <p:spPr>
              <a:xfrm flipH="1">
                <a:off x="8172403" y="793661"/>
                <a:ext cx="8374" cy="907147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7" name="Rectangle 106"/>
              <p:cNvSpPr/>
              <p:nvPr/>
            </p:nvSpPr>
            <p:spPr>
              <a:xfrm>
                <a:off x="8142360" y="1511071"/>
                <a:ext cx="62533" cy="45719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105" name="Rectangle 104"/>
            <p:cNvSpPr/>
            <p:nvPr/>
          </p:nvSpPr>
          <p:spPr>
            <a:xfrm>
              <a:off x="6579672" y="3642164"/>
              <a:ext cx="49673" cy="3631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08" name="Groupe 116"/>
          <p:cNvGrpSpPr/>
          <p:nvPr/>
        </p:nvGrpSpPr>
        <p:grpSpPr>
          <a:xfrm>
            <a:off x="3203848" y="1196752"/>
            <a:ext cx="228798" cy="686395"/>
            <a:chOff x="7554030" y="3347408"/>
            <a:chExt cx="228798" cy="686395"/>
          </a:xfrm>
        </p:grpSpPr>
        <p:grpSp>
          <p:nvGrpSpPr>
            <p:cNvPr id="109" name="Groupe 75"/>
            <p:cNvGrpSpPr/>
            <p:nvPr/>
          </p:nvGrpSpPr>
          <p:grpSpPr>
            <a:xfrm>
              <a:off x="7554030" y="3347408"/>
              <a:ext cx="228798" cy="686395"/>
              <a:chOff x="7884368" y="836712"/>
              <a:chExt cx="288032" cy="864096"/>
            </a:xfrm>
          </p:grpSpPr>
          <p:cxnSp>
            <p:nvCxnSpPr>
              <p:cNvPr id="205" name="Connecteur droit 204"/>
              <p:cNvCxnSpPr/>
              <p:nvPr/>
            </p:nvCxnSpPr>
            <p:spPr>
              <a:xfrm>
                <a:off x="7956376" y="836712"/>
                <a:ext cx="216024" cy="864096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6" name="Connecteur droit 205"/>
              <p:cNvCxnSpPr/>
              <p:nvPr/>
            </p:nvCxnSpPr>
            <p:spPr>
              <a:xfrm flipH="1">
                <a:off x="7884368" y="836712"/>
                <a:ext cx="207640" cy="864096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07" name="Rectangle 206"/>
              <p:cNvSpPr/>
              <p:nvPr/>
            </p:nvSpPr>
            <p:spPr>
              <a:xfrm>
                <a:off x="8100392" y="1511072"/>
                <a:ext cx="62533" cy="45719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08" name="Rectangle 207"/>
              <p:cNvSpPr/>
              <p:nvPr/>
            </p:nvSpPr>
            <p:spPr>
              <a:xfrm>
                <a:off x="7890842" y="1511072"/>
                <a:ext cx="62533" cy="45719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113" name="Rectangle 112"/>
            <p:cNvSpPr/>
            <p:nvPr/>
          </p:nvSpPr>
          <p:spPr>
            <a:xfrm>
              <a:off x="7598847" y="3705664"/>
              <a:ext cx="49673" cy="3631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85" name="Rectangle 184"/>
            <p:cNvSpPr/>
            <p:nvPr/>
          </p:nvSpPr>
          <p:spPr>
            <a:xfrm>
              <a:off x="7687747" y="3705664"/>
              <a:ext cx="49673" cy="3631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09" name="Groupe 115"/>
          <p:cNvGrpSpPr/>
          <p:nvPr/>
        </p:nvGrpSpPr>
        <p:grpSpPr>
          <a:xfrm>
            <a:off x="3923928" y="1196752"/>
            <a:ext cx="228798" cy="686395"/>
            <a:chOff x="7933121" y="3352169"/>
            <a:chExt cx="228798" cy="686395"/>
          </a:xfrm>
        </p:grpSpPr>
        <p:grpSp>
          <p:nvGrpSpPr>
            <p:cNvPr id="210" name="Groupe 80"/>
            <p:cNvGrpSpPr/>
            <p:nvPr/>
          </p:nvGrpSpPr>
          <p:grpSpPr>
            <a:xfrm>
              <a:off x="7933121" y="3352169"/>
              <a:ext cx="228798" cy="686395"/>
              <a:chOff x="8306320" y="836712"/>
              <a:chExt cx="288032" cy="864096"/>
            </a:xfrm>
          </p:grpSpPr>
          <p:cxnSp>
            <p:nvCxnSpPr>
              <p:cNvPr id="213" name="Connecteur droit 212"/>
              <p:cNvCxnSpPr/>
              <p:nvPr/>
            </p:nvCxnSpPr>
            <p:spPr>
              <a:xfrm>
                <a:off x="8378328" y="836712"/>
                <a:ext cx="216024" cy="864096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4" name="Connecteur droit 213"/>
              <p:cNvCxnSpPr/>
              <p:nvPr/>
            </p:nvCxnSpPr>
            <p:spPr>
              <a:xfrm flipH="1">
                <a:off x="8306320" y="836712"/>
                <a:ext cx="207640" cy="864096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15" name="Rectangle 214"/>
              <p:cNvSpPr/>
              <p:nvPr/>
            </p:nvSpPr>
            <p:spPr>
              <a:xfrm>
                <a:off x="8309942" y="1511072"/>
                <a:ext cx="62533" cy="45719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16" name="Rectangle 215"/>
              <p:cNvSpPr/>
              <p:nvPr/>
            </p:nvSpPr>
            <p:spPr>
              <a:xfrm>
                <a:off x="8524255" y="1511072"/>
                <a:ext cx="62533" cy="45719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211" name="Rectangle 210"/>
            <p:cNvSpPr/>
            <p:nvPr/>
          </p:nvSpPr>
          <p:spPr>
            <a:xfrm>
              <a:off x="7979847" y="3705664"/>
              <a:ext cx="49673" cy="3631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12" name="Rectangle 211"/>
            <p:cNvSpPr/>
            <p:nvPr/>
          </p:nvSpPr>
          <p:spPr>
            <a:xfrm>
              <a:off x="8062397" y="3705664"/>
              <a:ext cx="49673" cy="3631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32" name="Groupe 116"/>
          <p:cNvGrpSpPr/>
          <p:nvPr/>
        </p:nvGrpSpPr>
        <p:grpSpPr>
          <a:xfrm>
            <a:off x="6516216" y="2564904"/>
            <a:ext cx="228798" cy="686395"/>
            <a:chOff x="7554030" y="3347408"/>
            <a:chExt cx="228798" cy="686395"/>
          </a:xfrm>
        </p:grpSpPr>
        <p:grpSp>
          <p:nvGrpSpPr>
            <p:cNvPr id="233" name="Groupe 75"/>
            <p:cNvGrpSpPr/>
            <p:nvPr/>
          </p:nvGrpSpPr>
          <p:grpSpPr>
            <a:xfrm>
              <a:off x="7554030" y="3347408"/>
              <a:ext cx="228798" cy="686395"/>
              <a:chOff x="7884368" y="836712"/>
              <a:chExt cx="288032" cy="864096"/>
            </a:xfrm>
          </p:grpSpPr>
          <p:cxnSp>
            <p:nvCxnSpPr>
              <p:cNvPr id="236" name="Connecteur droit 235"/>
              <p:cNvCxnSpPr/>
              <p:nvPr/>
            </p:nvCxnSpPr>
            <p:spPr>
              <a:xfrm>
                <a:off x="7956376" y="836712"/>
                <a:ext cx="216024" cy="864096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7" name="Connecteur droit 236"/>
              <p:cNvCxnSpPr/>
              <p:nvPr/>
            </p:nvCxnSpPr>
            <p:spPr>
              <a:xfrm flipH="1">
                <a:off x="7884368" y="836712"/>
                <a:ext cx="207640" cy="864096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38" name="Rectangle 237"/>
              <p:cNvSpPr/>
              <p:nvPr/>
            </p:nvSpPr>
            <p:spPr>
              <a:xfrm>
                <a:off x="8100392" y="1511072"/>
                <a:ext cx="62533" cy="45719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39" name="Rectangle 238"/>
              <p:cNvSpPr/>
              <p:nvPr/>
            </p:nvSpPr>
            <p:spPr>
              <a:xfrm>
                <a:off x="7890842" y="1511072"/>
                <a:ext cx="62533" cy="45719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234" name="Rectangle 233"/>
            <p:cNvSpPr/>
            <p:nvPr/>
          </p:nvSpPr>
          <p:spPr>
            <a:xfrm>
              <a:off x="7598847" y="3705664"/>
              <a:ext cx="49673" cy="3631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35" name="Rectangle 234"/>
            <p:cNvSpPr/>
            <p:nvPr/>
          </p:nvSpPr>
          <p:spPr>
            <a:xfrm>
              <a:off x="7687747" y="3705664"/>
              <a:ext cx="49673" cy="3631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40" name="Groupe 115"/>
          <p:cNvGrpSpPr/>
          <p:nvPr/>
        </p:nvGrpSpPr>
        <p:grpSpPr>
          <a:xfrm>
            <a:off x="7236296" y="2564904"/>
            <a:ext cx="228798" cy="686395"/>
            <a:chOff x="7933121" y="3352169"/>
            <a:chExt cx="228798" cy="686395"/>
          </a:xfrm>
        </p:grpSpPr>
        <p:grpSp>
          <p:nvGrpSpPr>
            <p:cNvPr id="241" name="Groupe 80"/>
            <p:cNvGrpSpPr/>
            <p:nvPr/>
          </p:nvGrpSpPr>
          <p:grpSpPr>
            <a:xfrm>
              <a:off x="7933121" y="3352169"/>
              <a:ext cx="228798" cy="686395"/>
              <a:chOff x="8306320" y="836712"/>
              <a:chExt cx="288032" cy="864096"/>
            </a:xfrm>
          </p:grpSpPr>
          <p:cxnSp>
            <p:nvCxnSpPr>
              <p:cNvPr id="244" name="Connecteur droit 243"/>
              <p:cNvCxnSpPr/>
              <p:nvPr/>
            </p:nvCxnSpPr>
            <p:spPr>
              <a:xfrm>
                <a:off x="8378328" y="836712"/>
                <a:ext cx="216024" cy="864096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5" name="Connecteur droit 244"/>
              <p:cNvCxnSpPr/>
              <p:nvPr/>
            </p:nvCxnSpPr>
            <p:spPr>
              <a:xfrm flipH="1">
                <a:off x="8306320" y="836712"/>
                <a:ext cx="207640" cy="864096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6" name="Rectangle 245"/>
              <p:cNvSpPr/>
              <p:nvPr/>
            </p:nvSpPr>
            <p:spPr>
              <a:xfrm>
                <a:off x="8309942" y="1511072"/>
                <a:ext cx="62533" cy="45719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47" name="Rectangle 246"/>
              <p:cNvSpPr/>
              <p:nvPr/>
            </p:nvSpPr>
            <p:spPr>
              <a:xfrm>
                <a:off x="8524255" y="1511072"/>
                <a:ext cx="62533" cy="45719"/>
              </a:xfrm>
              <a:prstGeom prst="rect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242" name="Rectangle 241"/>
            <p:cNvSpPr/>
            <p:nvPr/>
          </p:nvSpPr>
          <p:spPr>
            <a:xfrm>
              <a:off x="7979847" y="3705664"/>
              <a:ext cx="49673" cy="3631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43" name="Rectangle 242"/>
            <p:cNvSpPr/>
            <p:nvPr/>
          </p:nvSpPr>
          <p:spPr>
            <a:xfrm>
              <a:off x="8062397" y="3705664"/>
              <a:ext cx="49673" cy="3631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48" name="ZoneTexte 247"/>
          <p:cNvSpPr txBox="1"/>
          <p:nvPr/>
        </p:nvSpPr>
        <p:spPr>
          <a:xfrm>
            <a:off x="107504" y="2708920"/>
            <a:ext cx="1331640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fr-FR" sz="1200" b="1" dirty="0">
                <a:latin typeface="Comic Sans MS" pitchFamily="66" charset="0"/>
              </a:rPr>
              <a:t>Méiose avec crossing-over</a:t>
            </a:r>
          </a:p>
        </p:txBody>
      </p:sp>
      <p:sp>
        <p:nvSpPr>
          <p:cNvPr id="249" name="ZoneTexte 248"/>
          <p:cNvSpPr txBox="1"/>
          <p:nvPr/>
        </p:nvSpPr>
        <p:spPr>
          <a:xfrm>
            <a:off x="4932040" y="2708920"/>
            <a:ext cx="1331640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fr-FR" sz="1200" b="1" dirty="0">
                <a:latin typeface="Comic Sans MS" pitchFamily="66" charset="0"/>
              </a:rPr>
              <a:t>Méiose sans crossing-over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UIDATA" val="&lt;database version=&quot;7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&quot;/&gt;&lt;property id=&quot;20307&quot; value=&quot;256&quot;/&gt;&lt;/object&gt;&lt;object type=&quot;3&quot; unique_id=&quot;10025&quot;&gt;&lt;property id=&quot;20148&quot; value=&quot;5&quot;/&gt;&lt;property id=&quot;20300&quot; value=&quot;Slide 2&quot;/&gt;&lt;property id=&quot;20307&quot; value=&quot;257&quot;/&gt;&lt;/object&gt;&lt;/object&gt;&lt;/object&gt;&lt;/database&gt;"/>
  <p:tag name="SECTOMILLISECCONVERTED" val="1"/>
</p:tagLst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151</Words>
  <Application>Microsoft Office PowerPoint</Application>
  <PresentationFormat>Affichage à l'écran (4:3)</PresentationFormat>
  <Paragraphs>38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6" baseType="lpstr">
      <vt:lpstr>Arial</vt:lpstr>
      <vt:lpstr>Calibri</vt:lpstr>
      <vt:lpstr>Comic Sans MS</vt:lpstr>
      <vt:lpstr>Thème Office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eric lecoix</dc:creator>
  <cp:lastModifiedBy>LECOIX ERIC</cp:lastModifiedBy>
  <cp:revision>18</cp:revision>
  <dcterms:modified xsi:type="dcterms:W3CDTF">2021-01-14T09:53:02Z</dcterms:modified>
</cp:coreProperties>
</file>

<file path=docProps/thumbnail.jpeg>
</file>