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3" r:id="rId2"/>
    <p:sldId id="264" r:id="rId3"/>
    <p:sldId id="294" r:id="rId4"/>
    <p:sldId id="286" r:id="rId5"/>
    <p:sldId id="299" r:id="rId6"/>
  </p:sldIdLst>
  <p:sldSz cx="9144000" cy="6858000" type="screen4x3"/>
  <p:notesSz cx="6858000" cy="9144000"/>
  <p:custDataLst>
    <p:tags r:id="rId7"/>
  </p:custDataLst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FF66"/>
    <a:srgbClr val="3E1F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e moyen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E8034E78-7F5D-4C2E-B375-FC64B27BC917}" styleName="Style foncé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2D5ABB26-0587-4C30-8999-92F81FD0307C}" styleName="Aucun style, aucune grille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088" autoAdjust="0"/>
    <p:restoredTop sz="94717" autoAdjust="0"/>
  </p:normalViewPr>
  <p:slideViewPr>
    <p:cSldViewPr snapToGrid="0">
      <p:cViewPr varScale="1">
        <p:scale>
          <a:sx n="80" d="100"/>
          <a:sy n="80" d="100"/>
        </p:scale>
        <p:origin x="-102" y="-4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F56617-5D1E-431C-AFB2-847571D234BC}" type="datetimeFigureOut">
              <a:rPr lang="fr-FR" smtClean="0"/>
              <a:pPr/>
              <a:t>09/01/2021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B62B68-FD1C-4F6C-BD93-A0C2F0B2FCB8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1" name="Groupe 150"/>
          <p:cNvGrpSpPr/>
          <p:nvPr/>
        </p:nvGrpSpPr>
        <p:grpSpPr>
          <a:xfrm>
            <a:off x="3499535" y="1071857"/>
            <a:ext cx="3406022" cy="4377475"/>
            <a:chOff x="3499535" y="1071857"/>
            <a:chExt cx="3406022" cy="4377475"/>
          </a:xfrm>
        </p:grpSpPr>
        <p:grpSp>
          <p:nvGrpSpPr>
            <p:cNvPr id="8" name="Groupe 346"/>
            <p:cNvGrpSpPr/>
            <p:nvPr/>
          </p:nvGrpSpPr>
          <p:grpSpPr>
            <a:xfrm>
              <a:off x="3813572" y="2274437"/>
              <a:ext cx="578279" cy="878941"/>
              <a:chOff x="3419872" y="1268760"/>
              <a:chExt cx="578279" cy="878941"/>
            </a:xfrm>
          </p:grpSpPr>
          <p:grpSp>
            <p:nvGrpSpPr>
              <p:cNvPr id="9" name="Groupe 315"/>
              <p:cNvGrpSpPr/>
              <p:nvPr/>
            </p:nvGrpSpPr>
            <p:grpSpPr>
              <a:xfrm>
                <a:off x="3580505" y="1268760"/>
                <a:ext cx="257013" cy="155752"/>
                <a:chOff x="6732240" y="2708920"/>
                <a:chExt cx="576064" cy="360040"/>
              </a:xfrm>
            </p:grpSpPr>
            <p:sp>
              <p:nvSpPr>
                <p:cNvPr id="340" name="Ellipse 339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41" name="Ellipse 340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42" name="Ellipse 341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10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344" name="Arc 343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45" name="Arc 344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11" name="Groupe 345"/>
              <p:cNvGrpSpPr/>
              <p:nvPr/>
            </p:nvGrpSpPr>
            <p:grpSpPr>
              <a:xfrm>
                <a:off x="3419872" y="1299910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12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338" name="Ellipse 337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39" name="Ellipse 338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32" name="Forme libre 331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3" name="Forme libre 332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4" name="Forme libre 333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5" name="Forme libre 334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6" name="Forme libre 335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7" name="Forme libre 336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13" name="Groupe 314"/>
              <p:cNvGrpSpPr/>
              <p:nvPr/>
            </p:nvGrpSpPr>
            <p:grpSpPr>
              <a:xfrm>
                <a:off x="3491880" y="1484784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329" name="Larme 328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0" name="Larme 329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14" name="Groupe 399"/>
            <p:cNvGrpSpPr/>
            <p:nvPr/>
          </p:nvGrpSpPr>
          <p:grpSpPr>
            <a:xfrm>
              <a:off x="5504361" y="2298553"/>
              <a:ext cx="578279" cy="747608"/>
              <a:chOff x="2339752" y="1916832"/>
              <a:chExt cx="578279" cy="747608"/>
            </a:xfrm>
          </p:grpSpPr>
          <p:grpSp>
            <p:nvGrpSpPr>
              <p:cNvPr id="15" name="Groupe 315"/>
              <p:cNvGrpSpPr/>
              <p:nvPr/>
            </p:nvGrpSpPr>
            <p:grpSpPr>
              <a:xfrm>
                <a:off x="2500385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364" name="Ellipse 363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65" name="Ellipse 364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66" name="Ellipse 365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16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368" name="Arc 367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69" name="Arc 368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17" name="Groupe 322"/>
              <p:cNvGrpSpPr/>
              <p:nvPr/>
            </p:nvGrpSpPr>
            <p:grpSpPr>
              <a:xfrm>
                <a:off x="2339752" y="1947982"/>
                <a:ext cx="578279" cy="716458"/>
                <a:chOff x="6372200" y="2780928"/>
                <a:chExt cx="1296144" cy="1656184"/>
              </a:xfrm>
            </p:grpSpPr>
            <p:grpSp>
              <p:nvGrpSpPr>
                <p:cNvPr id="18" name="Groupe 311"/>
                <p:cNvGrpSpPr/>
                <p:nvPr/>
              </p:nvGrpSpPr>
              <p:grpSpPr>
                <a:xfrm>
                  <a:off x="6660232" y="2924944"/>
                  <a:ext cx="720080" cy="1512168"/>
                  <a:chOff x="6660232" y="2924944"/>
                  <a:chExt cx="720080" cy="1512168"/>
                </a:xfrm>
                <a:solidFill>
                  <a:schemeClr val="tx1">
                    <a:lumMod val="85000"/>
                    <a:lumOff val="15000"/>
                  </a:schemeClr>
                </a:solidFill>
              </p:grpSpPr>
              <p:sp>
                <p:nvSpPr>
                  <p:cNvPr id="362" name="Ellipse 361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63" name="Ellipse 362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56" name="Forme libre 355"/>
                <p:cNvSpPr/>
                <p:nvPr/>
              </p:nvSpPr>
              <p:spPr>
                <a:xfrm>
                  <a:off x="723629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57" name="Forme libre 356"/>
                <p:cNvSpPr/>
                <p:nvPr/>
              </p:nvSpPr>
              <p:spPr>
                <a:xfrm flipH="1">
                  <a:off x="651621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58" name="Forme libre 357"/>
                <p:cNvSpPr/>
                <p:nvPr/>
              </p:nvSpPr>
              <p:spPr>
                <a:xfrm>
                  <a:off x="6444208" y="3007467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59" name="Forme libre 358"/>
                <p:cNvSpPr/>
                <p:nvPr/>
              </p:nvSpPr>
              <p:spPr>
                <a:xfrm flipH="1">
                  <a:off x="7308304" y="2996952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60" name="Forme libre 359"/>
                <p:cNvSpPr/>
                <p:nvPr/>
              </p:nvSpPr>
              <p:spPr>
                <a:xfrm>
                  <a:off x="6372200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61" name="Forme libre 360"/>
                <p:cNvSpPr/>
                <p:nvPr/>
              </p:nvSpPr>
              <p:spPr>
                <a:xfrm flipH="1">
                  <a:off x="7308304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19" name="Groupe 395"/>
              <p:cNvGrpSpPr/>
              <p:nvPr/>
            </p:nvGrpSpPr>
            <p:grpSpPr>
              <a:xfrm>
                <a:off x="2482442" y="2065666"/>
                <a:ext cx="319914" cy="288032"/>
                <a:chOff x="2482442" y="2065666"/>
                <a:chExt cx="319914" cy="288032"/>
              </a:xfrm>
            </p:grpSpPr>
            <p:sp>
              <p:nvSpPr>
                <p:cNvPr id="353" name="Larme 352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95" name="Larme 394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252" name="ZoneTexte 251"/>
            <p:cNvSpPr txBox="1"/>
            <p:nvPr/>
          </p:nvSpPr>
          <p:spPr>
            <a:xfrm>
              <a:off x="4867564" y="2549236"/>
              <a:ext cx="35137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latin typeface="Comic Sans MS" pitchFamily="66" charset="0"/>
                </a:rPr>
                <a:t>X</a:t>
              </a:r>
              <a:endParaRPr lang="fr-FR" dirty="0">
                <a:latin typeface="Comic Sans MS" pitchFamily="66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3499535" y="1662545"/>
              <a:ext cx="126188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200" dirty="0" smtClean="0">
                  <a:latin typeface="Comic Sans MS" pitchFamily="66" charset="0"/>
                </a:rPr>
                <a:t>Femelle </a:t>
              </a:r>
            </a:p>
            <a:p>
              <a:pPr algn="ctr"/>
              <a:r>
                <a:rPr lang="fr-FR" sz="1200" dirty="0" smtClean="0">
                  <a:latin typeface="Comic Sans MS" pitchFamily="66" charset="0"/>
                </a:rPr>
                <a:t>Homozygote P1</a:t>
              </a:r>
            </a:p>
          </p:txBody>
        </p:sp>
        <p:sp>
          <p:nvSpPr>
            <p:cNvPr id="255" name="ZoneTexte 254"/>
            <p:cNvSpPr txBox="1"/>
            <p:nvPr/>
          </p:nvSpPr>
          <p:spPr>
            <a:xfrm>
              <a:off x="5126164" y="1657928"/>
              <a:ext cx="128753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200" dirty="0" smtClean="0">
                  <a:latin typeface="Comic Sans MS" pitchFamily="66" charset="0"/>
                </a:rPr>
                <a:t>Mâle </a:t>
              </a:r>
            </a:p>
            <a:p>
              <a:pPr algn="ctr"/>
              <a:r>
                <a:rPr lang="fr-FR" sz="1200" dirty="0" smtClean="0">
                  <a:latin typeface="Comic Sans MS" pitchFamily="66" charset="0"/>
                </a:rPr>
                <a:t>Homozygote P2</a:t>
              </a:r>
            </a:p>
          </p:txBody>
        </p:sp>
        <p:cxnSp>
          <p:nvCxnSpPr>
            <p:cNvPr id="262" name="Connecteur droit avec flèche 261"/>
            <p:cNvCxnSpPr/>
            <p:nvPr/>
          </p:nvCxnSpPr>
          <p:spPr>
            <a:xfrm>
              <a:off x="5033818" y="3288146"/>
              <a:ext cx="0" cy="369454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68" name="Groupe 270"/>
            <p:cNvGrpSpPr/>
            <p:nvPr/>
          </p:nvGrpSpPr>
          <p:grpSpPr>
            <a:xfrm>
              <a:off x="4748754" y="4111704"/>
              <a:ext cx="578279" cy="878941"/>
              <a:chOff x="3419872" y="1268760"/>
              <a:chExt cx="578279" cy="878941"/>
            </a:xfrm>
          </p:grpSpPr>
          <p:grpSp>
            <p:nvGrpSpPr>
              <p:cNvPr id="769" name="Groupe 315"/>
              <p:cNvGrpSpPr/>
              <p:nvPr/>
            </p:nvGrpSpPr>
            <p:grpSpPr>
              <a:xfrm>
                <a:off x="3580505" y="1268760"/>
                <a:ext cx="257013" cy="155752"/>
                <a:chOff x="6732240" y="2708920"/>
                <a:chExt cx="576064" cy="360040"/>
              </a:xfrm>
            </p:grpSpPr>
            <p:sp>
              <p:nvSpPr>
                <p:cNvPr id="286" name="Ellipse 285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7" name="Ellipse 286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8" name="Ellipse 287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770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290" name="Arc 289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91" name="Arc 290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771" name="Groupe 345"/>
              <p:cNvGrpSpPr/>
              <p:nvPr/>
            </p:nvGrpSpPr>
            <p:grpSpPr>
              <a:xfrm>
                <a:off x="3419872" y="1299910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772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284" name="Ellipse 283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85" name="Ellipse 284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78" name="Forme libre 277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9" name="Forme libre 278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0" name="Forme libre 279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1" name="Forme libre 280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2" name="Forme libre 281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3" name="Forme libre 282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773" name="Groupe 314"/>
              <p:cNvGrpSpPr/>
              <p:nvPr/>
            </p:nvGrpSpPr>
            <p:grpSpPr>
              <a:xfrm>
                <a:off x="3491880" y="1484784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275" name="Larme 274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6" name="Larme 275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392" name="ZoneTexte 391"/>
            <p:cNvSpPr txBox="1"/>
            <p:nvPr/>
          </p:nvSpPr>
          <p:spPr>
            <a:xfrm>
              <a:off x="4730889" y="5080000"/>
              <a:ext cx="82907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latin typeface="Comic Sans MS" pitchFamily="66" charset="0"/>
                </a:rPr>
                <a:t>100 %</a:t>
              </a:r>
              <a:endParaRPr lang="fr-FR" dirty="0">
                <a:latin typeface="Comic Sans MS" pitchFamily="66" charset="0"/>
              </a:endParaRPr>
            </a:p>
          </p:txBody>
        </p:sp>
        <p:sp>
          <p:nvSpPr>
            <p:cNvPr id="393" name="ZoneTexte 392"/>
            <p:cNvSpPr txBox="1"/>
            <p:nvPr/>
          </p:nvSpPr>
          <p:spPr>
            <a:xfrm>
              <a:off x="3788998" y="1071857"/>
              <a:ext cx="3116559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600" dirty="0" smtClean="0">
                  <a:latin typeface="Comic Sans MS" pitchFamily="66" charset="0"/>
                </a:rPr>
                <a:t>CROISEMENT </a:t>
              </a:r>
              <a:r>
                <a:rPr lang="fr-FR" sz="1600" dirty="0" smtClean="0">
                  <a:latin typeface="Comic Sans MS" pitchFamily="66" charset="0"/>
                </a:rPr>
                <a:t>1 (P1 x P2</a:t>
              </a:r>
              <a:r>
                <a:rPr lang="fr-FR" sz="1600" dirty="0" smtClean="0">
                  <a:latin typeface="Comic Sans MS" pitchFamily="66" charset="0"/>
                  <a:sym typeface="Wingdings" pitchFamily="2" charset="2"/>
                </a:rPr>
                <a:t> F1)</a:t>
              </a:r>
              <a:endParaRPr lang="fr-FR" sz="1600" dirty="0">
                <a:latin typeface="Comic Sans MS" pitchFamily="66" charset="0"/>
              </a:endParaRPr>
            </a:p>
          </p:txBody>
        </p:sp>
      </p:grpSp>
      <p:sp>
        <p:nvSpPr>
          <p:cNvPr id="152" name="Ruban vers le haut 151"/>
          <p:cNvSpPr/>
          <p:nvPr/>
        </p:nvSpPr>
        <p:spPr>
          <a:xfrm>
            <a:off x="8234489" y="-1"/>
            <a:ext cx="909514" cy="368135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600" dirty="0" smtClean="0">
                <a:solidFill>
                  <a:schemeClr val="tx1"/>
                </a:solidFill>
                <a:latin typeface="Comic Sans MS" pitchFamily="66" charset="0"/>
              </a:rPr>
              <a:t>1</a:t>
            </a:r>
            <a:endParaRPr lang="fr-FR" sz="16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sp>
        <p:nvSpPr>
          <p:cNvPr id="105" name="ZoneTexte 104"/>
          <p:cNvSpPr txBox="1"/>
          <p:nvPr/>
        </p:nvSpPr>
        <p:spPr>
          <a:xfrm>
            <a:off x="2149434" y="0"/>
            <a:ext cx="4987638" cy="276999"/>
          </a:xfrm>
          <a:prstGeom prst="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 smtClean="0">
                <a:latin typeface="Comic Sans MS" pitchFamily="66" charset="0"/>
              </a:rPr>
              <a:t>BRASSAGE GENETIQUE CHEZ LA DROSOPHILE</a:t>
            </a:r>
            <a:endParaRPr lang="fr-FR" sz="1200" b="1" dirty="0">
              <a:latin typeface="Comic Sans MS" pitchFamily="66" charset="0"/>
            </a:endParaRPr>
          </a:p>
        </p:txBody>
      </p:sp>
      <p:grpSp>
        <p:nvGrpSpPr>
          <p:cNvPr id="107" name="Groupe 106"/>
          <p:cNvGrpSpPr/>
          <p:nvPr/>
        </p:nvGrpSpPr>
        <p:grpSpPr>
          <a:xfrm>
            <a:off x="0" y="95000"/>
            <a:ext cx="1808249" cy="4114512"/>
            <a:chOff x="0" y="95000"/>
            <a:chExt cx="1808249" cy="4114512"/>
          </a:xfrm>
        </p:grpSpPr>
        <p:grpSp>
          <p:nvGrpSpPr>
            <p:cNvPr id="108" name="Groupe 226"/>
            <p:cNvGrpSpPr/>
            <p:nvPr/>
          </p:nvGrpSpPr>
          <p:grpSpPr>
            <a:xfrm>
              <a:off x="224910" y="2225201"/>
              <a:ext cx="1290163" cy="1984311"/>
              <a:chOff x="224910" y="2260826"/>
              <a:chExt cx="1290163" cy="1984311"/>
            </a:xfrm>
          </p:grpSpPr>
          <p:sp>
            <p:nvSpPr>
              <p:cNvPr id="144" name="ZoneTexte 143"/>
              <p:cNvSpPr txBox="1"/>
              <p:nvPr/>
            </p:nvSpPr>
            <p:spPr>
              <a:xfrm>
                <a:off x="238762" y="2260826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n°2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grpSp>
            <p:nvGrpSpPr>
              <p:cNvPr id="145" name="Groupe 845"/>
              <p:cNvGrpSpPr/>
              <p:nvPr/>
            </p:nvGrpSpPr>
            <p:grpSpPr>
              <a:xfrm>
                <a:off x="402792" y="2518410"/>
                <a:ext cx="74612" cy="905977"/>
                <a:chOff x="317067" y="2528310"/>
                <a:chExt cx="74612" cy="905977"/>
              </a:xfrm>
            </p:grpSpPr>
            <p:grpSp>
              <p:nvGrpSpPr>
                <p:cNvPr id="169" name="Groupe 719"/>
                <p:cNvGrpSpPr/>
                <p:nvPr/>
              </p:nvGrpSpPr>
              <p:grpSpPr>
                <a:xfrm>
                  <a:off x="317067" y="2528310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171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72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70" name="Rectangle 169"/>
                <p:cNvSpPr/>
                <p:nvPr/>
              </p:nvSpPr>
              <p:spPr>
                <a:xfrm>
                  <a:off x="320241" y="3304596"/>
                  <a:ext cx="71438" cy="76200"/>
                </a:xfrm>
                <a:prstGeom prst="rect">
                  <a:avLst/>
                </a:prstGeom>
                <a:solidFill>
                  <a:srgbClr val="66FF66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146" name="Groupe 853"/>
              <p:cNvGrpSpPr/>
              <p:nvPr/>
            </p:nvGrpSpPr>
            <p:grpSpPr>
              <a:xfrm>
                <a:off x="1108363" y="2527935"/>
                <a:ext cx="74611" cy="905977"/>
                <a:chOff x="1022638" y="2537835"/>
                <a:chExt cx="74611" cy="905977"/>
              </a:xfrm>
            </p:grpSpPr>
            <p:grpSp>
              <p:nvGrpSpPr>
                <p:cNvPr id="165" name="Groupe 743"/>
                <p:cNvGrpSpPr/>
                <p:nvPr/>
              </p:nvGrpSpPr>
              <p:grpSpPr>
                <a:xfrm>
                  <a:off x="1022638" y="2537835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167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68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66" name="Rectangle 165"/>
                <p:cNvSpPr/>
                <p:nvPr/>
              </p:nvSpPr>
              <p:spPr>
                <a:xfrm>
                  <a:off x="1025811" y="3309358"/>
                  <a:ext cx="71438" cy="76200"/>
                </a:xfrm>
                <a:prstGeom prst="rect">
                  <a:avLst/>
                </a:prstGeom>
                <a:solidFill>
                  <a:srgbClr val="FF00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47" name="ZoneTexte 146"/>
              <p:cNvSpPr txBox="1"/>
              <p:nvPr/>
            </p:nvSpPr>
            <p:spPr>
              <a:xfrm>
                <a:off x="478910" y="3207554"/>
                <a:ext cx="39626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148" name="ZoneTexte 147"/>
              <p:cNvSpPr txBox="1"/>
              <p:nvPr/>
            </p:nvSpPr>
            <p:spPr>
              <a:xfrm>
                <a:off x="1140694" y="3208940"/>
                <a:ext cx="335348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endParaRPr lang="fr-FR" sz="1000" dirty="0" smtClean="0">
                  <a:latin typeface="Comic Sans MS" pitchFamily="66" charset="0"/>
                </a:endParaRPr>
              </a:p>
            </p:txBody>
          </p:sp>
          <p:sp>
            <p:nvSpPr>
              <p:cNvPr id="149" name="ZoneTexte 148"/>
              <p:cNvSpPr txBox="1"/>
              <p:nvPr/>
            </p:nvSpPr>
            <p:spPr>
              <a:xfrm>
                <a:off x="224910" y="3472773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n°3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sp>
            <p:nvSpPr>
              <p:cNvPr id="150" name="ZoneTexte 149"/>
              <p:cNvSpPr txBox="1"/>
              <p:nvPr/>
            </p:nvSpPr>
            <p:spPr>
              <a:xfrm>
                <a:off x="438505" y="3959662"/>
                <a:ext cx="40107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grpSp>
            <p:nvGrpSpPr>
              <p:cNvPr id="153" name="Groupe 881"/>
              <p:cNvGrpSpPr/>
              <p:nvPr/>
            </p:nvGrpSpPr>
            <p:grpSpPr>
              <a:xfrm>
                <a:off x="405389" y="3696402"/>
                <a:ext cx="75288" cy="496403"/>
                <a:chOff x="233362" y="3000374"/>
                <a:chExt cx="75288" cy="496403"/>
              </a:xfrm>
            </p:grpSpPr>
            <p:grpSp>
              <p:nvGrpSpPr>
                <p:cNvPr id="161" name="Groupe 717"/>
                <p:cNvGrpSpPr/>
                <p:nvPr/>
              </p:nvGrpSpPr>
              <p:grpSpPr>
                <a:xfrm>
                  <a:off x="239713" y="3000374"/>
                  <a:ext cx="68937" cy="496403"/>
                  <a:chOff x="492125" y="2466974"/>
                  <a:chExt cx="68937" cy="496403"/>
                </a:xfrm>
              </p:grpSpPr>
              <p:sp>
                <p:nvSpPr>
                  <p:cNvPr id="163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502344" y="2466974"/>
                    <a:ext cx="45719" cy="496403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64" name="Freeform 2064"/>
                  <p:cNvSpPr>
                    <a:spLocks/>
                  </p:cNvSpPr>
                  <p:nvPr/>
                </p:nvSpPr>
                <p:spPr bwMode="auto">
                  <a:xfrm>
                    <a:off x="492125" y="2664511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62" name="Rectangle 161"/>
                <p:cNvSpPr/>
                <p:nvPr/>
              </p:nvSpPr>
              <p:spPr>
                <a:xfrm>
                  <a:off x="233362" y="3338512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154" name="Groupe 398"/>
              <p:cNvGrpSpPr/>
              <p:nvPr/>
            </p:nvGrpSpPr>
            <p:grpSpPr>
              <a:xfrm>
                <a:off x="1111680" y="3717618"/>
                <a:ext cx="372407" cy="527519"/>
                <a:chOff x="400480" y="3739718"/>
                <a:chExt cx="372407" cy="527519"/>
              </a:xfrm>
            </p:grpSpPr>
            <p:sp>
              <p:nvSpPr>
                <p:cNvPr id="155" name="ZoneTexte 154"/>
                <p:cNvSpPr txBox="1"/>
                <p:nvPr/>
              </p:nvSpPr>
              <p:spPr>
                <a:xfrm>
                  <a:off x="432729" y="4021016"/>
                  <a:ext cx="340158" cy="246221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fr-FR" sz="1000" dirty="0" err="1" smtClean="0">
                      <a:latin typeface="Comic Sans MS" pitchFamily="66" charset="0"/>
                    </a:rPr>
                    <a:t>Eb</a:t>
                  </a:r>
                  <a:endParaRPr lang="fr-FR" sz="1000" dirty="0" smtClean="0">
                    <a:latin typeface="Comic Sans MS" pitchFamily="66" charset="0"/>
                  </a:endParaRPr>
                </a:p>
              </p:txBody>
            </p:sp>
            <p:grpSp>
              <p:nvGrpSpPr>
                <p:cNvPr id="156" name="Groupe 104"/>
                <p:cNvGrpSpPr/>
                <p:nvPr/>
              </p:nvGrpSpPr>
              <p:grpSpPr>
                <a:xfrm>
                  <a:off x="400480" y="3739718"/>
                  <a:ext cx="75288" cy="496403"/>
                  <a:chOff x="400480" y="3739718"/>
                  <a:chExt cx="75288" cy="496403"/>
                </a:xfrm>
              </p:grpSpPr>
              <p:grpSp>
                <p:nvGrpSpPr>
                  <p:cNvPr id="157" name="Groupe 762"/>
                  <p:cNvGrpSpPr/>
                  <p:nvPr/>
                </p:nvGrpSpPr>
                <p:grpSpPr>
                  <a:xfrm>
                    <a:off x="406831" y="3739718"/>
                    <a:ext cx="68937" cy="496403"/>
                    <a:chOff x="492125" y="2466974"/>
                    <a:chExt cx="68937" cy="496403"/>
                  </a:xfrm>
                </p:grpSpPr>
                <p:sp>
                  <p:nvSpPr>
                    <p:cNvPr id="159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502344" y="2466974"/>
                      <a:ext cx="45719" cy="496403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160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492125" y="2664511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158" name="Rectangle 157"/>
                  <p:cNvSpPr/>
                  <p:nvPr/>
                </p:nvSpPr>
                <p:spPr>
                  <a:xfrm>
                    <a:off x="400480" y="4077856"/>
                    <a:ext cx="71438" cy="76200"/>
                  </a:xfrm>
                  <a:prstGeom prst="rect">
                    <a:avLst/>
                  </a:prstGeom>
                  <a:solidFill>
                    <a:srgbClr val="00B0F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</p:grpSp>
        <p:grpSp>
          <p:nvGrpSpPr>
            <p:cNvPr id="109" name="Groupe 892"/>
            <p:cNvGrpSpPr/>
            <p:nvPr/>
          </p:nvGrpSpPr>
          <p:grpSpPr>
            <a:xfrm>
              <a:off x="0" y="95000"/>
              <a:ext cx="1808249" cy="2257375"/>
              <a:chOff x="0" y="891329"/>
              <a:chExt cx="1808249" cy="2358258"/>
            </a:xfrm>
          </p:grpSpPr>
          <p:sp>
            <p:nvSpPr>
              <p:cNvPr id="110" name="ZoneTexte 109"/>
              <p:cNvSpPr txBox="1"/>
              <p:nvPr/>
            </p:nvSpPr>
            <p:spPr>
              <a:xfrm>
                <a:off x="167659" y="891329"/>
                <a:ext cx="1510184" cy="546603"/>
              </a:xfrm>
              <a:prstGeom prst="rect">
                <a:avLst/>
              </a:prstGeom>
            </p:spPr>
            <p:style>
              <a:lnRef idx="1">
                <a:schemeClr val="accent4"/>
              </a:lnRef>
              <a:fillRef idx="2">
                <a:schemeClr val="accent4"/>
              </a:fillRef>
              <a:effectRef idx="1">
                <a:schemeClr val="accent4"/>
              </a:effectRef>
              <a:fontRef idx="minor">
                <a:schemeClr val="dk1"/>
              </a:fontRef>
            </p:style>
            <p:txBody>
              <a:bodyPr wrap="square" rtlCol="0">
                <a:spAutoFit/>
              </a:bodyPr>
              <a:lstStyle/>
              <a:p>
                <a:pPr algn="ctr"/>
                <a:r>
                  <a:rPr lang="fr-FR" sz="1400" dirty="0" smtClean="0">
                    <a:latin typeface="Comic Sans MS" pitchFamily="66" charset="0"/>
                  </a:rPr>
                  <a:t>Gènes indépendants</a:t>
                </a:r>
                <a:endParaRPr lang="fr-FR" sz="1400" dirty="0">
                  <a:latin typeface="Comic Sans MS" pitchFamily="66" charset="0"/>
                </a:endParaRPr>
              </a:p>
            </p:txBody>
          </p:sp>
          <p:sp>
            <p:nvSpPr>
              <p:cNvPr id="143" name="ZoneTexte 142"/>
              <p:cNvSpPr txBox="1"/>
              <p:nvPr/>
            </p:nvSpPr>
            <p:spPr>
              <a:xfrm>
                <a:off x="0" y="1545471"/>
                <a:ext cx="1808249" cy="17041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Gène  codant la taille des ailes: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 : ailes longues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 : ailes vestigiales</a:t>
                </a:r>
              </a:p>
              <a:p>
                <a:pPr>
                  <a:buFontTx/>
                  <a:buChar char="-"/>
                </a:pPr>
                <a:endParaRPr lang="fr-FR" sz="1000" dirty="0" smtClean="0">
                  <a:latin typeface="Comic Sans MS" pitchFamily="66" charset="0"/>
                </a:endParaRPr>
              </a:p>
              <a:p>
                <a:r>
                  <a:rPr lang="fr-FR" sz="1000" b="1" dirty="0" smtClean="0">
                    <a:latin typeface="Comic Sans MS" pitchFamily="66" charset="0"/>
                  </a:rPr>
                  <a:t>Gène codant la couleur du corps: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 : couleur beige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 : couleur noire</a:t>
                </a:r>
              </a:p>
              <a:p>
                <a:endParaRPr lang="fr-FR" sz="1000" dirty="0">
                  <a:latin typeface="Comic Sans MS" pitchFamily="66" charset="0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9" name="Groupe 168"/>
          <p:cNvGrpSpPr/>
          <p:nvPr/>
        </p:nvGrpSpPr>
        <p:grpSpPr>
          <a:xfrm>
            <a:off x="3045247" y="1083733"/>
            <a:ext cx="4482317" cy="4398916"/>
            <a:chOff x="3045247" y="1083733"/>
            <a:chExt cx="4482317" cy="4398916"/>
          </a:xfrm>
        </p:grpSpPr>
        <p:grpSp>
          <p:nvGrpSpPr>
            <p:cNvPr id="324" name="Groupe 323"/>
            <p:cNvGrpSpPr/>
            <p:nvPr/>
          </p:nvGrpSpPr>
          <p:grpSpPr>
            <a:xfrm>
              <a:off x="5402760" y="4167891"/>
              <a:ext cx="578279" cy="880969"/>
              <a:chOff x="6372200" y="2708920"/>
              <a:chExt cx="1296144" cy="2036472"/>
            </a:xfrm>
          </p:grpSpPr>
          <p:grpSp>
            <p:nvGrpSpPr>
              <p:cNvPr id="316" name="Groupe 315"/>
              <p:cNvGrpSpPr/>
              <p:nvPr/>
            </p:nvGrpSpPr>
            <p:grpSpPr>
              <a:xfrm>
                <a:off x="6732240" y="2708920"/>
                <a:ext cx="576064" cy="360040"/>
                <a:chOff x="6732240" y="2708920"/>
                <a:chExt cx="576064" cy="360040"/>
              </a:xfrm>
            </p:grpSpPr>
            <p:sp>
              <p:nvSpPr>
                <p:cNvPr id="299" name="Ellipse 298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02" name="Ellipse 301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01" name="Ellipse 300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310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307" name="Arc 306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08" name="Arc 307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323" name="Groupe 322"/>
              <p:cNvGrpSpPr/>
              <p:nvPr/>
            </p:nvGrpSpPr>
            <p:grpSpPr>
              <a:xfrm>
                <a:off x="6372200" y="2780928"/>
                <a:ext cx="1296144" cy="1656184"/>
                <a:chOff x="6372200" y="2780928"/>
                <a:chExt cx="1296144" cy="1656184"/>
              </a:xfrm>
            </p:grpSpPr>
            <p:grpSp>
              <p:nvGrpSpPr>
                <p:cNvPr id="312" name="Groupe 311"/>
                <p:cNvGrpSpPr/>
                <p:nvPr/>
              </p:nvGrpSpPr>
              <p:grpSpPr>
                <a:xfrm>
                  <a:off x="6660232" y="2924944"/>
                  <a:ext cx="720080" cy="1512168"/>
                  <a:chOff x="6660232" y="2924944"/>
                  <a:chExt cx="720080" cy="1512168"/>
                </a:xfrm>
                <a:solidFill>
                  <a:schemeClr val="tx1">
                    <a:lumMod val="85000"/>
                    <a:lumOff val="15000"/>
                  </a:schemeClr>
                </a:solidFill>
              </p:grpSpPr>
              <p:sp>
                <p:nvSpPr>
                  <p:cNvPr id="306" name="Ellipse 305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03" name="Ellipse 302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17" name="Forme libre 316"/>
                <p:cNvSpPr/>
                <p:nvPr/>
              </p:nvSpPr>
              <p:spPr>
                <a:xfrm>
                  <a:off x="723629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8" name="Forme libre 317"/>
                <p:cNvSpPr/>
                <p:nvPr/>
              </p:nvSpPr>
              <p:spPr>
                <a:xfrm flipH="1">
                  <a:off x="651621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9" name="Forme libre 318"/>
                <p:cNvSpPr/>
                <p:nvPr/>
              </p:nvSpPr>
              <p:spPr>
                <a:xfrm>
                  <a:off x="6444208" y="3007467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20" name="Forme libre 319"/>
                <p:cNvSpPr/>
                <p:nvPr/>
              </p:nvSpPr>
              <p:spPr>
                <a:xfrm flipH="1">
                  <a:off x="7308304" y="2996952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21" name="Forme libre 320"/>
                <p:cNvSpPr/>
                <p:nvPr/>
              </p:nvSpPr>
              <p:spPr>
                <a:xfrm>
                  <a:off x="6372200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22" name="Forme libre 321"/>
                <p:cNvSpPr/>
                <p:nvPr/>
              </p:nvSpPr>
              <p:spPr>
                <a:xfrm flipH="1">
                  <a:off x="7308304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315" name="Groupe 314"/>
              <p:cNvGrpSpPr/>
              <p:nvPr/>
            </p:nvGrpSpPr>
            <p:grpSpPr>
              <a:xfrm>
                <a:off x="6516216" y="3212976"/>
                <a:ext cx="1019758" cy="1532416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313" name="Larme 312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4" name="Larme 313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347" name="Groupe 346"/>
            <p:cNvGrpSpPr/>
            <p:nvPr/>
          </p:nvGrpSpPr>
          <p:grpSpPr>
            <a:xfrm>
              <a:off x="3813572" y="2274437"/>
              <a:ext cx="578279" cy="878941"/>
              <a:chOff x="3419872" y="1268760"/>
              <a:chExt cx="578279" cy="878941"/>
            </a:xfrm>
          </p:grpSpPr>
          <p:grpSp>
            <p:nvGrpSpPr>
              <p:cNvPr id="326" name="Groupe 315"/>
              <p:cNvGrpSpPr/>
              <p:nvPr/>
            </p:nvGrpSpPr>
            <p:grpSpPr>
              <a:xfrm>
                <a:off x="3580505" y="1268760"/>
                <a:ext cx="257013" cy="155752"/>
                <a:chOff x="6732240" y="2708920"/>
                <a:chExt cx="576064" cy="360040"/>
              </a:xfrm>
            </p:grpSpPr>
            <p:sp>
              <p:nvSpPr>
                <p:cNvPr id="340" name="Ellipse 339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41" name="Ellipse 340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42" name="Ellipse 341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343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344" name="Arc 343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45" name="Arc 344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346" name="Groupe 345"/>
              <p:cNvGrpSpPr/>
              <p:nvPr/>
            </p:nvGrpSpPr>
            <p:grpSpPr>
              <a:xfrm>
                <a:off x="3419872" y="1299910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331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338" name="Ellipse 337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39" name="Ellipse 338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32" name="Forme libre 331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3" name="Forme libre 332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4" name="Forme libre 333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5" name="Forme libre 334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6" name="Forme libre 335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7" name="Forme libre 336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328" name="Groupe 314"/>
              <p:cNvGrpSpPr/>
              <p:nvPr/>
            </p:nvGrpSpPr>
            <p:grpSpPr>
              <a:xfrm>
                <a:off x="3491880" y="1484784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329" name="Larme 328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30" name="Larme 329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400" name="Groupe 399"/>
            <p:cNvGrpSpPr/>
            <p:nvPr/>
          </p:nvGrpSpPr>
          <p:grpSpPr>
            <a:xfrm>
              <a:off x="5504361" y="2298553"/>
              <a:ext cx="578279" cy="747608"/>
              <a:chOff x="2339752" y="1916832"/>
              <a:chExt cx="578279" cy="747608"/>
            </a:xfrm>
          </p:grpSpPr>
          <p:grpSp>
            <p:nvGrpSpPr>
              <p:cNvPr id="349" name="Groupe 315"/>
              <p:cNvGrpSpPr/>
              <p:nvPr/>
            </p:nvGrpSpPr>
            <p:grpSpPr>
              <a:xfrm>
                <a:off x="2500385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364" name="Ellipse 363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65" name="Ellipse 364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66" name="Ellipse 365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367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368" name="Arc 367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69" name="Arc 368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351" name="Groupe 322"/>
              <p:cNvGrpSpPr/>
              <p:nvPr/>
            </p:nvGrpSpPr>
            <p:grpSpPr>
              <a:xfrm>
                <a:off x="2339752" y="1947982"/>
                <a:ext cx="578279" cy="716458"/>
                <a:chOff x="6372200" y="2780928"/>
                <a:chExt cx="1296144" cy="1656184"/>
              </a:xfrm>
            </p:grpSpPr>
            <p:grpSp>
              <p:nvGrpSpPr>
                <p:cNvPr id="355" name="Groupe 311"/>
                <p:cNvGrpSpPr/>
                <p:nvPr/>
              </p:nvGrpSpPr>
              <p:grpSpPr>
                <a:xfrm>
                  <a:off x="6660232" y="2924944"/>
                  <a:ext cx="720080" cy="1512168"/>
                  <a:chOff x="6660232" y="2924944"/>
                  <a:chExt cx="720080" cy="1512168"/>
                </a:xfrm>
                <a:solidFill>
                  <a:schemeClr val="tx1">
                    <a:lumMod val="85000"/>
                    <a:lumOff val="15000"/>
                  </a:schemeClr>
                </a:solidFill>
              </p:grpSpPr>
              <p:sp>
                <p:nvSpPr>
                  <p:cNvPr id="362" name="Ellipse 361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63" name="Ellipse 362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56" name="Forme libre 355"/>
                <p:cNvSpPr/>
                <p:nvPr/>
              </p:nvSpPr>
              <p:spPr>
                <a:xfrm>
                  <a:off x="723629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57" name="Forme libre 356"/>
                <p:cNvSpPr/>
                <p:nvPr/>
              </p:nvSpPr>
              <p:spPr>
                <a:xfrm flipH="1">
                  <a:off x="651621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58" name="Forme libre 357"/>
                <p:cNvSpPr/>
                <p:nvPr/>
              </p:nvSpPr>
              <p:spPr>
                <a:xfrm>
                  <a:off x="6444208" y="3007467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59" name="Forme libre 358"/>
                <p:cNvSpPr/>
                <p:nvPr/>
              </p:nvSpPr>
              <p:spPr>
                <a:xfrm flipH="1">
                  <a:off x="7308304" y="2996952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60" name="Forme libre 359"/>
                <p:cNvSpPr/>
                <p:nvPr/>
              </p:nvSpPr>
              <p:spPr>
                <a:xfrm>
                  <a:off x="6372200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61" name="Forme libre 360"/>
                <p:cNvSpPr/>
                <p:nvPr/>
              </p:nvSpPr>
              <p:spPr>
                <a:xfrm flipH="1">
                  <a:off x="7308304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396" name="Groupe 395"/>
              <p:cNvGrpSpPr/>
              <p:nvPr/>
            </p:nvGrpSpPr>
            <p:grpSpPr>
              <a:xfrm>
                <a:off x="2482442" y="2065666"/>
                <a:ext cx="319914" cy="288032"/>
                <a:chOff x="2482442" y="2065666"/>
                <a:chExt cx="319914" cy="288032"/>
              </a:xfrm>
            </p:grpSpPr>
            <p:sp>
              <p:nvSpPr>
                <p:cNvPr id="353" name="Larme 352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95" name="Larme 394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401" name="Groupe 400"/>
            <p:cNvGrpSpPr/>
            <p:nvPr/>
          </p:nvGrpSpPr>
          <p:grpSpPr>
            <a:xfrm>
              <a:off x="6489038" y="4188304"/>
              <a:ext cx="578279" cy="747608"/>
              <a:chOff x="3419872" y="1916832"/>
              <a:chExt cx="578279" cy="747608"/>
            </a:xfrm>
          </p:grpSpPr>
          <p:grpSp>
            <p:nvGrpSpPr>
              <p:cNvPr id="371" name="Groupe 315"/>
              <p:cNvGrpSpPr/>
              <p:nvPr/>
            </p:nvGrpSpPr>
            <p:grpSpPr>
              <a:xfrm>
                <a:off x="3580505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385" name="Ellipse 384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86" name="Ellipse 385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87" name="Ellipse 386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388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389" name="Arc 388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90" name="Arc 389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372" name="Groupe 345"/>
              <p:cNvGrpSpPr/>
              <p:nvPr/>
            </p:nvGrpSpPr>
            <p:grpSpPr>
              <a:xfrm>
                <a:off x="3419872" y="1947982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376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383" name="Ellipse 382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84" name="Ellipse 383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77" name="Forme libre 376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78" name="Forme libre 377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79" name="Forme libre 378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80" name="Forme libre 379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81" name="Forme libre 380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82" name="Forme libre 381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397" name="Groupe 396"/>
              <p:cNvGrpSpPr/>
              <p:nvPr/>
            </p:nvGrpSpPr>
            <p:grpSpPr>
              <a:xfrm>
                <a:off x="3563888" y="2060848"/>
                <a:ext cx="319914" cy="288032"/>
                <a:chOff x="2482442" y="2065666"/>
                <a:chExt cx="319914" cy="288032"/>
              </a:xfrm>
            </p:grpSpPr>
            <p:sp>
              <p:nvSpPr>
                <p:cNvPr id="398" name="Larme 397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99" name="Larme 398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252" name="ZoneTexte 251"/>
            <p:cNvSpPr txBox="1"/>
            <p:nvPr/>
          </p:nvSpPr>
          <p:spPr>
            <a:xfrm>
              <a:off x="4867564" y="2549236"/>
              <a:ext cx="35137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latin typeface="Comic Sans MS" pitchFamily="66" charset="0"/>
                </a:rPr>
                <a:t>X</a:t>
              </a:r>
              <a:endParaRPr lang="fr-FR" dirty="0">
                <a:latin typeface="Comic Sans MS" pitchFamily="66" charset="0"/>
              </a:endParaRPr>
            </a:p>
          </p:txBody>
        </p:sp>
        <p:sp>
          <p:nvSpPr>
            <p:cNvPr id="253" name="ZoneTexte 252"/>
            <p:cNvSpPr txBox="1"/>
            <p:nvPr/>
          </p:nvSpPr>
          <p:spPr>
            <a:xfrm>
              <a:off x="3435413" y="1662545"/>
              <a:ext cx="13901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200" dirty="0" smtClean="0">
                  <a:latin typeface="Comic Sans MS" pitchFamily="66" charset="0"/>
                </a:rPr>
                <a:t>Femelle </a:t>
              </a:r>
            </a:p>
            <a:p>
              <a:pPr algn="ctr"/>
              <a:r>
                <a:rPr lang="fr-FR" sz="1200" dirty="0" smtClean="0">
                  <a:latin typeface="Comic Sans MS" pitchFamily="66" charset="0"/>
                </a:rPr>
                <a:t>Hétérozygote F1</a:t>
              </a:r>
            </a:p>
          </p:txBody>
        </p:sp>
        <p:sp>
          <p:nvSpPr>
            <p:cNvPr id="255" name="ZoneTexte 254"/>
            <p:cNvSpPr txBox="1"/>
            <p:nvPr/>
          </p:nvSpPr>
          <p:spPr>
            <a:xfrm>
              <a:off x="5126164" y="1657928"/>
              <a:ext cx="128753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200" dirty="0" smtClean="0">
                  <a:latin typeface="Comic Sans MS" pitchFamily="66" charset="0"/>
                </a:rPr>
                <a:t>Mâle </a:t>
              </a:r>
            </a:p>
            <a:p>
              <a:pPr algn="ctr"/>
              <a:r>
                <a:rPr lang="fr-FR" sz="1200" smtClean="0">
                  <a:latin typeface="Comic Sans MS" pitchFamily="66" charset="0"/>
                </a:rPr>
                <a:t>Homozygote P2</a:t>
              </a:r>
              <a:endParaRPr lang="fr-FR" sz="1200" dirty="0" smtClean="0">
                <a:latin typeface="Comic Sans MS" pitchFamily="66" charset="0"/>
              </a:endParaRPr>
            </a:p>
          </p:txBody>
        </p:sp>
        <p:cxnSp>
          <p:nvCxnSpPr>
            <p:cNvPr id="262" name="Connecteur droit avec flèche 261"/>
            <p:cNvCxnSpPr/>
            <p:nvPr/>
          </p:nvCxnSpPr>
          <p:spPr>
            <a:xfrm>
              <a:off x="5033818" y="3288146"/>
              <a:ext cx="0" cy="369454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71" name="Groupe 270"/>
            <p:cNvGrpSpPr/>
            <p:nvPr/>
          </p:nvGrpSpPr>
          <p:grpSpPr>
            <a:xfrm>
              <a:off x="3097754" y="4154038"/>
              <a:ext cx="578279" cy="878941"/>
              <a:chOff x="3419872" y="1268760"/>
              <a:chExt cx="578279" cy="878941"/>
            </a:xfrm>
          </p:grpSpPr>
          <p:grpSp>
            <p:nvGrpSpPr>
              <p:cNvPr id="272" name="Groupe 315"/>
              <p:cNvGrpSpPr/>
              <p:nvPr/>
            </p:nvGrpSpPr>
            <p:grpSpPr>
              <a:xfrm>
                <a:off x="3580505" y="1268760"/>
                <a:ext cx="257013" cy="155752"/>
                <a:chOff x="6732240" y="2708920"/>
                <a:chExt cx="576064" cy="360040"/>
              </a:xfrm>
            </p:grpSpPr>
            <p:sp>
              <p:nvSpPr>
                <p:cNvPr id="286" name="Ellipse 285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7" name="Ellipse 286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8" name="Ellipse 287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289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290" name="Arc 289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91" name="Arc 290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273" name="Groupe 345"/>
              <p:cNvGrpSpPr/>
              <p:nvPr/>
            </p:nvGrpSpPr>
            <p:grpSpPr>
              <a:xfrm>
                <a:off x="3419872" y="1299910"/>
                <a:ext cx="578279" cy="716458"/>
                <a:chOff x="3419872" y="1299910"/>
                <a:chExt cx="578279" cy="716458"/>
              </a:xfrm>
            </p:grpSpPr>
            <p:grpSp>
              <p:nvGrpSpPr>
                <p:cNvPr id="277" name="Groupe 311"/>
                <p:cNvGrpSpPr/>
                <p:nvPr/>
              </p:nvGrpSpPr>
              <p:grpSpPr>
                <a:xfrm>
                  <a:off x="3548378" y="1362211"/>
                  <a:ext cx="321266" cy="654157"/>
                  <a:chOff x="6660232" y="2924944"/>
                  <a:chExt cx="720080" cy="1512168"/>
                </a:xfrm>
                <a:solidFill>
                  <a:schemeClr val="bg2">
                    <a:lumMod val="75000"/>
                  </a:schemeClr>
                </a:solidFill>
              </p:grpSpPr>
              <p:sp>
                <p:nvSpPr>
                  <p:cNvPr id="284" name="Ellipse 283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85" name="Ellipse 284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78" name="Forme libre 277"/>
                <p:cNvSpPr/>
                <p:nvPr/>
              </p:nvSpPr>
              <p:spPr>
                <a:xfrm>
                  <a:off x="3805391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9" name="Forme libre 278"/>
                <p:cNvSpPr/>
                <p:nvPr/>
              </p:nvSpPr>
              <p:spPr>
                <a:xfrm flipH="1">
                  <a:off x="3484125" y="1299910"/>
                  <a:ext cx="128506" cy="12349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0" name="Forme libre 279"/>
                <p:cNvSpPr/>
                <p:nvPr/>
              </p:nvSpPr>
              <p:spPr>
                <a:xfrm>
                  <a:off x="3451999" y="1397910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1" name="Forme libre 280"/>
                <p:cNvSpPr/>
                <p:nvPr/>
              </p:nvSpPr>
              <p:spPr>
                <a:xfrm flipH="1">
                  <a:off x="3837518" y="1393361"/>
                  <a:ext cx="133104" cy="120053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2" name="Forme libre 281"/>
                <p:cNvSpPr/>
                <p:nvPr/>
              </p:nvSpPr>
              <p:spPr>
                <a:xfrm>
                  <a:off x="3419872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83" name="Forme libre 282"/>
                <p:cNvSpPr/>
                <p:nvPr/>
              </p:nvSpPr>
              <p:spPr>
                <a:xfrm flipH="1">
                  <a:off x="3837518" y="1549113"/>
                  <a:ext cx="160633" cy="342654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74" name="Groupe 314"/>
              <p:cNvGrpSpPr/>
              <p:nvPr/>
            </p:nvGrpSpPr>
            <p:grpSpPr>
              <a:xfrm>
                <a:off x="3491880" y="1484784"/>
                <a:ext cx="454968" cy="662917"/>
                <a:chOff x="6511960" y="3247838"/>
                <a:chExt cx="1019758" cy="1532416"/>
              </a:xfrm>
              <a:solidFill>
                <a:schemeClr val="bg1">
                  <a:lumMod val="65000"/>
                  <a:alpha val="40000"/>
                </a:schemeClr>
              </a:solidFill>
            </p:grpSpPr>
            <p:sp>
              <p:nvSpPr>
                <p:cNvPr id="275" name="Larme 274"/>
                <p:cNvSpPr/>
                <p:nvPr/>
              </p:nvSpPr>
              <p:spPr>
                <a:xfrm rot="651685">
                  <a:off x="6511960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76" name="Larme 275"/>
                <p:cNvSpPr/>
                <p:nvPr/>
              </p:nvSpPr>
              <p:spPr>
                <a:xfrm rot="20948315" flipH="1">
                  <a:off x="7016017" y="3247838"/>
                  <a:ext cx="515701" cy="1532416"/>
                </a:xfrm>
                <a:prstGeom prst="teardrop">
                  <a:avLst>
                    <a:gd name="adj" fmla="val 31997"/>
                  </a:avLst>
                </a:prstGeom>
                <a:grpFill/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292" name="Groupe 291"/>
            <p:cNvGrpSpPr/>
            <p:nvPr/>
          </p:nvGrpSpPr>
          <p:grpSpPr>
            <a:xfrm>
              <a:off x="4182791" y="4169685"/>
              <a:ext cx="578279" cy="747608"/>
              <a:chOff x="2339752" y="1916832"/>
              <a:chExt cx="578279" cy="747608"/>
            </a:xfrm>
          </p:grpSpPr>
          <p:grpSp>
            <p:nvGrpSpPr>
              <p:cNvPr id="293" name="Groupe 315"/>
              <p:cNvGrpSpPr/>
              <p:nvPr/>
            </p:nvGrpSpPr>
            <p:grpSpPr>
              <a:xfrm>
                <a:off x="2500385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354" name="Ellipse 353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70" name="Ellipse 369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73" name="Ellipse 372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374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375" name="Arc 374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91" name="Arc 390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294" name="Groupe 322"/>
              <p:cNvGrpSpPr/>
              <p:nvPr/>
            </p:nvGrpSpPr>
            <p:grpSpPr>
              <a:xfrm>
                <a:off x="2339752" y="1947982"/>
                <a:ext cx="578279" cy="716458"/>
                <a:chOff x="6372200" y="2780928"/>
                <a:chExt cx="1296144" cy="1656184"/>
              </a:xfrm>
            </p:grpSpPr>
            <p:grpSp>
              <p:nvGrpSpPr>
                <p:cNvPr id="298" name="Groupe 311"/>
                <p:cNvGrpSpPr/>
                <p:nvPr/>
              </p:nvGrpSpPr>
              <p:grpSpPr>
                <a:xfrm>
                  <a:off x="6660232" y="2924944"/>
                  <a:ext cx="720080" cy="1512168"/>
                  <a:chOff x="6660232" y="2924944"/>
                  <a:chExt cx="720080" cy="1512168"/>
                </a:xfrm>
                <a:solidFill>
                  <a:schemeClr val="tx1">
                    <a:lumMod val="85000"/>
                    <a:lumOff val="15000"/>
                  </a:schemeClr>
                </a:solidFill>
              </p:grpSpPr>
              <p:sp>
                <p:nvSpPr>
                  <p:cNvPr id="350" name="Ellipse 349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352" name="Ellipse 351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304" name="Forme libre 303"/>
                <p:cNvSpPr/>
                <p:nvPr/>
              </p:nvSpPr>
              <p:spPr>
                <a:xfrm>
                  <a:off x="723629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09" name="Forme libre 308"/>
                <p:cNvSpPr/>
                <p:nvPr/>
              </p:nvSpPr>
              <p:spPr>
                <a:xfrm flipH="1">
                  <a:off x="651621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11" name="Forme libre 310"/>
                <p:cNvSpPr/>
                <p:nvPr/>
              </p:nvSpPr>
              <p:spPr>
                <a:xfrm>
                  <a:off x="6444208" y="3007467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25" name="Forme libre 324"/>
                <p:cNvSpPr/>
                <p:nvPr/>
              </p:nvSpPr>
              <p:spPr>
                <a:xfrm flipH="1">
                  <a:off x="7308304" y="2996952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27" name="Forme libre 326"/>
                <p:cNvSpPr/>
                <p:nvPr/>
              </p:nvSpPr>
              <p:spPr>
                <a:xfrm>
                  <a:off x="6372200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348" name="Forme libre 347"/>
                <p:cNvSpPr/>
                <p:nvPr/>
              </p:nvSpPr>
              <p:spPr>
                <a:xfrm flipH="1">
                  <a:off x="7308304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95" name="Groupe 395"/>
              <p:cNvGrpSpPr/>
              <p:nvPr/>
            </p:nvGrpSpPr>
            <p:grpSpPr>
              <a:xfrm>
                <a:off x="2482442" y="2065666"/>
                <a:ext cx="319914" cy="288032"/>
                <a:chOff x="2482442" y="2065666"/>
                <a:chExt cx="319914" cy="288032"/>
              </a:xfrm>
            </p:grpSpPr>
            <p:sp>
              <p:nvSpPr>
                <p:cNvPr id="296" name="Larme 295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297" name="Larme 296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393" name="ZoneTexte 392"/>
            <p:cNvSpPr txBox="1"/>
            <p:nvPr/>
          </p:nvSpPr>
          <p:spPr>
            <a:xfrm>
              <a:off x="3884008" y="1083733"/>
              <a:ext cx="331212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600" dirty="0" smtClean="0">
                  <a:latin typeface="Comic Sans MS" pitchFamily="66" charset="0"/>
                </a:rPr>
                <a:t>CROISEMENT </a:t>
              </a:r>
              <a:r>
                <a:rPr lang="fr-FR" sz="1600" dirty="0" smtClean="0">
                  <a:latin typeface="Comic Sans MS" pitchFamily="66" charset="0"/>
                </a:rPr>
                <a:t>2 (TEST CROSS)</a:t>
              </a:r>
              <a:endParaRPr lang="fr-FR" sz="1600" dirty="0">
                <a:latin typeface="Comic Sans MS" pitchFamily="66" charset="0"/>
              </a:endParaRPr>
            </a:p>
          </p:txBody>
        </p:sp>
        <p:sp>
          <p:nvSpPr>
            <p:cNvPr id="168" name="ZoneTexte 167"/>
            <p:cNvSpPr txBox="1"/>
            <p:nvPr/>
          </p:nvSpPr>
          <p:spPr>
            <a:xfrm>
              <a:off x="3045247" y="5113317"/>
              <a:ext cx="448231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dirty="0" smtClean="0">
                  <a:latin typeface="Comic Sans MS" pitchFamily="66" charset="0"/>
                </a:rPr>
                <a:t>25%          25%            25%         25%  </a:t>
              </a:r>
              <a:endParaRPr lang="fr-FR" dirty="0">
                <a:latin typeface="Comic Sans MS" pitchFamily="66" charset="0"/>
              </a:endParaRPr>
            </a:p>
          </p:txBody>
        </p:sp>
      </p:grpSp>
      <p:sp>
        <p:nvSpPr>
          <p:cNvPr id="201" name="ZoneTexte 200"/>
          <p:cNvSpPr txBox="1"/>
          <p:nvPr/>
        </p:nvSpPr>
        <p:spPr>
          <a:xfrm>
            <a:off x="2149434" y="0"/>
            <a:ext cx="4987638" cy="276999"/>
          </a:xfrm>
          <a:prstGeom prst="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 smtClean="0">
                <a:latin typeface="Comic Sans MS" pitchFamily="66" charset="0"/>
              </a:rPr>
              <a:t>BRASSAGE GENETIQUE CHEZ LA DROSOPHILE</a:t>
            </a:r>
            <a:endParaRPr lang="fr-FR" sz="1200" b="1" dirty="0">
              <a:latin typeface="Comic Sans MS" pitchFamily="66" charset="0"/>
            </a:endParaRPr>
          </a:p>
        </p:txBody>
      </p:sp>
      <p:grpSp>
        <p:nvGrpSpPr>
          <p:cNvPr id="234" name="Groupe 233"/>
          <p:cNvGrpSpPr/>
          <p:nvPr/>
        </p:nvGrpSpPr>
        <p:grpSpPr>
          <a:xfrm>
            <a:off x="0" y="95000"/>
            <a:ext cx="1808249" cy="4114512"/>
            <a:chOff x="0" y="95000"/>
            <a:chExt cx="1808249" cy="4114512"/>
          </a:xfrm>
        </p:grpSpPr>
        <p:grpSp>
          <p:nvGrpSpPr>
            <p:cNvPr id="235" name="Groupe 226"/>
            <p:cNvGrpSpPr/>
            <p:nvPr/>
          </p:nvGrpSpPr>
          <p:grpSpPr>
            <a:xfrm>
              <a:off x="224910" y="2225201"/>
              <a:ext cx="1290163" cy="1984311"/>
              <a:chOff x="224910" y="2260826"/>
              <a:chExt cx="1290163" cy="1984311"/>
            </a:xfrm>
          </p:grpSpPr>
          <p:sp>
            <p:nvSpPr>
              <p:cNvPr id="239" name="ZoneTexte 238"/>
              <p:cNvSpPr txBox="1"/>
              <p:nvPr/>
            </p:nvSpPr>
            <p:spPr>
              <a:xfrm>
                <a:off x="238762" y="2260826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n°2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grpSp>
            <p:nvGrpSpPr>
              <p:cNvPr id="240" name="Groupe 845"/>
              <p:cNvGrpSpPr/>
              <p:nvPr/>
            </p:nvGrpSpPr>
            <p:grpSpPr>
              <a:xfrm>
                <a:off x="402792" y="2518410"/>
                <a:ext cx="74612" cy="905977"/>
                <a:chOff x="317067" y="2528310"/>
                <a:chExt cx="74612" cy="905977"/>
              </a:xfrm>
            </p:grpSpPr>
            <p:grpSp>
              <p:nvGrpSpPr>
                <p:cNvPr id="266" name="Groupe 719"/>
                <p:cNvGrpSpPr/>
                <p:nvPr/>
              </p:nvGrpSpPr>
              <p:grpSpPr>
                <a:xfrm>
                  <a:off x="317067" y="2528310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268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69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67" name="Rectangle 266"/>
                <p:cNvSpPr/>
                <p:nvPr/>
              </p:nvSpPr>
              <p:spPr>
                <a:xfrm>
                  <a:off x="320241" y="3304596"/>
                  <a:ext cx="71438" cy="76200"/>
                </a:xfrm>
                <a:prstGeom prst="rect">
                  <a:avLst/>
                </a:prstGeom>
                <a:solidFill>
                  <a:srgbClr val="66FF66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41" name="Groupe 853"/>
              <p:cNvGrpSpPr/>
              <p:nvPr/>
            </p:nvGrpSpPr>
            <p:grpSpPr>
              <a:xfrm>
                <a:off x="1108363" y="2527935"/>
                <a:ext cx="74611" cy="905977"/>
                <a:chOff x="1022638" y="2537835"/>
                <a:chExt cx="74611" cy="905977"/>
              </a:xfrm>
            </p:grpSpPr>
            <p:grpSp>
              <p:nvGrpSpPr>
                <p:cNvPr id="261" name="Groupe 743"/>
                <p:cNvGrpSpPr/>
                <p:nvPr/>
              </p:nvGrpSpPr>
              <p:grpSpPr>
                <a:xfrm>
                  <a:off x="1022638" y="2537835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264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65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63" name="Rectangle 262"/>
                <p:cNvSpPr/>
                <p:nvPr/>
              </p:nvSpPr>
              <p:spPr>
                <a:xfrm>
                  <a:off x="1025811" y="3309358"/>
                  <a:ext cx="71438" cy="76200"/>
                </a:xfrm>
                <a:prstGeom prst="rect">
                  <a:avLst/>
                </a:prstGeom>
                <a:solidFill>
                  <a:srgbClr val="FF00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42" name="ZoneTexte 241"/>
              <p:cNvSpPr txBox="1"/>
              <p:nvPr/>
            </p:nvSpPr>
            <p:spPr>
              <a:xfrm>
                <a:off x="478910" y="3207554"/>
                <a:ext cx="39626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243" name="ZoneTexte 242"/>
              <p:cNvSpPr txBox="1"/>
              <p:nvPr/>
            </p:nvSpPr>
            <p:spPr>
              <a:xfrm>
                <a:off x="1140694" y="3208940"/>
                <a:ext cx="335348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endParaRPr lang="fr-FR" sz="1000" dirty="0" smtClean="0">
                  <a:latin typeface="Comic Sans MS" pitchFamily="66" charset="0"/>
                </a:endParaRPr>
              </a:p>
            </p:txBody>
          </p:sp>
          <p:sp>
            <p:nvSpPr>
              <p:cNvPr id="244" name="ZoneTexte 243"/>
              <p:cNvSpPr txBox="1"/>
              <p:nvPr/>
            </p:nvSpPr>
            <p:spPr>
              <a:xfrm>
                <a:off x="224910" y="3472773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n°3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sp>
            <p:nvSpPr>
              <p:cNvPr id="245" name="ZoneTexte 244"/>
              <p:cNvSpPr txBox="1"/>
              <p:nvPr/>
            </p:nvSpPr>
            <p:spPr>
              <a:xfrm>
                <a:off x="438505" y="3959662"/>
                <a:ext cx="40107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grpSp>
            <p:nvGrpSpPr>
              <p:cNvPr id="246" name="Groupe 881"/>
              <p:cNvGrpSpPr/>
              <p:nvPr/>
            </p:nvGrpSpPr>
            <p:grpSpPr>
              <a:xfrm>
                <a:off x="405389" y="3696402"/>
                <a:ext cx="75288" cy="496403"/>
                <a:chOff x="233362" y="3000374"/>
                <a:chExt cx="75288" cy="496403"/>
              </a:xfrm>
            </p:grpSpPr>
            <p:grpSp>
              <p:nvGrpSpPr>
                <p:cNvPr id="257" name="Groupe 717"/>
                <p:cNvGrpSpPr/>
                <p:nvPr/>
              </p:nvGrpSpPr>
              <p:grpSpPr>
                <a:xfrm>
                  <a:off x="239713" y="3000374"/>
                  <a:ext cx="68937" cy="496403"/>
                  <a:chOff x="492125" y="2466974"/>
                  <a:chExt cx="68937" cy="496403"/>
                </a:xfrm>
              </p:grpSpPr>
              <p:sp>
                <p:nvSpPr>
                  <p:cNvPr id="259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502344" y="2466974"/>
                    <a:ext cx="45719" cy="496403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60" name="Freeform 2064"/>
                  <p:cNvSpPr>
                    <a:spLocks/>
                  </p:cNvSpPr>
                  <p:nvPr/>
                </p:nvSpPr>
                <p:spPr bwMode="auto">
                  <a:xfrm>
                    <a:off x="492125" y="2664511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58" name="Rectangle 257"/>
                <p:cNvSpPr/>
                <p:nvPr/>
              </p:nvSpPr>
              <p:spPr>
                <a:xfrm>
                  <a:off x="233362" y="3338512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47" name="Groupe 398"/>
              <p:cNvGrpSpPr/>
              <p:nvPr/>
            </p:nvGrpSpPr>
            <p:grpSpPr>
              <a:xfrm>
                <a:off x="1111680" y="3717618"/>
                <a:ext cx="372407" cy="527519"/>
                <a:chOff x="400480" y="3739718"/>
                <a:chExt cx="372407" cy="527519"/>
              </a:xfrm>
            </p:grpSpPr>
            <p:sp>
              <p:nvSpPr>
                <p:cNvPr id="248" name="ZoneTexte 247"/>
                <p:cNvSpPr txBox="1"/>
                <p:nvPr/>
              </p:nvSpPr>
              <p:spPr>
                <a:xfrm>
                  <a:off x="432729" y="4021016"/>
                  <a:ext cx="340158" cy="246221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fr-FR" sz="1000" dirty="0" err="1" smtClean="0">
                      <a:latin typeface="Comic Sans MS" pitchFamily="66" charset="0"/>
                    </a:rPr>
                    <a:t>Eb</a:t>
                  </a:r>
                  <a:endParaRPr lang="fr-FR" sz="1000" dirty="0" smtClean="0">
                    <a:latin typeface="Comic Sans MS" pitchFamily="66" charset="0"/>
                  </a:endParaRPr>
                </a:p>
              </p:txBody>
            </p:sp>
            <p:grpSp>
              <p:nvGrpSpPr>
                <p:cNvPr id="249" name="Groupe 104"/>
                <p:cNvGrpSpPr/>
                <p:nvPr/>
              </p:nvGrpSpPr>
              <p:grpSpPr>
                <a:xfrm>
                  <a:off x="400480" y="3739718"/>
                  <a:ext cx="75288" cy="496403"/>
                  <a:chOff x="400480" y="3739718"/>
                  <a:chExt cx="75288" cy="496403"/>
                </a:xfrm>
              </p:grpSpPr>
              <p:grpSp>
                <p:nvGrpSpPr>
                  <p:cNvPr id="250" name="Groupe 762"/>
                  <p:cNvGrpSpPr/>
                  <p:nvPr/>
                </p:nvGrpSpPr>
                <p:grpSpPr>
                  <a:xfrm>
                    <a:off x="406831" y="3739718"/>
                    <a:ext cx="68937" cy="496403"/>
                    <a:chOff x="492125" y="2466974"/>
                    <a:chExt cx="68937" cy="496403"/>
                  </a:xfrm>
                </p:grpSpPr>
                <p:sp>
                  <p:nvSpPr>
                    <p:cNvPr id="254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502344" y="2466974"/>
                      <a:ext cx="45719" cy="496403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256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492125" y="2664511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251" name="Rectangle 250"/>
                  <p:cNvSpPr/>
                  <p:nvPr/>
                </p:nvSpPr>
                <p:spPr>
                  <a:xfrm>
                    <a:off x="400480" y="4077856"/>
                    <a:ext cx="71438" cy="76200"/>
                  </a:xfrm>
                  <a:prstGeom prst="rect">
                    <a:avLst/>
                  </a:prstGeom>
                  <a:solidFill>
                    <a:srgbClr val="00B0F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</p:grpSp>
        <p:grpSp>
          <p:nvGrpSpPr>
            <p:cNvPr id="236" name="Groupe 892"/>
            <p:cNvGrpSpPr/>
            <p:nvPr/>
          </p:nvGrpSpPr>
          <p:grpSpPr>
            <a:xfrm>
              <a:off x="0" y="95000"/>
              <a:ext cx="1808249" cy="2257375"/>
              <a:chOff x="0" y="891329"/>
              <a:chExt cx="1808249" cy="2358258"/>
            </a:xfrm>
          </p:grpSpPr>
          <p:sp>
            <p:nvSpPr>
              <p:cNvPr id="237" name="ZoneTexte 236"/>
              <p:cNvSpPr txBox="1"/>
              <p:nvPr/>
            </p:nvSpPr>
            <p:spPr>
              <a:xfrm>
                <a:off x="167659" y="891329"/>
                <a:ext cx="1510184" cy="546603"/>
              </a:xfrm>
              <a:prstGeom prst="rect">
                <a:avLst/>
              </a:prstGeom>
            </p:spPr>
            <p:style>
              <a:lnRef idx="1">
                <a:schemeClr val="accent4"/>
              </a:lnRef>
              <a:fillRef idx="2">
                <a:schemeClr val="accent4"/>
              </a:fillRef>
              <a:effectRef idx="1">
                <a:schemeClr val="accent4"/>
              </a:effectRef>
              <a:fontRef idx="minor">
                <a:schemeClr val="dk1"/>
              </a:fontRef>
            </p:style>
            <p:txBody>
              <a:bodyPr wrap="square" rtlCol="0">
                <a:spAutoFit/>
              </a:bodyPr>
              <a:lstStyle/>
              <a:p>
                <a:pPr algn="ctr"/>
                <a:r>
                  <a:rPr lang="fr-FR" sz="1400" dirty="0" smtClean="0">
                    <a:latin typeface="Comic Sans MS" pitchFamily="66" charset="0"/>
                  </a:rPr>
                  <a:t>Gènes indépendants</a:t>
                </a:r>
                <a:endParaRPr lang="fr-FR" sz="1400" dirty="0">
                  <a:latin typeface="Comic Sans MS" pitchFamily="66" charset="0"/>
                </a:endParaRPr>
              </a:p>
            </p:txBody>
          </p:sp>
          <p:sp>
            <p:nvSpPr>
              <p:cNvPr id="238" name="ZoneTexte 237"/>
              <p:cNvSpPr txBox="1"/>
              <p:nvPr/>
            </p:nvSpPr>
            <p:spPr>
              <a:xfrm>
                <a:off x="0" y="1545471"/>
                <a:ext cx="1808249" cy="17041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Gène  codant la taille des ailes: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 : ailes longues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 : ailes vestigiales</a:t>
                </a:r>
              </a:p>
              <a:p>
                <a:pPr>
                  <a:buFontTx/>
                  <a:buChar char="-"/>
                </a:pPr>
                <a:endParaRPr lang="fr-FR" sz="1000" dirty="0" smtClean="0">
                  <a:latin typeface="Comic Sans MS" pitchFamily="66" charset="0"/>
                </a:endParaRPr>
              </a:p>
              <a:p>
                <a:r>
                  <a:rPr lang="fr-FR" sz="1000" b="1" dirty="0" smtClean="0">
                    <a:latin typeface="Comic Sans MS" pitchFamily="66" charset="0"/>
                  </a:rPr>
                  <a:t>Gène codant la couleur du corps: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 : couleur beige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 : couleur noire</a:t>
                </a:r>
              </a:p>
              <a:p>
                <a:endParaRPr lang="fr-FR" sz="10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300" name="Ruban vers le haut 299"/>
          <p:cNvSpPr/>
          <p:nvPr/>
        </p:nvSpPr>
        <p:spPr>
          <a:xfrm>
            <a:off x="8234489" y="-1"/>
            <a:ext cx="909514" cy="368135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600" dirty="0" smtClean="0">
                <a:solidFill>
                  <a:schemeClr val="tx1"/>
                </a:solidFill>
                <a:latin typeface="Comic Sans MS" pitchFamily="66" charset="0"/>
              </a:rPr>
              <a:t>2</a:t>
            </a:r>
            <a:endParaRPr lang="fr-FR" sz="160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4" name="Groupe 243"/>
          <p:cNvGrpSpPr/>
          <p:nvPr/>
        </p:nvGrpSpPr>
        <p:grpSpPr>
          <a:xfrm>
            <a:off x="2306764" y="1071420"/>
            <a:ext cx="5887785" cy="4507936"/>
            <a:chOff x="2306764" y="1071420"/>
            <a:chExt cx="5887785" cy="4507936"/>
          </a:xfrm>
        </p:grpSpPr>
        <p:grpSp>
          <p:nvGrpSpPr>
            <p:cNvPr id="2" name="Groupe 131"/>
            <p:cNvGrpSpPr/>
            <p:nvPr/>
          </p:nvGrpSpPr>
          <p:grpSpPr>
            <a:xfrm>
              <a:off x="3192015" y="1071420"/>
              <a:ext cx="5002534" cy="4507936"/>
              <a:chOff x="3192015" y="1071420"/>
              <a:chExt cx="5002534" cy="4507936"/>
            </a:xfrm>
          </p:grpSpPr>
          <p:sp>
            <p:nvSpPr>
              <p:cNvPr id="41" name="ZoneTexte 40"/>
              <p:cNvSpPr txBox="1"/>
              <p:nvPr/>
            </p:nvSpPr>
            <p:spPr>
              <a:xfrm>
                <a:off x="3192015" y="3883704"/>
                <a:ext cx="1255472" cy="261610"/>
              </a:xfrm>
              <a:prstGeom prst="rect">
                <a:avLst/>
              </a:prstGeom>
              <a:solidFill>
                <a:schemeClr val="bg2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2eme </a:t>
                </a:r>
                <a:r>
                  <a:rPr lang="fr-FR" sz="1100" dirty="0" err="1" smtClean="0">
                    <a:latin typeface="Comic Sans MS" pitchFamily="66" charset="0"/>
                  </a:rPr>
                  <a:t>div</a:t>
                </a:r>
                <a:r>
                  <a:rPr lang="fr-FR" sz="1100" dirty="0" smtClean="0">
                    <a:latin typeface="Comic Sans MS" pitchFamily="66" charset="0"/>
                  </a:rPr>
                  <a:t> méiose</a:t>
                </a:r>
                <a:endParaRPr lang="fr-FR" sz="1100" dirty="0">
                  <a:latin typeface="Comic Sans MS" pitchFamily="66" charset="0"/>
                </a:endParaRPr>
              </a:p>
            </p:txBody>
          </p:sp>
          <p:sp>
            <p:nvSpPr>
              <p:cNvPr id="813" name="Ellipse 812"/>
              <p:cNvSpPr/>
              <p:nvPr/>
            </p:nvSpPr>
            <p:spPr>
              <a:xfrm>
                <a:off x="4443996" y="2770910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814" name="Ellipse 813"/>
              <p:cNvSpPr/>
              <p:nvPr/>
            </p:nvSpPr>
            <p:spPr>
              <a:xfrm>
                <a:off x="5829447" y="2761674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grpSp>
            <p:nvGrpSpPr>
              <p:cNvPr id="3" name="Groupe 100"/>
              <p:cNvGrpSpPr/>
              <p:nvPr/>
            </p:nvGrpSpPr>
            <p:grpSpPr>
              <a:xfrm>
                <a:off x="3334328" y="1071420"/>
                <a:ext cx="2992579" cy="1108363"/>
                <a:chOff x="3131130" y="914402"/>
                <a:chExt cx="2992579" cy="1108363"/>
              </a:xfrm>
            </p:grpSpPr>
            <p:sp>
              <p:nvSpPr>
                <p:cNvPr id="812" name="Rectangle à coins arrondis 811"/>
                <p:cNvSpPr/>
                <p:nvPr/>
              </p:nvSpPr>
              <p:spPr>
                <a:xfrm>
                  <a:off x="4941457" y="914402"/>
                  <a:ext cx="1182252" cy="1108362"/>
                </a:xfrm>
                <a:prstGeom prst="roundRect">
                  <a:avLst/>
                </a:prstGeom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825" name="Rectangle à coins arrondis 824"/>
                <p:cNvSpPr/>
                <p:nvPr/>
              </p:nvSpPr>
              <p:spPr>
                <a:xfrm>
                  <a:off x="3131130" y="914403"/>
                  <a:ext cx="1182252" cy="1108362"/>
                </a:xfrm>
                <a:prstGeom prst="roundRect">
                  <a:avLst/>
                </a:prstGeom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826" name="Flèche droite 825"/>
                <p:cNvSpPr/>
                <p:nvPr/>
              </p:nvSpPr>
              <p:spPr>
                <a:xfrm>
                  <a:off x="4457451" y="1488324"/>
                  <a:ext cx="322742" cy="159863"/>
                </a:xfrm>
                <a:prstGeom prst="rightArrow">
                  <a:avLst/>
                </a:prstGeom>
                <a:ln w="12700"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828" name="ZoneTexte 827"/>
                <p:cNvSpPr txBox="1"/>
                <p:nvPr/>
              </p:nvSpPr>
              <p:spPr>
                <a:xfrm>
                  <a:off x="4360810" y="1195102"/>
                  <a:ext cx="575799" cy="261610"/>
                </a:xfrm>
                <a:prstGeom prst="rect">
                  <a:avLst/>
                </a:prstGeom>
                <a:solidFill>
                  <a:schemeClr val="bg2"/>
                </a:solidFill>
              </p:spPr>
              <p:txBody>
                <a:bodyPr wrap="none" rtlCol="0">
                  <a:spAutoFit/>
                </a:bodyPr>
                <a:lstStyle/>
                <a:p>
                  <a:r>
                    <a:rPr lang="fr-FR" sz="1100" dirty="0" err="1" smtClean="0">
                      <a:latin typeface="Comic Sans MS" pitchFamily="66" charset="0"/>
                    </a:rPr>
                    <a:t>Replic</a:t>
                  </a:r>
                  <a:endParaRPr lang="fr-FR" sz="11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06" name="ZoneTexte 105"/>
              <p:cNvSpPr txBox="1"/>
              <p:nvPr/>
            </p:nvSpPr>
            <p:spPr>
              <a:xfrm>
                <a:off x="5551906" y="2789197"/>
                <a:ext cx="327334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et</a:t>
                </a:r>
                <a:endParaRPr lang="fr-FR" sz="1100" dirty="0">
                  <a:latin typeface="Comic Sans MS" pitchFamily="66" charset="0"/>
                </a:endParaRPr>
              </a:p>
            </p:txBody>
          </p:sp>
          <p:sp>
            <p:nvSpPr>
              <p:cNvPr id="110" name="ZoneTexte 109"/>
              <p:cNvSpPr txBox="1"/>
              <p:nvPr/>
            </p:nvSpPr>
            <p:spPr>
              <a:xfrm>
                <a:off x="4294990" y="2326608"/>
                <a:ext cx="1191352" cy="261610"/>
              </a:xfrm>
              <a:prstGeom prst="rect">
                <a:avLst/>
              </a:prstGeom>
              <a:solidFill>
                <a:schemeClr val="bg2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smtClean="0">
                    <a:latin typeface="Comic Sans MS" pitchFamily="66" charset="0"/>
                  </a:rPr>
                  <a:t>1ere </a:t>
                </a:r>
                <a:r>
                  <a:rPr lang="fr-FR" sz="1100" dirty="0" err="1" smtClean="0">
                    <a:latin typeface="Comic Sans MS" pitchFamily="66" charset="0"/>
                  </a:rPr>
                  <a:t>div</a:t>
                </a:r>
                <a:r>
                  <a:rPr lang="fr-FR" sz="1100" dirty="0" smtClean="0">
                    <a:latin typeface="Comic Sans MS" pitchFamily="66" charset="0"/>
                  </a:rPr>
                  <a:t> méiose</a:t>
                </a:r>
                <a:endParaRPr lang="fr-FR" sz="1100" dirty="0">
                  <a:latin typeface="Comic Sans MS" pitchFamily="66" charset="0"/>
                </a:endParaRPr>
              </a:p>
            </p:txBody>
          </p:sp>
          <p:grpSp>
            <p:nvGrpSpPr>
              <p:cNvPr id="4" name="Groupe 112"/>
              <p:cNvGrpSpPr/>
              <p:nvPr/>
            </p:nvGrpSpPr>
            <p:grpSpPr>
              <a:xfrm>
                <a:off x="3460322" y="4465781"/>
                <a:ext cx="4734227" cy="1113575"/>
                <a:chOff x="2416613" y="4622799"/>
                <a:chExt cx="4734227" cy="1113575"/>
              </a:xfrm>
            </p:grpSpPr>
            <p:sp>
              <p:nvSpPr>
                <p:cNvPr id="815" name="Ellipse 814"/>
                <p:cNvSpPr/>
                <p:nvPr/>
              </p:nvSpPr>
              <p:spPr>
                <a:xfrm>
                  <a:off x="2416613" y="4622799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816" name="Ellipse 815"/>
                <p:cNvSpPr/>
                <p:nvPr/>
              </p:nvSpPr>
              <p:spPr>
                <a:xfrm>
                  <a:off x="3621959" y="4627420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11" name="Ellipse 110"/>
                <p:cNvSpPr/>
                <p:nvPr/>
              </p:nvSpPr>
              <p:spPr>
                <a:xfrm>
                  <a:off x="4841160" y="4627419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12" name="Ellipse 111"/>
                <p:cNvSpPr/>
                <p:nvPr/>
              </p:nvSpPr>
              <p:spPr>
                <a:xfrm>
                  <a:off x="6046506" y="4632040"/>
                  <a:ext cx="1104334" cy="1104334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>
                  <a:noFill/>
                </a:ln>
                <a:effectLst>
                  <a:outerShdw blurRad="44450" dist="27940" dir="5400000" algn="ctr">
                    <a:srgbClr val="000000">
                      <a:alpha val="32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balanced" dir="t">
                    <a:rot lat="0" lon="0" rev="8700000"/>
                  </a:lightRig>
                </a:scene3d>
                <a:sp3d>
                  <a:bevelT w="190500" h="38100"/>
                </a:sp3d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cxnSp>
            <p:nvCxnSpPr>
              <p:cNvPr id="125" name="Connecteur droit avec flèche 124"/>
              <p:cNvCxnSpPr/>
              <p:nvPr/>
            </p:nvCxnSpPr>
            <p:spPr>
              <a:xfrm flipH="1">
                <a:off x="4128655" y="3879273"/>
                <a:ext cx="498762" cy="517237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7" name="Connecteur droit avec flèche 126"/>
              <p:cNvCxnSpPr/>
              <p:nvPr/>
            </p:nvCxnSpPr>
            <p:spPr>
              <a:xfrm flipH="1">
                <a:off x="5061527" y="3962400"/>
                <a:ext cx="1" cy="434110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9" name="Connecteur droit avec flèche 128"/>
              <p:cNvCxnSpPr/>
              <p:nvPr/>
            </p:nvCxnSpPr>
            <p:spPr>
              <a:xfrm>
                <a:off x="6400799" y="3971638"/>
                <a:ext cx="0" cy="424872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1" name="Connecteur droit avec flèche 130"/>
              <p:cNvCxnSpPr/>
              <p:nvPr/>
            </p:nvCxnSpPr>
            <p:spPr>
              <a:xfrm>
                <a:off x="6807200" y="3860801"/>
                <a:ext cx="572654" cy="572654"/>
              </a:xfrm>
              <a:prstGeom prst="straightConnector1">
                <a:avLst/>
              </a:prstGeom>
              <a:ln>
                <a:solidFill>
                  <a:schemeClr val="tx1"/>
                </a:solidFill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5" name="Groupe 143"/>
              <p:cNvGrpSpPr/>
              <p:nvPr/>
            </p:nvGrpSpPr>
            <p:grpSpPr>
              <a:xfrm>
                <a:off x="5301672" y="2272146"/>
                <a:ext cx="877455" cy="480291"/>
                <a:chOff x="4368800" y="1394691"/>
                <a:chExt cx="877455" cy="480291"/>
              </a:xfrm>
            </p:grpSpPr>
            <p:sp>
              <p:nvSpPr>
                <p:cNvPr id="142" name="Forme libre 141"/>
                <p:cNvSpPr/>
                <p:nvPr/>
              </p:nvSpPr>
              <p:spPr>
                <a:xfrm>
                  <a:off x="4368800" y="1394691"/>
                  <a:ext cx="378691" cy="480291"/>
                </a:xfrm>
                <a:custGeom>
                  <a:avLst/>
                  <a:gdLst>
                    <a:gd name="connsiteX0" fmla="*/ 378691 w 378691"/>
                    <a:gd name="connsiteY0" fmla="*/ 0 h 480291"/>
                    <a:gd name="connsiteX1" fmla="*/ 175491 w 378691"/>
                    <a:gd name="connsiteY1" fmla="*/ 341745 h 480291"/>
                    <a:gd name="connsiteX2" fmla="*/ 0 w 378691"/>
                    <a:gd name="connsiteY2" fmla="*/ 480291 h 4802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378691" h="480291">
                      <a:moveTo>
                        <a:pt x="378691" y="0"/>
                      </a:moveTo>
                      <a:cubicBezTo>
                        <a:pt x="308648" y="130848"/>
                        <a:pt x="238606" y="261697"/>
                        <a:pt x="175491" y="341745"/>
                      </a:cubicBezTo>
                      <a:cubicBezTo>
                        <a:pt x="112376" y="421793"/>
                        <a:pt x="56188" y="451042"/>
                        <a:pt x="0" y="480291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  <a:headEnd type="none" w="med" len="med"/>
                  <a:tailEnd type="arrow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43" name="Forme libre 142"/>
                <p:cNvSpPr/>
                <p:nvPr/>
              </p:nvSpPr>
              <p:spPr>
                <a:xfrm>
                  <a:off x="4904509" y="1413164"/>
                  <a:ext cx="341746" cy="434109"/>
                </a:xfrm>
                <a:custGeom>
                  <a:avLst/>
                  <a:gdLst>
                    <a:gd name="connsiteX0" fmla="*/ 0 w 341746"/>
                    <a:gd name="connsiteY0" fmla="*/ 0 h 434109"/>
                    <a:gd name="connsiteX1" fmla="*/ 193964 w 341746"/>
                    <a:gd name="connsiteY1" fmla="*/ 323272 h 434109"/>
                    <a:gd name="connsiteX2" fmla="*/ 341746 w 341746"/>
                    <a:gd name="connsiteY2" fmla="*/ 434109 h 4341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341746" h="434109">
                      <a:moveTo>
                        <a:pt x="0" y="0"/>
                      </a:moveTo>
                      <a:cubicBezTo>
                        <a:pt x="68503" y="125460"/>
                        <a:pt x="137006" y="250921"/>
                        <a:pt x="193964" y="323272"/>
                      </a:cubicBezTo>
                      <a:cubicBezTo>
                        <a:pt x="250922" y="395623"/>
                        <a:pt x="296334" y="414866"/>
                        <a:pt x="341746" y="434109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  <a:headEnd type="none" w="med" len="med"/>
                  <a:tailEnd type="arrow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grpSp>
          <p:nvGrpSpPr>
            <p:cNvPr id="705" name="Groupe 132"/>
            <p:cNvGrpSpPr/>
            <p:nvPr/>
          </p:nvGrpSpPr>
          <p:grpSpPr>
            <a:xfrm>
              <a:off x="2631851" y="1264080"/>
              <a:ext cx="578279" cy="747608"/>
              <a:chOff x="2339752" y="1916832"/>
              <a:chExt cx="578279" cy="747608"/>
            </a:xfrm>
          </p:grpSpPr>
          <p:grpSp>
            <p:nvGrpSpPr>
              <p:cNvPr id="706" name="Groupe 315"/>
              <p:cNvGrpSpPr/>
              <p:nvPr/>
            </p:nvGrpSpPr>
            <p:grpSpPr>
              <a:xfrm>
                <a:off x="2500385" y="1916832"/>
                <a:ext cx="257013" cy="155752"/>
                <a:chOff x="6732240" y="2708920"/>
                <a:chExt cx="576064" cy="360040"/>
              </a:xfrm>
            </p:grpSpPr>
            <p:sp>
              <p:nvSpPr>
                <p:cNvPr id="156" name="Ellipse 155"/>
                <p:cNvSpPr/>
                <p:nvPr/>
              </p:nvSpPr>
              <p:spPr>
                <a:xfrm>
                  <a:off x="673224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57" name="Ellipse 156"/>
                <p:cNvSpPr/>
                <p:nvPr/>
              </p:nvSpPr>
              <p:spPr>
                <a:xfrm>
                  <a:off x="7092280" y="2780928"/>
                  <a:ext cx="216024" cy="216024"/>
                </a:xfrm>
                <a:prstGeom prst="ellipse">
                  <a:avLst/>
                </a:prstGeom>
                <a:solidFill>
                  <a:srgbClr val="FF0000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58" name="Ellipse 157"/>
                <p:cNvSpPr/>
                <p:nvPr/>
              </p:nvSpPr>
              <p:spPr>
                <a:xfrm>
                  <a:off x="6804248" y="2780928"/>
                  <a:ext cx="432048" cy="288032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grpSp>
              <p:nvGrpSpPr>
                <p:cNvPr id="707" name="Groupe 309"/>
                <p:cNvGrpSpPr/>
                <p:nvPr/>
              </p:nvGrpSpPr>
              <p:grpSpPr>
                <a:xfrm>
                  <a:off x="6732240" y="2708920"/>
                  <a:ext cx="576064" cy="144016"/>
                  <a:chOff x="6732240" y="2276872"/>
                  <a:chExt cx="576064" cy="288032"/>
                </a:xfrm>
              </p:grpSpPr>
              <p:sp>
                <p:nvSpPr>
                  <p:cNvPr id="160" name="Arc 159"/>
                  <p:cNvSpPr/>
                  <p:nvPr/>
                </p:nvSpPr>
                <p:spPr>
                  <a:xfrm>
                    <a:off x="6732240" y="2276872"/>
                    <a:ext cx="226961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61" name="Arc 160"/>
                  <p:cNvSpPr/>
                  <p:nvPr/>
                </p:nvSpPr>
                <p:spPr>
                  <a:xfrm flipH="1">
                    <a:off x="7087949" y="2276872"/>
                    <a:ext cx="220355" cy="288032"/>
                  </a:xfrm>
                  <a:prstGeom prst="arc">
                    <a:avLst/>
                  </a:prstGeom>
                  <a:ln w="127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  <p:grpSp>
            <p:nvGrpSpPr>
              <p:cNvPr id="708" name="Groupe 322"/>
              <p:cNvGrpSpPr/>
              <p:nvPr/>
            </p:nvGrpSpPr>
            <p:grpSpPr>
              <a:xfrm>
                <a:off x="2339752" y="1947982"/>
                <a:ext cx="578279" cy="716458"/>
                <a:chOff x="6372200" y="2780928"/>
                <a:chExt cx="1296144" cy="1656184"/>
              </a:xfrm>
            </p:grpSpPr>
            <p:grpSp>
              <p:nvGrpSpPr>
                <p:cNvPr id="709" name="Groupe 311"/>
                <p:cNvGrpSpPr/>
                <p:nvPr/>
              </p:nvGrpSpPr>
              <p:grpSpPr>
                <a:xfrm>
                  <a:off x="6660232" y="2924944"/>
                  <a:ext cx="720080" cy="1512168"/>
                  <a:chOff x="6660232" y="2924944"/>
                  <a:chExt cx="720080" cy="1512168"/>
                </a:xfrm>
                <a:solidFill>
                  <a:schemeClr val="tx1">
                    <a:lumMod val="85000"/>
                    <a:lumOff val="15000"/>
                  </a:schemeClr>
                </a:solidFill>
              </p:grpSpPr>
              <p:sp>
                <p:nvSpPr>
                  <p:cNvPr id="154" name="Ellipse 153"/>
                  <p:cNvSpPr/>
                  <p:nvPr/>
                </p:nvSpPr>
                <p:spPr>
                  <a:xfrm>
                    <a:off x="6660232" y="3266982"/>
                    <a:ext cx="720080" cy="1170130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55" name="Ellipse 154"/>
                  <p:cNvSpPr/>
                  <p:nvPr/>
                </p:nvSpPr>
                <p:spPr>
                  <a:xfrm>
                    <a:off x="6732240" y="2924944"/>
                    <a:ext cx="576064" cy="648072"/>
                  </a:xfrm>
                  <a:prstGeom prst="ellipse">
                    <a:avLst/>
                  </a:prstGeom>
                  <a:grpFill/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46" name="Forme libre 145"/>
                <p:cNvSpPr/>
                <p:nvPr/>
              </p:nvSpPr>
              <p:spPr>
                <a:xfrm>
                  <a:off x="723629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49" name="Forme libre 148"/>
                <p:cNvSpPr/>
                <p:nvPr/>
              </p:nvSpPr>
              <p:spPr>
                <a:xfrm flipH="1">
                  <a:off x="6516216" y="2780928"/>
                  <a:ext cx="288032" cy="285475"/>
                </a:xfrm>
                <a:custGeom>
                  <a:avLst/>
                  <a:gdLst>
                    <a:gd name="connsiteX0" fmla="*/ 0 w 295564"/>
                    <a:gd name="connsiteY0" fmla="*/ 429491 h 429491"/>
                    <a:gd name="connsiteX1" fmla="*/ 120073 w 295564"/>
                    <a:gd name="connsiteY1" fmla="*/ 309418 h 429491"/>
                    <a:gd name="connsiteX2" fmla="*/ 193964 w 295564"/>
                    <a:gd name="connsiteY2" fmla="*/ 50800 h 429491"/>
                    <a:gd name="connsiteX3" fmla="*/ 295564 w 295564"/>
                    <a:gd name="connsiteY3" fmla="*/ 4618 h 4294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95564" h="429491">
                      <a:moveTo>
                        <a:pt x="0" y="429491"/>
                      </a:moveTo>
                      <a:cubicBezTo>
                        <a:pt x="43873" y="401012"/>
                        <a:pt x="87746" y="372533"/>
                        <a:pt x="120073" y="309418"/>
                      </a:cubicBezTo>
                      <a:cubicBezTo>
                        <a:pt x="152400" y="246303"/>
                        <a:pt x="164716" y="101600"/>
                        <a:pt x="193964" y="50800"/>
                      </a:cubicBezTo>
                      <a:cubicBezTo>
                        <a:pt x="223212" y="0"/>
                        <a:pt x="259388" y="2309"/>
                        <a:pt x="295564" y="4618"/>
                      </a:cubicBezTo>
                    </a:path>
                  </a:pathLst>
                </a:custGeom>
                <a:noFill/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50" name="Forme libre 149"/>
                <p:cNvSpPr/>
                <p:nvPr/>
              </p:nvSpPr>
              <p:spPr>
                <a:xfrm>
                  <a:off x="6444208" y="3007467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51" name="Forme libre 150"/>
                <p:cNvSpPr/>
                <p:nvPr/>
              </p:nvSpPr>
              <p:spPr>
                <a:xfrm flipH="1">
                  <a:off x="7308304" y="2996952"/>
                  <a:ext cx="298337" cy="277517"/>
                </a:xfrm>
                <a:custGeom>
                  <a:avLst/>
                  <a:gdLst>
                    <a:gd name="connsiteX0" fmla="*/ 397163 w 397163"/>
                    <a:gd name="connsiteY0" fmla="*/ 129309 h 220133"/>
                    <a:gd name="connsiteX1" fmla="*/ 184727 w 397163"/>
                    <a:gd name="connsiteY1" fmla="*/ 203200 h 220133"/>
                    <a:gd name="connsiteX2" fmla="*/ 110836 w 397163"/>
                    <a:gd name="connsiteY2" fmla="*/ 27709 h 220133"/>
                    <a:gd name="connsiteX3" fmla="*/ 0 w 397163"/>
                    <a:gd name="connsiteY3" fmla="*/ 36945 h 220133"/>
                    <a:gd name="connsiteX4" fmla="*/ 0 w 397163"/>
                    <a:gd name="connsiteY4" fmla="*/ 36945 h 220133"/>
                    <a:gd name="connsiteX5" fmla="*/ 0 w 397163"/>
                    <a:gd name="connsiteY5" fmla="*/ 36945 h 22013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397163" h="220133">
                      <a:moveTo>
                        <a:pt x="397163" y="129309"/>
                      </a:moveTo>
                      <a:cubicBezTo>
                        <a:pt x="314805" y="174721"/>
                        <a:pt x="232448" y="220133"/>
                        <a:pt x="184727" y="203200"/>
                      </a:cubicBezTo>
                      <a:cubicBezTo>
                        <a:pt x="137006" y="186267"/>
                        <a:pt x="141624" y="55418"/>
                        <a:pt x="110836" y="27709"/>
                      </a:cubicBezTo>
                      <a:cubicBezTo>
                        <a:pt x="80048" y="0"/>
                        <a:pt x="0" y="36945"/>
                        <a:pt x="0" y="36945"/>
                      </a:cubicBezTo>
                      <a:lnTo>
                        <a:pt x="0" y="36945"/>
                      </a:lnTo>
                      <a:lnTo>
                        <a:pt x="0" y="36945"/>
                      </a:ln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52" name="Forme libre 151"/>
                <p:cNvSpPr/>
                <p:nvPr/>
              </p:nvSpPr>
              <p:spPr>
                <a:xfrm>
                  <a:off x="6372200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53" name="Forme libre 152"/>
                <p:cNvSpPr/>
                <p:nvPr/>
              </p:nvSpPr>
              <p:spPr>
                <a:xfrm flipH="1">
                  <a:off x="7308304" y="3356992"/>
                  <a:ext cx="360040" cy="792088"/>
                </a:xfrm>
                <a:custGeom>
                  <a:avLst/>
                  <a:gdLst>
                    <a:gd name="connsiteX0" fmla="*/ 360218 w 360218"/>
                    <a:gd name="connsiteY0" fmla="*/ 0 h 628072"/>
                    <a:gd name="connsiteX1" fmla="*/ 83127 w 360218"/>
                    <a:gd name="connsiteY1" fmla="*/ 240145 h 628072"/>
                    <a:gd name="connsiteX2" fmla="*/ 147782 w 360218"/>
                    <a:gd name="connsiteY2" fmla="*/ 452581 h 628072"/>
                    <a:gd name="connsiteX3" fmla="*/ 0 w 360218"/>
                    <a:gd name="connsiteY3" fmla="*/ 628072 h 62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60218" h="628072">
                      <a:moveTo>
                        <a:pt x="360218" y="0"/>
                      </a:moveTo>
                      <a:cubicBezTo>
                        <a:pt x="239375" y="82357"/>
                        <a:pt x="118533" y="164715"/>
                        <a:pt x="83127" y="240145"/>
                      </a:cubicBezTo>
                      <a:cubicBezTo>
                        <a:pt x="47721" y="315575"/>
                        <a:pt x="161637" y="387927"/>
                        <a:pt x="147782" y="452581"/>
                      </a:cubicBezTo>
                      <a:cubicBezTo>
                        <a:pt x="133928" y="517236"/>
                        <a:pt x="66964" y="572654"/>
                        <a:pt x="0" y="628072"/>
                      </a:cubicBezTo>
                    </a:path>
                  </a:pathLst>
                </a:cu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710" name="Groupe 395"/>
              <p:cNvGrpSpPr/>
              <p:nvPr/>
            </p:nvGrpSpPr>
            <p:grpSpPr>
              <a:xfrm>
                <a:off x="2482442" y="2065666"/>
                <a:ext cx="319914" cy="288032"/>
                <a:chOff x="2482442" y="2065666"/>
                <a:chExt cx="319914" cy="288032"/>
              </a:xfrm>
            </p:grpSpPr>
            <p:sp>
              <p:nvSpPr>
                <p:cNvPr id="138" name="Larme 137"/>
                <p:cNvSpPr/>
                <p:nvPr/>
              </p:nvSpPr>
              <p:spPr>
                <a:xfrm rot="2003341">
                  <a:off x="2482442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  <p:sp>
              <p:nvSpPr>
                <p:cNvPr id="144" name="Larme 143"/>
                <p:cNvSpPr/>
                <p:nvPr/>
              </p:nvSpPr>
              <p:spPr>
                <a:xfrm rot="19596659" flipH="1">
                  <a:off x="2698465" y="2065666"/>
                  <a:ext cx="103891" cy="288032"/>
                </a:xfrm>
                <a:prstGeom prst="teardrop">
                  <a:avLst>
                    <a:gd name="adj" fmla="val 31997"/>
                  </a:avLst>
                </a:prstGeom>
                <a:solidFill>
                  <a:schemeClr val="bg1">
                    <a:lumMod val="65000"/>
                    <a:alpha val="40000"/>
                  </a:schemeClr>
                </a:solidFill>
                <a:ln w="12700">
                  <a:solidFill>
                    <a:schemeClr val="tx1">
                      <a:alpha val="4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126" name="ZoneTexte 125"/>
            <p:cNvSpPr txBox="1"/>
            <p:nvPr/>
          </p:nvSpPr>
          <p:spPr>
            <a:xfrm>
              <a:off x="2306764" y="2115128"/>
              <a:ext cx="1287532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200" dirty="0" smtClean="0">
                  <a:latin typeface="Comic Sans MS" pitchFamily="66" charset="0"/>
                </a:rPr>
                <a:t>Mâle </a:t>
              </a:r>
            </a:p>
            <a:p>
              <a:pPr algn="ctr"/>
              <a:r>
                <a:rPr lang="fr-FR" sz="1200" dirty="0" smtClean="0">
                  <a:latin typeface="Comic Sans MS" pitchFamily="66" charset="0"/>
                </a:rPr>
                <a:t>Homozygote P2</a:t>
              </a:r>
            </a:p>
          </p:txBody>
        </p:sp>
      </p:grpSp>
      <p:grpSp>
        <p:nvGrpSpPr>
          <p:cNvPr id="164" name="Groupe 762"/>
          <p:cNvGrpSpPr/>
          <p:nvPr/>
        </p:nvGrpSpPr>
        <p:grpSpPr>
          <a:xfrm>
            <a:off x="1496434" y="4766772"/>
            <a:ext cx="176212" cy="909152"/>
            <a:chOff x="1090033" y="4641851"/>
            <a:chExt cx="176212" cy="909152"/>
          </a:xfrm>
        </p:grpSpPr>
        <p:grpSp>
          <p:nvGrpSpPr>
            <p:cNvPr id="165" name="Groupe 778"/>
            <p:cNvGrpSpPr/>
            <p:nvPr/>
          </p:nvGrpSpPr>
          <p:grpSpPr>
            <a:xfrm>
              <a:off x="1103428" y="4641851"/>
              <a:ext cx="150494" cy="909152"/>
              <a:chOff x="1156394" y="2251075"/>
              <a:chExt cx="150494" cy="909152"/>
            </a:xfrm>
          </p:grpSpPr>
          <p:sp>
            <p:nvSpPr>
              <p:cNvPr id="168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69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70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166" name="Rectangle 165"/>
            <p:cNvSpPr/>
            <p:nvPr/>
          </p:nvSpPr>
          <p:spPr>
            <a:xfrm>
              <a:off x="1090033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67" name="Rectangle 166"/>
            <p:cNvSpPr/>
            <p:nvPr/>
          </p:nvSpPr>
          <p:spPr>
            <a:xfrm>
              <a:off x="1194807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176" name="Groupe 774"/>
          <p:cNvGrpSpPr/>
          <p:nvPr/>
        </p:nvGrpSpPr>
        <p:grpSpPr>
          <a:xfrm>
            <a:off x="1592522" y="5762480"/>
            <a:ext cx="74611" cy="905977"/>
            <a:chOff x="1022638" y="2537835"/>
            <a:chExt cx="74611" cy="905977"/>
          </a:xfrm>
        </p:grpSpPr>
        <p:grpSp>
          <p:nvGrpSpPr>
            <p:cNvPr id="177" name="Groupe 743"/>
            <p:cNvGrpSpPr/>
            <p:nvPr/>
          </p:nvGrpSpPr>
          <p:grpSpPr>
            <a:xfrm>
              <a:off x="1022638" y="2537835"/>
              <a:ext cx="68937" cy="905977"/>
              <a:chOff x="787400" y="2247900"/>
              <a:chExt cx="68937" cy="905977"/>
            </a:xfrm>
          </p:grpSpPr>
          <p:sp>
            <p:nvSpPr>
              <p:cNvPr id="179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80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178" name="Rectangle 177"/>
            <p:cNvSpPr/>
            <p:nvPr/>
          </p:nvSpPr>
          <p:spPr>
            <a:xfrm>
              <a:off x="1025811" y="330935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37" name="Groupe 336"/>
          <p:cNvGrpSpPr/>
          <p:nvPr/>
        </p:nvGrpSpPr>
        <p:grpSpPr>
          <a:xfrm>
            <a:off x="392833" y="4836969"/>
            <a:ext cx="171450" cy="496403"/>
            <a:chOff x="392833" y="4836969"/>
            <a:chExt cx="171450" cy="496403"/>
          </a:xfrm>
        </p:grpSpPr>
        <p:grpSp>
          <p:nvGrpSpPr>
            <p:cNvPr id="189" name="Groupe 755"/>
            <p:cNvGrpSpPr/>
            <p:nvPr/>
          </p:nvGrpSpPr>
          <p:grpSpPr>
            <a:xfrm>
              <a:off x="407815" y="4836969"/>
              <a:ext cx="147319" cy="496403"/>
              <a:chOff x="229294" y="2463799"/>
              <a:chExt cx="147319" cy="496403"/>
            </a:xfrm>
          </p:grpSpPr>
          <p:sp>
            <p:nvSpPr>
              <p:cNvPr id="192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3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194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190" name="Rectangle 189"/>
            <p:cNvSpPr/>
            <p:nvPr/>
          </p:nvSpPr>
          <p:spPr>
            <a:xfrm>
              <a:off x="392833" y="5178283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91" name="Rectangle 190"/>
            <p:cNvSpPr/>
            <p:nvPr/>
          </p:nvSpPr>
          <p:spPr>
            <a:xfrm>
              <a:off x="492845" y="517828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95" name="Rectangle avec flèche vers le bas 194"/>
          <p:cNvSpPr/>
          <p:nvPr/>
        </p:nvSpPr>
        <p:spPr>
          <a:xfrm>
            <a:off x="110837" y="4350327"/>
            <a:ext cx="1450109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  <a:latin typeface="Comic Sans MS" pitchFamily="66" charset="0"/>
              </a:rPr>
              <a:t>Chromosomes à déplacer</a:t>
            </a:r>
            <a:endParaRPr lang="fr-FR" sz="11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grpSp>
        <p:nvGrpSpPr>
          <p:cNvPr id="211" name="Groupe 774"/>
          <p:cNvGrpSpPr/>
          <p:nvPr/>
        </p:nvGrpSpPr>
        <p:grpSpPr>
          <a:xfrm>
            <a:off x="1817658" y="5757868"/>
            <a:ext cx="74611" cy="905977"/>
            <a:chOff x="1022638" y="2537835"/>
            <a:chExt cx="74611" cy="905977"/>
          </a:xfrm>
        </p:grpSpPr>
        <p:grpSp>
          <p:nvGrpSpPr>
            <p:cNvPr id="212" name="Groupe 743"/>
            <p:cNvGrpSpPr/>
            <p:nvPr/>
          </p:nvGrpSpPr>
          <p:grpSpPr>
            <a:xfrm>
              <a:off x="1022638" y="2537835"/>
              <a:ext cx="68937" cy="905977"/>
              <a:chOff x="787400" y="2247900"/>
              <a:chExt cx="68937" cy="905977"/>
            </a:xfrm>
          </p:grpSpPr>
          <p:sp>
            <p:nvSpPr>
              <p:cNvPr id="214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15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213" name="Rectangle 212"/>
            <p:cNvSpPr/>
            <p:nvPr/>
          </p:nvSpPr>
          <p:spPr>
            <a:xfrm>
              <a:off x="1025811" y="330935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45" name="Groupe 344"/>
          <p:cNvGrpSpPr/>
          <p:nvPr/>
        </p:nvGrpSpPr>
        <p:grpSpPr>
          <a:xfrm>
            <a:off x="1248062" y="4766542"/>
            <a:ext cx="176212" cy="909152"/>
            <a:chOff x="1248062" y="4766542"/>
            <a:chExt cx="176212" cy="909152"/>
          </a:xfrm>
        </p:grpSpPr>
        <p:grpSp>
          <p:nvGrpSpPr>
            <p:cNvPr id="217" name="Groupe 720"/>
            <p:cNvGrpSpPr/>
            <p:nvPr/>
          </p:nvGrpSpPr>
          <p:grpSpPr>
            <a:xfrm>
              <a:off x="1261457" y="4766542"/>
              <a:ext cx="150494" cy="909152"/>
              <a:chOff x="1156394" y="2251075"/>
              <a:chExt cx="150494" cy="909152"/>
            </a:xfrm>
          </p:grpSpPr>
          <p:sp>
            <p:nvSpPr>
              <p:cNvPr id="220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1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2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218" name="Rectangle 217"/>
            <p:cNvSpPr/>
            <p:nvPr/>
          </p:nvSpPr>
          <p:spPr>
            <a:xfrm>
              <a:off x="1248062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19" name="Rectangle 218"/>
            <p:cNvSpPr/>
            <p:nvPr/>
          </p:nvSpPr>
          <p:spPr>
            <a:xfrm>
              <a:off x="1352836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223" name="Groupe 762"/>
          <p:cNvGrpSpPr/>
          <p:nvPr/>
        </p:nvGrpSpPr>
        <p:grpSpPr>
          <a:xfrm>
            <a:off x="1741197" y="4762154"/>
            <a:ext cx="176212" cy="909152"/>
            <a:chOff x="1090033" y="4641851"/>
            <a:chExt cx="176212" cy="909152"/>
          </a:xfrm>
        </p:grpSpPr>
        <p:grpSp>
          <p:nvGrpSpPr>
            <p:cNvPr id="224" name="Groupe 778"/>
            <p:cNvGrpSpPr/>
            <p:nvPr/>
          </p:nvGrpSpPr>
          <p:grpSpPr>
            <a:xfrm>
              <a:off x="1103428" y="4641851"/>
              <a:ext cx="150494" cy="909152"/>
              <a:chOff x="1156394" y="2251075"/>
              <a:chExt cx="150494" cy="909152"/>
            </a:xfrm>
          </p:grpSpPr>
          <p:sp>
            <p:nvSpPr>
              <p:cNvPr id="227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8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229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225" name="Rectangle 224"/>
            <p:cNvSpPr/>
            <p:nvPr/>
          </p:nvSpPr>
          <p:spPr>
            <a:xfrm>
              <a:off x="1090033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26" name="Rectangle 225"/>
            <p:cNvSpPr/>
            <p:nvPr/>
          </p:nvSpPr>
          <p:spPr>
            <a:xfrm>
              <a:off x="1194807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10" name="Groupe 309"/>
          <p:cNvGrpSpPr/>
          <p:nvPr/>
        </p:nvGrpSpPr>
        <p:grpSpPr>
          <a:xfrm>
            <a:off x="110837" y="4836679"/>
            <a:ext cx="171450" cy="496403"/>
            <a:chOff x="110837" y="4836679"/>
            <a:chExt cx="171450" cy="496403"/>
          </a:xfrm>
        </p:grpSpPr>
        <p:grpSp>
          <p:nvGrpSpPr>
            <p:cNvPr id="311" name="Groupe 718"/>
            <p:cNvGrpSpPr/>
            <p:nvPr/>
          </p:nvGrpSpPr>
          <p:grpSpPr>
            <a:xfrm>
              <a:off x="125819" y="4836679"/>
              <a:ext cx="147319" cy="496403"/>
              <a:chOff x="229294" y="2463799"/>
              <a:chExt cx="147319" cy="496403"/>
            </a:xfrm>
          </p:grpSpPr>
          <p:sp>
            <p:nvSpPr>
              <p:cNvPr id="314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5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16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12" name="Rectangle 311"/>
            <p:cNvSpPr/>
            <p:nvPr/>
          </p:nvSpPr>
          <p:spPr>
            <a:xfrm>
              <a:off x="110837" y="517799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13" name="Rectangle 312"/>
            <p:cNvSpPr/>
            <p:nvPr/>
          </p:nvSpPr>
          <p:spPr>
            <a:xfrm>
              <a:off x="210849" y="5177992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17" name="Groupe 316"/>
          <p:cNvGrpSpPr/>
          <p:nvPr/>
        </p:nvGrpSpPr>
        <p:grpSpPr>
          <a:xfrm>
            <a:off x="161637" y="5382779"/>
            <a:ext cx="171450" cy="496403"/>
            <a:chOff x="110837" y="4836679"/>
            <a:chExt cx="171450" cy="496403"/>
          </a:xfrm>
        </p:grpSpPr>
        <p:grpSp>
          <p:nvGrpSpPr>
            <p:cNvPr id="318" name="Groupe 718"/>
            <p:cNvGrpSpPr/>
            <p:nvPr/>
          </p:nvGrpSpPr>
          <p:grpSpPr>
            <a:xfrm>
              <a:off x="125819" y="4836679"/>
              <a:ext cx="147319" cy="496403"/>
              <a:chOff x="229294" y="2463799"/>
              <a:chExt cx="147319" cy="496403"/>
            </a:xfrm>
          </p:grpSpPr>
          <p:sp>
            <p:nvSpPr>
              <p:cNvPr id="321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2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3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19" name="Rectangle 318"/>
            <p:cNvSpPr/>
            <p:nvPr/>
          </p:nvSpPr>
          <p:spPr>
            <a:xfrm>
              <a:off x="110837" y="517799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20" name="Rectangle 319"/>
            <p:cNvSpPr/>
            <p:nvPr/>
          </p:nvSpPr>
          <p:spPr>
            <a:xfrm>
              <a:off x="210849" y="5177992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24" name="Groupe 104"/>
          <p:cNvGrpSpPr/>
          <p:nvPr/>
        </p:nvGrpSpPr>
        <p:grpSpPr>
          <a:xfrm>
            <a:off x="159180" y="6165418"/>
            <a:ext cx="75288" cy="496403"/>
            <a:chOff x="400480" y="3739718"/>
            <a:chExt cx="75288" cy="496403"/>
          </a:xfrm>
        </p:grpSpPr>
        <p:grpSp>
          <p:nvGrpSpPr>
            <p:cNvPr id="325" name="Groupe 762"/>
            <p:cNvGrpSpPr/>
            <p:nvPr/>
          </p:nvGrpSpPr>
          <p:grpSpPr>
            <a:xfrm>
              <a:off x="406831" y="3739718"/>
              <a:ext cx="68937" cy="496403"/>
              <a:chOff x="492125" y="2466974"/>
              <a:chExt cx="68937" cy="496403"/>
            </a:xfrm>
          </p:grpSpPr>
          <p:sp>
            <p:nvSpPr>
              <p:cNvPr id="327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28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26" name="Rectangle 325"/>
            <p:cNvSpPr/>
            <p:nvPr/>
          </p:nvSpPr>
          <p:spPr>
            <a:xfrm>
              <a:off x="400480" y="407785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29" name="Groupe 104"/>
          <p:cNvGrpSpPr/>
          <p:nvPr/>
        </p:nvGrpSpPr>
        <p:grpSpPr>
          <a:xfrm>
            <a:off x="311580" y="6178118"/>
            <a:ext cx="75288" cy="496403"/>
            <a:chOff x="400480" y="3739718"/>
            <a:chExt cx="75288" cy="496403"/>
          </a:xfrm>
        </p:grpSpPr>
        <p:grpSp>
          <p:nvGrpSpPr>
            <p:cNvPr id="330" name="Groupe 762"/>
            <p:cNvGrpSpPr/>
            <p:nvPr/>
          </p:nvGrpSpPr>
          <p:grpSpPr>
            <a:xfrm>
              <a:off x="406831" y="3739718"/>
              <a:ext cx="68937" cy="496403"/>
              <a:chOff x="492125" y="2466974"/>
              <a:chExt cx="68937" cy="496403"/>
            </a:xfrm>
          </p:grpSpPr>
          <p:sp>
            <p:nvSpPr>
              <p:cNvPr id="332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33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31" name="Rectangle 330"/>
            <p:cNvSpPr/>
            <p:nvPr/>
          </p:nvSpPr>
          <p:spPr>
            <a:xfrm>
              <a:off x="400480" y="407785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38" name="Groupe 337"/>
          <p:cNvGrpSpPr/>
          <p:nvPr/>
        </p:nvGrpSpPr>
        <p:grpSpPr>
          <a:xfrm>
            <a:off x="443633" y="5395769"/>
            <a:ext cx="171450" cy="496403"/>
            <a:chOff x="392833" y="4836969"/>
            <a:chExt cx="171450" cy="496403"/>
          </a:xfrm>
        </p:grpSpPr>
        <p:grpSp>
          <p:nvGrpSpPr>
            <p:cNvPr id="339" name="Groupe 755"/>
            <p:cNvGrpSpPr/>
            <p:nvPr/>
          </p:nvGrpSpPr>
          <p:grpSpPr>
            <a:xfrm>
              <a:off x="407815" y="4836969"/>
              <a:ext cx="147319" cy="496403"/>
              <a:chOff x="229294" y="2463799"/>
              <a:chExt cx="147319" cy="496403"/>
            </a:xfrm>
          </p:grpSpPr>
          <p:sp>
            <p:nvSpPr>
              <p:cNvPr id="342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3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44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40" name="Rectangle 339"/>
            <p:cNvSpPr/>
            <p:nvPr/>
          </p:nvSpPr>
          <p:spPr>
            <a:xfrm>
              <a:off x="392833" y="5178283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41" name="Rectangle 340"/>
            <p:cNvSpPr/>
            <p:nvPr/>
          </p:nvSpPr>
          <p:spPr>
            <a:xfrm>
              <a:off x="492845" y="517828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46" name="Groupe 345"/>
          <p:cNvGrpSpPr/>
          <p:nvPr/>
        </p:nvGrpSpPr>
        <p:grpSpPr>
          <a:xfrm>
            <a:off x="981362" y="4791942"/>
            <a:ext cx="176212" cy="909152"/>
            <a:chOff x="1248062" y="4766542"/>
            <a:chExt cx="176212" cy="909152"/>
          </a:xfrm>
        </p:grpSpPr>
        <p:grpSp>
          <p:nvGrpSpPr>
            <p:cNvPr id="347" name="Groupe 720"/>
            <p:cNvGrpSpPr/>
            <p:nvPr/>
          </p:nvGrpSpPr>
          <p:grpSpPr>
            <a:xfrm>
              <a:off x="1261457" y="4766542"/>
              <a:ext cx="150494" cy="909152"/>
              <a:chOff x="1156394" y="2251075"/>
              <a:chExt cx="150494" cy="909152"/>
            </a:xfrm>
          </p:grpSpPr>
          <p:sp>
            <p:nvSpPr>
              <p:cNvPr id="350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1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2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48" name="Rectangle 347"/>
            <p:cNvSpPr/>
            <p:nvPr/>
          </p:nvSpPr>
          <p:spPr>
            <a:xfrm>
              <a:off x="1248062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49" name="Rectangle 348"/>
            <p:cNvSpPr/>
            <p:nvPr/>
          </p:nvSpPr>
          <p:spPr>
            <a:xfrm>
              <a:off x="1352836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55" name="Groupe 881"/>
          <p:cNvGrpSpPr/>
          <p:nvPr/>
        </p:nvGrpSpPr>
        <p:grpSpPr>
          <a:xfrm>
            <a:off x="494289" y="6169602"/>
            <a:ext cx="75288" cy="496403"/>
            <a:chOff x="233362" y="3000374"/>
            <a:chExt cx="75288" cy="496403"/>
          </a:xfrm>
        </p:grpSpPr>
        <p:grpSp>
          <p:nvGrpSpPr>
            <p:cNvPr id="356" name="Groupe 717"/>
            <p:cNvGrpSpPr/>
            <p:nvPr/>
          </p:nvGrpSpPr>
          <p:grpSpPr>
            <a:xfrm>
              <a:off x="239713" y="3000374"/>
              <a:ext cx="68937" cy="496403"/>
              <a:chOff x="492125" y="2466974"/>
              <a:chExt cx="68937" cy="496403"/>
            </a:xfrm>
          </p:grpSpPr>
          <p:sp>
            <p:nvSpPr>
              <p:cNvPr id="358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59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57" name="Rectangle 356"/>
            <p:cNvSpPr/>
            <p:nvPr/>
          </p:nvSpPr>
          <p:spPr>
            <a:xfrm>
              <a:off x="233362" y="333851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60" name="Groupe 881"/>
          <p:cNvGrpSpPr/>
          <p:nvPr/>
        </p:nvGrpSpPr>
        <p:grpSpPr>
          <a:xfrm>
            <a:off x="646689" y="6169602"/>
            <a:ext cx="75288" cy="496403"/>
            <a:chOff x="233362" y="3000374"/>
            <a:chExt cx="75288" cy="496403"/>
          </a:xfrm>
        </p:grpSpPr>
        <p:grpSp>
          <p:nvGrpSpPr>
            <p:cNvPr id="361" name="Groupe 717"/>
            <p:cNvGrpSpPr/>
            <p:nvPr/>
          </p:nvGrpSpPr>
          <p:grpSpPr>
            <a:xfrm>
              <a:off x="239713" y="3000374"/>
              <a:ext cx="68937" cy="496403"/>
              <a:chOff x="492125" y="2466974"/>
              <a:chExt cx="68937" cy="496403"/>
            </a:xfrm>
          </p:grpSpPr>
          <p:sp>
            <p:nvSpPr>
              <p:cNvPr id="363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4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62" name="Rectangle 361"/>
            <p:cNvSpPr/>
            <p:nvPr/>
          </p:nvSpPr>
          <p:spPr>
            <a:xfrm>
              <a:off x="233362" y="333851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65" name="Groupe 845"/>
          <p:cNvGrpSpPr/>
          <p:nvPr/>
        </p:nvGrpSpPr>
        <p:grpSpPr>
          <a:xfrm>
            <a:off x="1063192" y="5779510"/>
            <a:ext cx="74612" cy="905977"/>
            <a:chOff x="317067" y="2528310"/>
            <a:chExt cx="74612" cy="905977"/>
          </a:xfrm>
        </p:grpSpPr>
        <p:grpSp>
          <p:nvGrpSpPr>
            <p:cNvPr id="366" name="Groupe 719"/>
            <p:cNvGrpSpPr/>
            <p:nvPr/>
          </p:nvGrpSpPr>
          <p:grpSpPr>
            <a:xfrm>
              <a:off x="317067" y="2528310"/>
              <a:ext cx="68937" cy="905977"/>
              <a:chOff x="787400" y="2247900"/>
              <a:chExt cx="68937" cy="905977"/>
            </a:xfrm>
          </p:grpSpPr>
          <p:sp>
            <p:nvSpPr>
              <p:cNvPr id="368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69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67" name="Rectangle 366"/>
            <p:cNvSpPr/>
            <p:nvPr/>
          </p:nvSpPr>
          <p:spPr>
            <a:xfrm>
              <a:off x="320241" y="3304596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370" name="Groupe 845"/>
          <p:cNvGrpSpPr/>
          <p:nvPr/>
        </p:nvGrpSpPr>
        <p:grpSpPr>
          <a:xfrm>
            <a:off x="1228292" y="5766810"/>
            <a:ext cx="74612" cy="905977"/>
            <a:chOff x="317067" y="2528310"/>
            <a:chExt cx="74612" cy="905977"/>
          </a:xfrm>
        </p:grpSpPr>
        <p:grpSp>
          <p:nvGrpSpPr>
            <p:cNvPr id="371" name="Groupe 719"/>
            <p:cNvGrpSpPr/>
            <p:nvPr/>
          </p:nvGrpSpPr>
          <p:grpSpPr>
            <a:xfrm>
              <a:off x="317067" y="2528310"/>
              <a:ext cx="68937" cy="905977"/>
              <a:chOff x="787400" y="2247900"/>
              <a:chExt cx="68937" cy="905977"/>
            </a:xfrm>
          </p:grpSpPr>
          <p:sp>
            <p:nvSpPr>
              <p:cNvPr id="373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374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372" name="Rectangle 371"/>
            <p:cNvSpPr/>
            <p:nvPr/>
          </p:nvSpPr>
          <p:spPr>
            <a:xfrm>
              <a:off x="320241" y="3304596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181" name="ZoneTexte 180"/>
          <p:cNvSpPr txBox="1"/>
          <p:nvPr/>
        </p:nvSpPr>
        <p:spPr>
          <a:xfrm>
            <a:off x="2149434" y="0"/>
            <a:ext cx="4987638" cy="276999"/>
          </a:xfrm>
          <a:prstGeom prst="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 smtClean="0">
                <a:latin typeface="Comic Sans MS" pitchFamily="66" charset="0"/>
              </a:rPr>
              <a:t>BRASSAGE GENETIQUE CHEZ LA DROSOPHILE</a:t>
            </a:r>
            <a:endParaRPr lang="fr-FR" sz="1200" b="1" dirty="0">
              <a:latin typeface="Comic Sans MS" pitchFamily="66" charset="0"/>
            </a:endParaRPr>
          </a:p>
        </p:txBody>
      </p:sp>
      <p:grpSp>
        <p:nvGrpSpPr>
          <p:cNvPr id="182" name="Groupe 181"/>
          <p:cNvGrpSpPr/>
          <p:nvPr/>
        </p:nvGrpSpPr>
        <p:grpSpPr>
          <a:xfrm>
            <a:off x="0" y="95000"/>
            <a:ext cx="1808249" cy="4114512"/>
            <a:chOff x="0" y="95000"/>
            <a:chExt cx="1808249" cy="4114512"/>
          </a:xfrm>
        </p:grpSpPr>
        <p:grpSp>
          <p:nvGrpSpPr>
            <p:cNvPr id="183" name="Groupe 226"/>
            <p:cNvGrpSpPr/>
            <p:nvPr/>
          </p:nvGrpSpPr>
          <p:grpSpPr>
            <a:xfrm>
              <a:off x="224910" y="2225201"/>
              <a:ext cx="1290163" cy="1984311"/>
              <a:chOff x="224910" y="2260826"/>
              <a:chExt cx="1290163" cy="1984311"/>
            </a:xfrm>
          </p:grpSpPr>
          <p:sp>
            <p:nvSpPr>
              <p:cNvPr id="187" name="ZoneTexte 186"/>
              <p:cNvSpPr txBox="1"/>
              <p:nvPr/>
            </p:nvSpPr>
            <p:spPr>
              <a:xfrm>
                <a:off x="238762" y="2260826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n°2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grpSp>
            <p:nvGrpSpPr>
              <p:cNvPr id="188" name="Groupe 845"/>
              <p:cNvGrpSpPr/>
              <p:nvPr/>
            </p:nvGrpSpPr>
            <p:grpSpPr>
              <a:xfrm>
                <a:off x="402792" y="2518410"/>
                <a:ext cx="74612" cy="905977"/>
                <a:chOff x="317067" y="2528310"/>
                <a:chExt cx="74612" cy="905977"/>
              </a:xfrm>
            </p:grpSpPr>
            <p:grpSp>
              <p:nvGrpSpPr>
                <p:cNvPr id="235" name="Groupe 719"/>
                <p:cNvGrpSpPr/>
                <p:nvPr/>
              </p:nvGrpSpPr>
              <p:grpSpPr>
                <a:xfrm>
                  <a:off x="317067" y="2528310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237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38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36" name="Rectangle 235"/>
                <p:cNvSpPr/>
                <p:nvPr/>
              </p:nvSpPr>
              <p:spPr>
                <a:xfrm>
                  <a:off x="320241" y="3304596"/>
                  <a:ext cx="71438" cy="76200"/>
                </a:xfrm>
                <a:prstGeom prst="rect">
                  <a:avLst/>
                </a:prstGeom>
                <a:solidFill>
                  <a:srgbClr val="66FF66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196" name="Groupe 853"/>
              <p:cNvGrpSpPr/>
              <p:nvPr/>
            </p:nvGrpSpPr>
            <p:grpSpPr>
              <a:xfrm>
                <a:off x="1108363" y="2527935"/>
                <a:ext cx="74611" cy="905977"/>
                <a:chOff x="1022638" y="2537835"/>
                <a:chExt cx="74611" cy="905977"/>
              </a:xfrm>
            </p:grpSpPr>
            <p:grpSp>
              <p:nvGrpSpPr>
                <p:cNvPr id="231" name="Groupe 743"/>
                <p:cNvGrpSpPr/>
                <p:nvPr/>
              </p:nvGrpSpPr>
              <p:grpSpPr>
                <a:xfrm>
                  <a:off x="1022638" y="2537835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233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34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32" name="Rectangle 231"/>
                <p:cNvSpPr/>
                <p:nvPr/>
              </p:nvSpPr>
              <p:spPr>
                <a:xfrm>
                  <a:off x="1025811" y="3309358"/>
                  <a:ext cx="71438" cy="76200"/>
                </a:xfrm>
                <a:prstGeom prst="rect">
                  <a:avLst/>
                </a:prstGeom>
                <a:solidFill>
                  <a:srgbClr val="FF00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97" name="ZoneTexte 196"/>
              <p:cNvSpPr txBox="1"/>
              <p:nvPr/>
            </p:nvSpPr>
            <p:spPr>
              <a:xfrm>
                <a:off x="478910" y="3207554"/>
                <a:ext cx="39626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198" name="ZoneTexte 197"/>
              <p:cNvSpPr txBox="1"/>
              <p:nvPr/>
            </p:nvSpPr>
            <p:spPr>
              <a:xfrm>
                <a:off x="1140694" y="3208940"/>
                <a:ext cx="335348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endParaRPr lang="fr-FR" sz="1000" dirty="0" smtClean="0">
                  <a:latin typeface="Comic Sans MS" pitchFamily="66" charset="0"/>
                </a:endParaRPr>
              </a:p>
            </p:txBody>
          </p:sp>
          <p:sp>
            <p:nvSpPr>
              <p:cNvPr id="199" name="ZoneTexte 198"/>
              <p:cNvSpPr txBox="1"/>
              <p:nvPr/>
            </p:nvSpPr>
            <p:spPr>
              <a:xfrm>
                <a:off x="224910" y="3472773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n°3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sp>
            <p:nvSpPr>
              <p:cNvPr id="200" name="ZoneTexte 199"/>
              <p:cNvSpPr txBox="1"/>
              <p:nvPr/>
            </p:nvSpPr>
            <p:spPr>
              <a:xfrm>
                <a:off x="438505" y="3959662"/>
                <a:ext cx="40107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grpSp>
            <p:nvGrpSpPr>
              <p:cNvPr id="201" name="Groupe 881"/>
              <p:cNvGrpSpPr/>
              <p:nvPr/>
            </p:nvGrpSpPr>
            <p:grpSpPr>
              <a:xfrm>
                <a:off x="405389" y="3696402"/>
                <a:ext cx="75288" cy="496403"/>
                <a:chOff x="233362" y="3000374"/>
                <a:chExt cx="75288" cy="496403"/>
              </a:xfrm>
            </p:grpSpPr>
            <p:grpSp>
              <p:nvGrpSpPr>
                <p:cNvPr id="209" name="Groupe 717"/>
                <p:cNvGrpSpPr/>
                <p:nvPr/>
              </p:nvGrpSpPr>
              <p:grpSpPr>
                <a:xfrm>
                  <a:off x="239713" y="3000374"/>
                  <a:ext cx="68937" cy="496403"/>
                  <a:chOff x="492125" y="2466974"/>
                  <a:chExt cx="68937" cy="496403"/>
                </a:xfrm>
              </p:grpSpPr>
              <p:sp>
                <p:nvSpPr>
                  <p:cNvPr id="216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502344" y="2466974"/>
                    <a:ext cx="45719" cy="496403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30" name="Freeform 2064"/>
                  <p:cNvSpPr>
                    <a:spLocks/>
                  </p:cNvSpPr>
                  <p:nvPr/>
                </p:nvSpPr>
                <p:spPr bwMode="auto">
                  <a:xfrm>
                    <a:off x="492125" y="2664511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10" name="Rectangle 209"/>
                <p:cNvSpPr/>
                <p:nvPr/>
              </p:nvSpPr>
              <p:spPr>
                <a:xfrm>
                  <a:off x="233362" y="3338512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02" name="Groupe 398"/>
              <p:cNvGrpSpPr/>
              <p:nvPr/>
            </p:nvGrpSpPr>
            <p:grpSpPr>
              <a:xfrm>
                <a:off x="1111680" y="3717618"/>
                <a:ext cx="372407" cy="527519"/>
                <a:chOff x="400480" y="3739718"/>
                <a:chExt cx="372407" cy="527519"/>
              </a:xfrm>
            </p:grpSpPr>
            <p:sp>
              <p:nvSpPr>
                <p:cNvPr id="203" name="ZoneTexte 202"/>
                <p:cNvSpPr txBox="1"/>
                <p:nvPr/>
              </p:nvSpPr>
              <p:spPr>
                <a:xfrm>
                  <a:off x="432729" y="4021016"/>
                  <a:ext cx="340158" cy="246221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fr-FR" sz="1000" dirty="0" err="1" smtClean="0">
                      <a:latin typeface="Comic Sans MS" pitchFamily="66" charset="0"/>
                    </a:rPr>
                    <a:t>Eb</a:t>
                  </a:r>
                  <a:endParaRPr lang="fr-FR" sz="1000" dirty="0" smtClean="0">
                    <a:latin typeface="Comic Sans MS" pitchFamily="66" charset="0"/>
                  </a:endParaRPr>
                </a:p>
              </p:txBody>
            </p:sp>
            <p:grpSp>
              <p:nvGrpSpPr>
                <p:cNvPr id="204" name="Groupe 104"/>
                <p:cNvGrpSpPr/>
                <p:nvPr/>
              </p:nvGrpSpPr>
              <p:grpSpPr>
                <a:xfrm>
                  <a:off x="400480" y="3739718"/>
                  <a:ext cx="75288" cy="496403"/>
                  <a:chOff x="400480" y="3739718"/>
                  <a:chExt cx="75288" cy="496403"/>
                </a:xfrm>
              </p:grpSpPr>
              <p:grpSp>
                <p:nvGrpSpPr>
                  <p:cNvPr id="205" name="Groupe 762"/>
                  <p:cNvGrpSpPr/>
                  <p:nvPr/>
                </p:nvGrpSpPr>
                <p:grpSpPr>
                  <a:xfrm>
                    <a:off x="406831" y="3739718"/>
                    <a:ext cx="68937" cy="496403"/>
                    <a:chOff x="492125" y="2466974"/>
                    <a:chExt cx="68937" cy="496403"/>
                  </a:xfrm>
                </p:grpSpPr>
                <p:sp>
                  <p:nvSpPr>
                    <p:cNvPr id="207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502344" y="2466974"/>
                      <a:ext cx="45719" cy="496403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208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492125" y="2664511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206" name="Rectangle 205"/>
                  <p:cNvSpPr/>
                  <p:nvPr/>
                </p:nvSpPr>
                <p:spPr>
                  <a:xfrm>
                    <a:off x="400480" y="4077856"/>
                    <a:ext cx="71438" cy="76200"/>
                  </a:xfrm>
                  <a:prstGeom prst="rect">
                    <a:avLst/>
                  </a:prstGeom>
                  <a:solidFill>
                    <a:srgbClr val="00B0F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</p:grpSp>
        <p:grpSp>
          <p:nvGrpSpPr>
            <p:cNvPr id="184" name="Groupe 892"/>
            <p:cNvGrpSpPr/>
            <p:nvPr/>
          </p:nvGrpSpPr>
          <p:grpSpPr>
            <a:xfrm>
              <a:off x="0" y="95000"/>
              <a:ext cx="1808249" cy="2257375"/>
              <a:chOff x="0" y="891329"/>
              <a:chExt cx="1808249" cy="2358258"/>
            </a:xfrm>
          </p:grpSpPr>
          <p:sp>
            <p:nvSpPr>
              <p:cNvPr id="185" name="ZoneTexte 184"/>
              <p:cNvSpPr txBox="1"/>
              <p:nvPr/>
            </p:nvSpPr>
            <p:spPr>
              <a:xfrm>
                <a:off x="167659" y="891329"/>
                <a:ext cx="1510184" cy="546603"/>
              </a:xfrm>
              <a:prstGeom prst="rect">
                <a:avLst/>
              </a:prstGeom>
            </p:spPr>
            <p:style>
              <a:lnRef idx="1">
                <a:schemeClr val="accent4"/>
              </a:lnRef>
              <a:fillRef idx="2">
                <a:schemeClr val="accent4"/>
              </a:fillRef>
              <a:effectRef idx="1">
                <a:schemeClr val="accent4"/>
              </a:effectRef>
              <a:fontRef idx="minor">
                <a:schemeClr val="dk1"/>
              </a:fontRef>
            </p:style>
            <p:txBody>
              <a:bodyPr wrap="square" rtlCol="0">
                <a:spAutoFit/>
              </a:bodyPr>
              <a:lstStyle/>
              <a:p>
                <a:pPr algn="ctr"/>
                <a:r>
                  <a:rPr lang="fr-FR" sz="1400" dirty="0" smtClean="0">
                    <a:latin typeface="Comic Sans MS" pitchFamily="66" charset="0"/>
                  </a:rPr>
                  <a:t>Gènes indépendants</a:t>
                </a:r>
                <a:endParaRPr lang="fr-FR" sz="1400" dirty="0">
                  <a:latin typeface="Comic Sans MS" pitchFamily="66" charset="0"/>
                </a:endParaRPr>
              </a:p>
            </p:txBody>
          </p:sp>
          <p:sp>
            <p:nvSpPr>
              <p:cNvPr id="186" name="ZoneTexte 185"/>
              <p:cNvSpPr txBox="1"/>
              <p:nvPr/>
            </p:nvSpPr>
            <p:spPr>
              <a:xfrm>
                <a:off x="0" y="1545471"/>
                <a:ext cx="1808249" cy="17041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Gène  codant la taille des ailes: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 : ailes longues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 : ailes vestigiales</a:t>
                </a:r>
              </a:p>
              <a:p>
                <a:pPr>
                  <a:buFontTx/>
                  <a:buChar char="-"/>
                </a:pPr>
                <a:endParaRPr lang="fr-FR" sz="1000" dirty="0" smtClean="0">
                  <a:latin typeface="Comic Sans MS" pitchFamily="66" charset="0"/>
                </a:endParaRPr>
              </a:p>
              <a:p>
                <a:r>
                  <a:rPr lang="fr-FR" sz="1000" b="1" dirty="0" smtClean="0">
                    <a:latin typeface="Comic Sans MS" pitchFamily="66" charset="0"/>
                  </a:rPr>
                  <a:t>Gène codant la couleur du corps: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 : couleur beige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 : couleur noire</a:t>
                </a:r>
              </a:p>
              <a:p>
                <a:endParaRPr lang="fr-FR" sz="10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239" name="Ruban vers le haut 238"/>
          <p:cNvSpPr/>
          <p:nvPr/>
        </p:nvSpPr>
        <p:spPr>
          <a:xfrm>
            <a:off x="8234489" y="-1"/>
            <a:ext cx="909514" cy="368135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600" dirty="0" smtClean="0">
                <a:solidFill>
                  <a:schemeClr val="tx1"/>
                </a:solidFill>
                <a:latin typeface="Comic Sans MS" pitchFamily="66" charset="0"/>
              </a:rPr>
              <a:t>3</a:t>
            </a:r>
            <a:endParaRPr lang="fr-FR" sz="160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0" name="Groupe 149"/>
          <p:cNvGrpSpPr/>
          <p:nvPr/>
        </p:nvGrpSpPr>
        <p:grpSpPr>
          <a:xfrm>
            <a:off x="1779305" y="383965"/>
            <a:ext cx="7121827" cy="6202809"/>
            <a:chOff x="1779305" y="193965"/>
            <a:chExt cx="7121827" cy="6202809"/>
          </a:xfrm>
        </p:grpSpPr>
        <p:sp>
          <p:nvSpPr>
            <p:cNvPr id="41" name="ZoneTexte 40"/>
            <p:cNvSpPr txBox="1"/>
            <p:nvPr/>
          </p:nvSpPr>
          <p:spPr>
            <a:xfrm>
              <a:off x="2259143" y="3006249"/>
              <a:ext cx="768159" cy="261610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2eme </a:t>
              </a:r>
              <a:r>
                <a:rPr lang="fr-FR" sz="1100" dirty="0" err="1" smtClean="0">
                  <a:latin typeface="Comic Sans MS" pitchFamily="66" charset="0"/>
                </a:rPr>
                <a:t>div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813" name="Ellipse 812"/>
            <p:cNvSpPr/>
            <p:nvPr/>
          </p:nvSpPr>
          <p:spPr>
            <a:xfrm>
              <a:off x="3511124" y="1893455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814" name="Ellipse 813"/>
            <p:cNvSpPr/>
            <p:nvPr/>
          </p:nvSpPr>
          <p:spPr>
            <a:xfrm>
              <a:off x="4896575" y="1884219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grpSp>
          <p:nvGrpSpPr>
            <p:cNvPr id="101" name="Groupe 100"/>
            <p:cNvGrpSpPr/>
            <p:nvPr/>
          </p:nvGrpSpPr>
          <p:grpSpPr>
            <a:xfrm>
              <a:off x="2401456" y="193965"/>
              <a:ext cx="2992579" cy="1108363"/>
              <a:chOff x="3131130" y="914402"/>
              <a:chExt cx="2992579" cy="1108363"/>
            </a:xfrm>
          </p:grpSpPr>
          <p:sp>
            <p:nvSpPr>
              <p:cNvPr id="812" name="Rectangle à coins arrondis 811"/>
              <p:cNvSpPr/>
              <p:nvPr/>
            </p:nvSpPr>
            <p:spPr>
              <a:xfrm>
                <a:off x="4941457" y="914402"/>
                <a:ext cx="1182252" cy="1108362"/>
              </a:xfrm>
              <a:prstGeom prst="roundRect">
                <a:avLst/>
              </a:prstGeom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825" name="Rectangle à coins arrondis 824"/>
              <p:cNvSpPr/>
              <p:nvPr/>
            </p:nvSpPr>
            <p:spPr>
              <a:xfrm>
                <a:off x="3131130" y="914403"/>
                <a:ext cx="1182252" cy="1108362"/>
              </a:xfrm>
              <a:prstGeom prst="roundRect">
                <a:avLst/>
              </a:prstGeom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826" name="Flèche droite 825"/>
              <p:cNvSpPr/>
              <p:nvPr/>
            </p:nvSpPr>
            <p:spPr>
              <a:xfrm>
                <a:off x="4457451" y="1488324"/>
                <a:ext cx="322742" cy="159863"/>
              </a:xfrm>
              <a:prstGeom prst="rightArrow">
                <a:avLst/>
              </a:prstGeom>
              <a:ln w="127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828" name="ZoneTexte 827"/>
              <p:cNvSpPr txBox="1"/>
              <p:nvPr/>
            </p:nvSpPr>
            <p:spPr>
              <a:xfrm>
                <a:off x="4360810" y="1195102"/>
                <a:ext cx="575799" cy="261610"/>
              </a:xfrm>
              <a:prstGeom prst="rect">
                <a:avLst/>
              </a:prstGeom>
              <a:solidFill>
                <a:schemeClr val="bg2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fr-FR" sz="1100" dirty="0" err="1" smtClean="0">
                    <a:latin typeface="Comic Sans MS" pitchFamily="66" charset="0"/>
                  </a:rPr>
                  <a:t>Replic</a:t>
                </a:r>
                <a:endParaRPr lang="fr-FR" sz="1100" dirty="0">
                  <a:latin typeface="Comic Sans MS" pitchFamily="66" charset="0"/>
                </a:endParaRPr>
              </a:p>
            </p:txBody>
          </p:sp>
        </p:grpSp>
        <p:sp>
          <p:nvSpPr>
            <p:cNvPr id="102" name="Ellipse 101"/>
            <p:cNvSpPr/>
            <p:nvPr/>
          </p:nvSpPr>
          <p:spPr>
            <a:xfrm>
              <a:off x="6295886" y="1925781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03" name="Ellipse 102"/>
            <p:cNvSpPr/>
            <p:nvPr/>
          </p:nvSpPr>
          <p:spPr>
            <a:xfrm>
              <a:off x="7653629" y="1916545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06" name="ZoneTexte 105"/>
            <p:cNvSpPr txBox="1"/>
            <p:nvPr/>
          </p:nvSpPr>
          <p:spPr>
            <a:xfrm>
              <a:off x="4619034" y="1911742"/>
              <a:ext cx="32733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et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108" name="ZoneTexte 107"/>
            <p:cNvSpPr txBox="1"/>
            <p:nvPr/>
          </p:nvSpPr>
          <p:spPr>
            <a:xfrm>
              <a:off x="7376088" y="1907124"/>
              <a:ext cx="32733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et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109" name="ZoneTexte 108"/>
            <p:cNvSpPr txBox="1"/>
            <p:nvPr/>
          </p:nvSpPr>
          <p:spPr>
            <a:xfrm>
              <a:off x="5986016" y="1893269"/>
              <a:ext cx="33214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ou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110" name="ZoneTexte 109"/>
            <p:cNvSpPr txBox="1"/>
            <p:nvPr/>
          </p:nvSpPr>
          <p:spPr>
            <a:xfrm>
              <a:off x="3760052" y="1440686"/>
              <a:ext cx="704039" cy="261610"/>
            </a:xfrm>
            <a:prstGeom prst="rect">
              <a:avLst/>
            </a:prstGeom>
            <a:solidFill>
              <a:schemeClr val="bg2"/>
            </a:solidFill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1ere </a:t>
              </a:r>
              <a:r>
                <a:rPr lang="fr-FR" sz="1100" dirty="0" err="1" smtClean="0">
                  <a:latin typeface="Comic Sans MS" pitchFamily="66" charset="0"/>
                </a:rPr>
                <a:t>div</a:t>
              </a:r>
              <a:endParaRPr lang="fr-FR" sz="1100" dirty="0">
                <a:latin typeface="Comic Sans MS" pitchFamily="66" charset="0"/>
              </a:endParaRPr>
            </a:p>
          </p:txBody>
        </p:sp>
        <p:grpSp>
          <p:nvGrpSpPr>
            <p:cNvPr id="113" name="Groupe 112"/>
            <p:cNvGrpSpPr/>
            <p:nvPr/>
          </p:nvGrpSpPr>
          <p:grpSpPr>
            <a:xfrm>
              <a:off x="1779305" y="3569853"/>
              <a:ext cx="4734227" cy="1113575"/>
              <a:chOff x="2416613" y="4622799"/>
              <a:chExt cx="4734227" cy="1113575"/>
            </a:xfrm>
          </p:grpSpPr>
          <p:sp>
            <p:nvSpPr>
              <p:cNvPr id="815" name="Ellipse 814"/>
              <p:cNvSpPr/>
              <p:nvPr/>
            </p:nvSpPr>
            <p:spPr>
              <a:xfrm>
                <a:off x="2416613" y="4622799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816" name="Ellipse 815"/>
              <p:cNvSpPr/>
              <p:nvPr/>
            </p:nvSpPr>
            <p:spPr>
              <a:xfrm>
                <a:off x="3621959" y="4627420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11" name="Ellipse 110"/>
              <p:cNvSpPr/>
              <p:nvPr/>
            </p:nvSpPr>
            <p:spPr>
              <a:xfrm>
                <a:off x="4841160" y="4627419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12" name="Ellipse 111"/>
              <p:cNvSpPr/>
              <p:nvPr/>
            </p:nvSpPr>
            <p:spPr>
              <a:xfrm>
                <a:off x="6046506" y="4632040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16" name="Groupe 115"/>
            <p:cNvGrpSpPr/>
            <p:nvPr/>
          </p:nvGrpSpPr>
          <p:grpSpPr>
            <a:xfrm>
              <a:off x="4166905" y="5283199"/>
              <a:ext cx="4734227" cy="1113575"/>
              <a:chOff x="2416613" y="4622799"/>
              <a:chExt cx="4734227" cy="1113575"/>
            </a:xfrm>
          </p:grpSpPr>
          <p:sp>
            <p:nvSpPr>
              <p:cNvPr id="117" name="Ellipse 116"/>
              <p:cNvSpPr/>
              <p:nvPr/>
            </p:nvSpPr>
            <p:spPr>
              <a:xfrm>
                <a:off x="2416613" y="4622799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18" name="Ellipse 117"/>
              <p:cNvSpPr/>
              <p:nvPr/>
            </p:nvSpPr>
            <p:spPr>
              <a:xfrm>
                <a:off x="3621959" y="4627420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19" name="Ellipse 118"/>
              <p:cNvSpPr/>
              <p:nvPr/>
            </p:nvSpPr>
            <p:spPr>
              <a:xfrm>
                <a:off x="4841160" y="4627419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20" name="Ellipse 119"/>
              <p:cNvSpPr/>
              <p:nvPr/>
            </p:nvSpPr>
            <p:spPr>
              <a:xfrm>
                <a:off x="6046506" y="4632040"/>
                <a:ext cx="1104334" cy="1104334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>
                <a:noFill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123" name="ZoneTexte 122"/>
            <p:cNvSpPr txBox="1"/>
            <p:nvPr/>
          </p:nvSpPr>
          <p:spPr>
            <a:xfrm>
              <a:off x="6544816" y="4022251"/>
              <a:ext cx="33214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100" dirty="0" smtClean="0">
                  <a:latin typeface="Comic Sans MS" pitchFamily="66" charset="0"/>
                </a:rPr>
                <a:t>ou</a:t>
              </a:r>
              <a:endParaRPr lang="fr-FR" sz="1100" dirty="0">
                <a:latin typeface="Comic Sans MS" pitchFamily="66" charset="0"/>
              </a:endParaRPr>
            </a:p>
          </p:txBody>
        </p:sp>
        <p:cxnSp>
          <p:nvCxnSpPr>
            <p:cNvPr id="125" name="Connecteur droit avec flèche 124"/>
            <p:cNvCxnSpPr/>
            <p:nvPr/>
          </p:nvCxnSpPr>
          <p:spPr>
            <a:xfrm flipH="1">
              <a:off x="2761673" y="2890982"/>
              <a:ext cx="766618" cy="646545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Connecteur droit avec flèche 126"/>
            <p:cNvCxnSpPr/>
            <p:nvPr/>
          </p:nvCxnSpPr>
          <p:spPr>
            <a:xfrm flipH="1">
              <a:off x="3676073" y="3048000"/>
              <a:ext cx="138545" cy="424873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Connecteur droit avec flèche 128"/>
            <p:cNvCxnSpPr/>
            <p:nvPr/>
          </p:nvCxnSpPr>
          <p:spPr>
            <a:xfrm flipH="1">
              <a:off x="4904509" y="3011055"/>
              <a:ext cx="258618" cy="489527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1" name="Connecteur droit avec flèche 130"/>
            <p:cNvCxnSpPr/>
            <p:nvPr/>
          </p:nvCxnSpPr>
          <p:spPr>
            <a:xfrm>
              <a:off x="5735782" y="3020291"/>
              <a:ext cx="147782" cy="498764"/>
            </a:xfrm>
            <a:prstGeom prst="straightConnector1">
              <a:avLst/>
            </a:prstGeom>
            <a:ln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7" name="Forme libre 136"/>
            <p:cNvSpPr/>
            <p:nvPr/>
          </p:nvSpPr>
          <p:spPr>
            <a:xfrm>
              <a:off x="5163127" y="3149600"/>
              <a:ext cx="1828800" cy="2124364"/>
            </a:xfrm>
            <a:custGeom>
              <a:avLst/>
              <a:gdLst>
                <a:gd name="connsiteX0" fmla="*/ 1717964 w 1828800"/>
                <a:gd name="connsiteY0" fmla="*/ 0 h 2124364"/>
                <a:gd name="connsiteX1" fmla="*/ 1542473 w 1828800"/>
                <a:gd name="connsiteY1" fmla="*/ 1394691 h 2124364"/>
                <a:gd name="connsiteX2" fmla="*/ 0 w 1828800"/>
                <a:gd name="connsiteY2" fmla="*/ 2124364 h 21243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828800" h="2124364">
                  <a:moveTo>
                    <a:pt x="1717964" y="0"/>
                  </a:moveTo>
                  <a:cubicBezTo>
                    <a:pt x="1773382" y="520315"/>
                    <a:pt x="1828800" y="1040630"/>
                    <a:pt x="1542473" y="1394691"/>
                  </a:cubicBezTo>
                  <a:cubicBezTo>
                    <a:pt x="1256146" y="1748752"/>
                    <a:pt x="628073" y="1936558"/>
                    <a:pt x="0" y="2124364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9" name="Forme libre 138"/>
            <p:cNvSpPr/>
            <p:nvPr/>
          </p:nvSpPr>
          <p:spPr>
            <a:xfrm>
              <a:off x="6354618" y="3177309"/>
              <a:ext cx="791248" cy="2142836"/>
            </a:xfrm>
            <a:custGeom>
              <a:avLst/>
              <a:gdLst>
                <a:gd name="connsiteX0" fmla="*/ 591127 w 791248"/>
                <a:gd name="connsiteY0" fmla="*/ 0 h 2142836"/>
                <a:gd name="connsiteX1" fmla="*/ 692727 w 791248"/>
                <a:gd name="connsiteY1" fmla="*/ 1219200 h 2142836"/>
                <a:gd name="connsiteX2" fmla="*/ 0 w 791248"/>
                <a:gd name="connsiteY2" fmla="*/ 2142836 h 21428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791248" h="2142836">
                  <a:moveTo>
                    <a:pt x="591127" y="0"/>
                  </a:moveTo>
                  <a:cubicBezTo>
                    <a:pt x="691187" y="431030"/>
                    <a:pt x="791248" y="862061"/>
                    <a:pt x="692727" y="1219200"/>
                  </a:cubicBezTo>
                  <a:cubicBezTo>
                    <a:pt x="594206" y="1576339"/>
                    <a:pt x="297103" y="1859587"/>
                    <a:pt x="0" y="2142836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0" name="Forme libre 139"/>
            <p:cNvSpPr/>
            <p:nvPr/>
          </p:nvSpPr>
          <p:spPr>
            <a:xfrm>
              <a:off x="7333673" y="3140364"/>
              <a:ext cx="785091" cy="2068945"/>
            </a:xfrm>
            <a:custGeom>
              <a:avLst/>
              <a:gdLst>
                <a:gd name="connsiteX0" fmla="*/ 785091 w 785091"/>
                <a:gd name="connsiteY0" fmla="*/ 0 h 2068945"/>
                <a:gd name="connsiteX1" fmla="*/ 618836 w 785091"/>
                <a:gd name="connsiteY1" fmla="*/ 1080654 h 2068945"/>
                <a:gd name="connsiteX2" fmla="*/ 0 w 785091"/>
                <a:gd name="connsiteY2" fmla="*/ 2068945 h 20689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785091" h="2068945">
                  <a:moveTo>
                    <a:pt x="785091" y="0"/>
                  </a:moveTo>
                  <a:cubicBezTo>
                    <a:pt x="767387" y="367915"/>
                    <a:pt x="749684" y="735830"/>
                    <a:pt x="618836" y="1080654"/>
                  </a:cubicBezTo>
                  <a:cubicBezTo>
                    <a:pt x="487988" y="1425478"/>
                    <a:pt x="243994" y="1747211"/>
                    <a:pt x="0" y="2068945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41" name="Forme libre 140"/>
            <p:cNvSpPr/>
            <p:nvPr/>
          </p:nvSpPr>
          <p:spPr>
            <a:xfrm>
              <a:off x="8248073" y="3149600"/>
              <a:ext cx="101600" cy="2022764"/>
            </a:xfrm>
            <a:custGeom>
              <a:avLst/>
              <a:gdLst>
                <a:gd name="connsiteX0" fmla="*/ 0 w 101600"/>
                <a:gd name="connsiteY0" fmla="*/ 0 h 2022764"/>
                <a:gd name="connsiteX1" fmla="*/ 36945 w 101600"/>
                <a:gd name="connsiteY1" fmla="*/ 1154545 h 2022764"/>
                <a:gd name="connsiteX2" fmla="*/ 101600 w 101600"/>
                <a:gd name="connsiteY2" fmla="*/ 2022764 h 20227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01600" h="2022764">
                  <a:moveTo>
                    <a:pt x="0" y="0"/>
                  </a:moveTo>
                  <a:cubicBezTo>
                    <a:pt x="10006" y="408709"/>
                    <a:pt x="20012" y="817418"/>
                    <a:pt x="36945" y="1154545"/>
                  </a:cubicBezTo>
                  <a:cubicBezTo>
                    <a:pt x="53878" y="1491672"/>
                    <a:pt x="77739" y="1757218"/>
                    <a:pt x="101600" y="2022764"/>
                  </a:cubicBezTo>
                </a:path>
              </a:pathLst>
            </a:custGeom>
            <a:ln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grpSp>
          <p:nvGrpSpPr>
            <p:cNvPr id="144" name="Groupe 143"/>
            <p:cNvGrpSpPr/>
            <p:nvPr/>
          </p:nvGrpSpPr>
          <p:grpSpPr>
            <a:xfrm>
              <a:off x="4368800" y="1394691"/>
              <a:ext cx="877455" cy="480291"/>
              <a:chOff x="4368800" y="1394691"/>
              <a:chExt cx="877455" cy="480291"/>
            </a:xfrm>
          </p:grpSpPr>
          <p:sp>
            <p:nvSpPr>
              <p:cNvPr id="142" name="Forme libre 141"/>
              <p:cNvSpPr/>
              <p:nvPr/>
            </p:nvSpPr>
            <p:spPr>
              <a:xfrm>
                <a:off x="4368800" y="1394691"/>
                <a:ext cx="378691" cy="480291"/>
              </a:xfrm>
              <a:custGeom>
                <a:avLst/>
                <a:gdLst>
                  <a:gd name="connsiteX0" fmla="*/ 378691 w 378691"/>
                  <a:gd name="connsiteY0" fmla="*/ 0 h 480291"/>
                  <a:gd name="connsiteX1" fmla="*/ 175491 w 378691"/>
                  <a:gd name="connsiteY1" fmla="*/ 341745 h 480291"/>
                  <a:gd name="connsiteX2" fmla="*/ 0 w 378691"/>
                  <a:gd name="connsiteY2" fmla="*/ 480291 h 4802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78691" h="480291">
                    <a:moveTo>
                      <a:pt x="378691" y="0"/>
                    </a:moveTo>
                    <a:cubicBezTo>
                      <a:pt x="308648" y="130848"/>
                      <a:pt x="238606" y="261697"/>
                      <a:pt x="175491" y="341745"/>
                    </a:cubicBezTo>
                    <a:cubicBezTo>
                      <a:pt x="112376" y="421793"/>
                      <a:pt x="56188" y="451042"/>
                      <a:pt x="0" y="480291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43" name="Forme libre 142"/>
              <p:cNvSpPr/>
              <p:nvPr/>
            </p:nvSpPr>
            <p:spPr>
              <a:xfrm>
                <a:off x="4904509" y="1413164"/>
                <a:ext cx="341746" cy="434109"/>
              </a:xfrm>
              <a:custGeom>
                <a:avLst/>
                <a:gdLst>
                  <a:gd name="connsiteX0" fmla="*/ 0 w 341746"/>
                  <a:gd name="connsiteY0" fmla="*/ 0 h 434109"/>
                  <a:gd name="connsiteX1" fmla="*/ 193964 w 341746"/>
                  <a:gd name="connsiteY1" fmla="*/ 323272 h 434109"/>
                  <a:gd name="connsiteX2" fmla="*/ 341746 w 341746"/>
                  <a:gd name="connsiteY2" fmla="*/ 434109 h 4341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41746" h="434109">
                    <a:moveTo>
                      <a:pt x="0" y="0"/>
                    </a:moveTo>
                    <a:cubicBezTo>
                      <a:pt x="68503" y="125460"/>
                      <a:pt x="137006" y="250921"/>
                      <a:pt x="193964" y="323272"/>
                    </a:cubicBezTo>
                    <a:cubicBezTo>
                      <a:pt x="250922" y="395623"/>
                      <a:pt x="296334" y="414866"/>
                      <a:pt x="341746" y="434109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  <p:grpSp>
          <p:nvGrpSpPr>
            <p:cNvPr id="146" name="Groupe 145"/>
            <p:cNvGrpSpPr/>
            <p:nvPr/>
          </p:nvGrpSpPr>
          <p:grpSpPr>
            <a:xfrm>
              <a:off x="6987309" y="1371600"/>
              <a:ext cx="877455" cy="480291"/>
              <a:chOff x="4368800" y="1394691"/>
              <a:chExt cx="877455" cy="480291"/>
            </a:xfrm>
          </p:grpSpPr>
          <p:sp>
            <p:nvSpPr>
              <p:cNvPr id="147" name="Forme libre 146"/>
              <p:cNvSpPr/>
              <p:nvPr/>
            </p:nvSpPr>
            <p:spPr>
              <a:xfrm>
                <a:off x="4368800" y="1394691"/>
                <a:ext cx="378691" cy="480291"/>
              </a:xfrm>
              <a:custGeom>
                <a:avLst/>
                <a:gdLst>
                  <a:gd name="connsiteX0" fmla="*/ 378691 w 378691"/>
                  <a:gd name="connsiteY0" fmla="*/ 0 h 480291"/>
                  <a:gd name="connsiteX1" fmla="*/ 175491 w 378691"/>
                  <a:gd name="connsiteY1" fmla="*/ 341745 h 480291"/>
                  <a:gd name="connsiteX2" fmla="*/ 0 w 378691"/>
                  <a:gd name="connsiteY2" fmla="*/ 480291 h 4802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78691" h="480291">
                    <a:moveTo>
                      <a:pt x="378691" y="0"/>
                    </a:moveTo>
                    <a:cubicBezTo>
                      <a:pt x="308648" y="130848"/>
                      <a:pt x="238606" y="261697"/>
                      <a:pt x="175491" y="341745"/>
                    </a:cubicBezTo>
                    <a:cubicBezTo>
                      <a:pt x="112376" y="421793"/>
                      <a:pt x="56188" y="451042"/>
                      <a:pt x="0" y="480291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148" name="Forme libre 147"/>
              <p:cNvSpPr/>
              <p:nvPr/>
            </p:nvSpPr>
            <p:spPr>
              <a:xfrm>
                <a:off x="4904509" y="1413164"/>
                <a:ext cx="341746" cy="434109"/>
              </a:xfrm>
              <a:custGeom>
                <a:avLst/>
                <a:gdLst>
                  <a:gd name="connsiteX0" fmla="*/ 0 w 341746"/>
                  <a:gd name="connsiteY0" fmla="*/ 0 h 434109"/>
                  <a:gd name="connsiteX1" fmla="*/ 193964 w 341746"/>
                  <a:gd name="connsiteY1" fmla="*/ 323272 h 434109"/>
                  <a:gd name="connsiteX2" fmla="*/ 341746 w 341746"/>
                  <a:gd name="connsiteY2" fmla="*/ 434109 h 4341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341746" h="434109">
                    <a:moveTo>
                      <a:pt x="0" y="0"/>
                    </a:moveTo>
                    <a:cubicBezTo>
                      <a:pt x="68503" y="125460"/>
                      <a:pt x="137006" y="250921"/>
                      <a:pt x="193964" y="323272"/>
                    </a:cubicBezTo>
                    <a:cubicBezTo>
                      <a:pt x="250922" y="395623"/>
                      <a:pt x="296334" y="414866"/>
                      <a:pt x="341746" y="434109"/>
                    </a:cubicBezTo>
                  </a:path>
                </a:pathLst>
              </a:custGeom>
              <a:ln>
                <a:solidFill>
                  <a:schemeClr val="tx1"/>
                </a:solidFill>
                <a:headEnd type="none" w="med" len="med"/>
                <a:tailEnd type="arrow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>
                  <a:latin typeface="Comic Sans MS" pitchFamily="66" charset="0"/>
                </a:endParaRPr>
              </a:p>
            </p:txBody>
          </p:sp>
        </p:grpSp>
      </p:grpSp>
      <p:grpSp>
        <p:nvGrpSpPr>
          <p:cNvPr id="151" name="Groupe 150"/>
          <p:cNvGrpSpPr/>
          <p:nvPr/>
        </p:nvGrpSpPr>
        <p:grpSpPr>
          <a:xfrm>
            <a:off x="5531535" y="402092"/>
            <a:ext cx="578279" cy="878941"/>
            <a:chOff x="3419872" y="1268760"/>
            <a:chExt cx="578279" cy="878941"/>
          </a:xfrm>
        </p:grpSpPr>
        <p:grpSp>
          <p:nvGrpSpPr>
            <p:cNvPr id="152" name="Groupe 315"/>
            <p:cNvGrpSpPr/>
            <p:nvPr/>
          </p:nvGrpSpPr>
          <p:grpSpPr>
            <a:xfrm>
              <a:off x="3580505" y="1268760"/>
              <a:ext cx="257013" cy="155752"/>
              <a:chOff x="6732240" y="2708920"/>
              <a:chExt cx="576064" cy="360040"/>
            </a:xfrm>
          </p:grpSpPr>
          <p:sp>
            <p:nvSpPr>
              <p:cNvPr id="166" name="Ellipse 165"/>
              <p:cNvSpPr/>
              <p:nvPr/>
            </p:nvSpPr>
            <p:spPr>
              <a:xfrm>
                <a:off x="673224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7" name="Ellipse 166"/>
              <p:cNvSpPr/>
              <p:nvPr/>
            </p:nvSpPr>
            <p:spPr>
              <a:xfrm>
                <a:off x="709228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8" name="Ellipse 167"/>
              <p:cNvSpPr/>
              <p:nvPr/>
            </p:nvSpPr>
            <p:spPr>
              <a:xfrm>
                <a:off x="6804248" y="2780928"/>
                <a:ext cx="432048" cy="28803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grpSp>
            <p:nvGrpSpPr>
              <p:cNvPr id="169" name="Groupe 309"/>
              <p:cNvGrpSpPr/>
              <p:nvPr/>
            </p:nvGrpSpPr>
            <p:grpSpPr>
              <a:xfrm>
                <a:off x="6732240" y="2708920"/>
                <a:ext cx="576064" cy="144016"/>
                <a:chOff x="6732240" y="2276872"/>
                <a:chExt cx="576064" cy="288032"/>
              </a:xfrm>
            </p:grpSpPr>
            <p:sp>
              <p:nvSpPr>
                <p:cNvPr id="170" name="Arc 169"/>
                <p:cNvSpPr/>
                <p:nvPr/>
              </p:nvSpPr>
              <p:spPr>
                <a:xfrm>
                  <a:off x="6732240" y="2276872"/>
                  <a:ext cx="226961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171" name="Arc 170"/>
                <p:cNvSpPr/>
                <p:nvPr/>
              </p:nvSpPr>
              <p:spPr>
                <a:xfrm flipH="1">
                  <a:off x="7087949" y="2276872"/>
                  <a:ext cx="220355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</p:grpSp>
        <p:grpSp>
          <p:nvGrpSpPr>
            <p:cNvPr id="153" name="Groupe 345"/>
            <p:cNvGrpSpPr/>
            <p:nvPr/>
          </p:nvGrpSpPr>
          <p:grpSpPr>
            <a:xfrm>
              <a:off x="3419872" y="1299910"/>
              <a:ext cx="578279" cy="716458"/>
              <a:chOff x="3419872" y="1299910"/>
              <a:chExt cx="578279" cy="716458"/>
            </a:xfrm>
          </p:grpSpPr>
          <p:grpSp>
            <p:nvGrpSpPr>
              <p:cNvPr id="157" name="Groupe 311"/>
              <p:cNvGrpSpPr/>
              <p:nvPr/>
            </p:nvGrpSpPr>
            <p:grpSpPr>
              <a:xfrm>
                <a:off x="3548378" y="1362211"/>
                <a:ext cx="321266" cy="654157"/>
                <a:chOff x="6660232" y="2924944"/>
                <a:chExt cx="720080" cy="1512168"/>
              </a:xfrm>
              <a:solidFill>
                <a:schemeClr val="bg2">
                  <a:lumMod val="75000"/>
                </a:schemeClr>
              </a:solidFill>
            </p:grpSpPr>
            <p:sp>
              <p:nvSpPr>
                <p:cNvPr id="164" name="Ellipse 163"/>
                <p:cNvSpPr/>
                <p:nvPr/>
              </p:nvSpPr>
              <p:spPr>
                <a:xfrm>
                  <a:off x="6660232" y="3266982"/>
                  <a:ext cx="720080" cy="1170130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165" name="Ellipse 164"/>
                <p:cNvSpPr/>
                <p:nvPr/>
              </p:nvSpPr>
              <p:spPr>
                <a:xfrm>
                  <a:off x="6732240" y="2924944"/>
                  <a:ext cx="576064" cy="648072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  <p:sp>
            <p:nvSpPr>
              <p:cNvPr id="158" name="Forme libre 157"/>
              <p:cNvSpPr/>
              <p:nvPr/>
            </p:nvSpPr>
            <p:spPr>
              <a:xfrm>
                <a:off x="3805391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9" name="Forme libre 158"/>
              <p:cNvSpPr/>
              <p:nvPr/>
            </p:nvSpPr>
            <p:spPr>
              <a:xfrm flipH="1">
                <a:off x="3484125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0" name="Forme libre 159"/>
              <p:cNvSpPr/>
              <p:nvPr/>
            </p:nvSpPr>
            <p:spPr>
              <a:xfrm>
                <a:off x="3451999" y="1397910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1" name="Forme libre 160"/>
              <p:cNvSpPr/>
              <p:nvPr/>
            </p:nvSpPr>
            <p:spPr>
              <a:xfrm flipH="1">
                <a:off x="3837518" y="1393361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2" name="Forme libre 161"/>
              <p:cNvSpPr/>
              <p:nvPr/>
            </p:nvSpPr>
            <p:spPr>
              <a:xfrm>
                <a:off x="3419872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3" name="Forme libre 162"/>
              <p:cNvSpPr/>
              <p:nvPr/>
            </p:nvSpPr>
            <p:spPr>
              <a:xfrm flipH="1">
                <a:off x="3837518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154" name="Groupe 314"/>
            <p:cNvGrpSpPr/>
            <p:nvPr/>
          </p:nvGrpSpPr>
          <p:grpSpPr>
            <a:xfrm>
              <a:off x="3491880" y="1484784"/>
              <a:ext cx="454968" cy="662917"/>
              <a:chOff x="6511960" y="3247838"/>
              <a:chExt cx="1019758" cy="1532416"/>
            </a:xfrm>
            <a:solidFill>
              <a:schemeClr val="bg1">
                <a:lumMod val="65000"/>
                <a:alpha val="40000"/>
              </a:schemeClr>
            </a:solidFill>
          </p:grpSpPr>
          <p:sp>
            <p:nvSpPr>
              <p:cNvPr id="155" name="Larme 154"/>
              <p:cNvSpPr/>
              <p:nvPr/>
            </p:nvSpPr>
            <p:spPr>
              <a:xfrm rot="651685">
                <a:off x="6511960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6" name="Larme 155"/>
              <p:cNvSpPr/>
              <p:nvPr/>
            </p:nvSpPr>
            <p:spPr>
              <a:xfrm rot="20948315" flipH="1">
                <a:off x="7016017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</p:grpSp>
      <p:sp>
        <p:nvSpPr>
          <p:cNvPr id="145" name="ZoneTexte 144"/>
          <p:cNvSpPr txBox="1"/>
          <p:nvPr/>
        </p:nvSpPr>
        <p:spPr>
          <a:xfrm>
            <a:off x="6102413" y="576445"/>
            <a:ext cx="139012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1200" dirty="0" smtClean="0">
                <a:latin typeface="Comic Sans MS" pitchFamily="66" charset="0"/>
              </a:rPr>
              <a:t>Femelle </a:t>
            </a:r>
          </a:p>
          <a:p>
            <a:pPr algn="ctr"/>
            <a:r>
              <a:rPr lang="fr-FR" sz="1200" dirty="0" smtClean="0">
                <a:latin typeface="Comic Sans MS" pitchFamily="66" charset="0"/>
              </a:rPr>
              <a:t>Hétérozygote F1</a:t>
            </a:r>
          </a:p>
        </p:txBody>
      </p:sp>
      <p:sp>
        <p:nvSpPr>
          <p:cNvPr id="219" name="Rectangle avec flèche vers le bas 218"/>
          <p:cNvSpPr/>
          <p:nvPr/>
        </p:nvSpPr>
        <p:spPr>
          <a:xfrm>
            <a:off x="110837" y="4350327"/>
            <a:ext cx="1450109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  <a:latin typeface="Comic Sans MS" pitchFamily="66" charset="0"/>
              </a:rPr>
              <a:t>Chromosomes à déplacer</a:t>
            </a:r>
            <a:endParaRPr lang="fr-FR" sz="11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grpSp>
        <p:nvGrpSpPr>
          <p:cNvPr id="340" name="Groupe 762"/>
          <p:cNvGrpSpPr/>
          <p:nvPr/>
        </p:nvGrpSpPr>
        <p:grpSpPr>
          <a:xfrm>
            <a:off x="1496434" y="4766772"/>
            <a:ext cx="176212" cy="909152"/>
            <a:chOff x="1090033" y="4641851"/>
            <a:chExt cx="176212" cy="909152"/>
          </a:xfrm>
        </p:grpSpPr>
        <p:grpSp>
          <p:nvGrpSpPr>
            <p:cNvPr id="341" name="Groupe 778"/>
            <p:cNvGrpSpPr/>
            <p:nvPr/>
          </p:nvGrpSpPr>
          <p:grpSpPr>
            <a:xfrm>
              <a:off x="1103428" y="4641851"/>
              <a:ext cx="150494" cy="909152"/>
              <a:chOff x="1156394" y="2251075"/>
              <a:chExt cx="150494" cy="909152"/>
            </a:xfrm>
          </p:grpSpPr>
          <p:sp>
            <p:nvSpPr>
              <p:cNvPr id="344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45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46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42" name="Rectangle 341"/>
            <p:cNvSpPr/>
            <p:nvPr/>
          </p:nvSpPr>
          <p:spPr>
            <a:xfrm>
              <a:off x="1090033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43" name="Rectangle 342"/>
            <p:cNvSpPr/>
            <p:nvPr/>
          </p:nvSpPr>
          <p:spPr>
            <a:xfrm>
              <a:off x="1194807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47" name="Groupe 774"/>
          <p:cNvGrpSpPr/>
          <p:nvPr/>
        </p:nvGrpSpPr>
        <p:grpSpPr>
          <a:xfrm>
            <a:off x="1592522" y="5762480"/>
            <a:ext cx="74611" cy="905977"/>
            <a:chOff x="1022638" y="2537835"/>
            <a:chExt cx="74611" cy="905977"/>
          </a:xfrm>
        </p:grpSpPr>
        <p:grpSp>
          <p:nvGrpSpPr>
            <p:cNvPr id="348" name="Groupe 743"/>
            <p:cNvGrpSpPr/>
            <p:nvPr/>
          </p:nvGrpSpPr>
          <p:grpSpPr>
            <a:xfrm>
              <a:off x="1022638" y="2537835"/>
              <a:ext cx="68937" cy="905977"/>
              <a:chOff x="787400" y="2247900"/>
              <a:chExt cx="68937" cy="905977"/>
            </a:xfrm>
          </p:grpSpPr>
          <p:sp>
            <p:nvSpPr>
              <p:cNvPr id="350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51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49" name="Rectangle 348"/>
            <p:cNvSpPr/>
            <p:nvPr/>
          </p:nvSpPr>
          <p:spPr>
            <a:xfrm>
              <a:off x="1025811" y="330935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52" name="Groupe 351"/>
          <p:cNvGrpSpPr/>
          <p:nvPr/>
        </p:nvGrpSpPr>
        <p:grpSpPr>
          <a:xfrm>
            <a:off x="392833" y="4836969"/>
            <a:ext cx="171450" cy="496403"/>
            <a:chOff x="392833" y="4836969"/>
            <a:chExt cx="171450" cy="496403"/>
          </a:xfrm>
        </p:grpSpPr>
        <p:grpSp>
          <p:nvGrpSpPr>
            <p:cNvPr id="353" name="Groupe 755"/>
            <p:cNvGrpSpPr/>
            <p:nvPr/>
          </p:nvGrpSpPr>
          <p:grpSpPr>
            <a:xfrm>
              <a:off x="407815" y="4836969"/>
              <a:ext cx="147319" cy="496403"/>
              <a:chOff x="229294" y="2463799"/>
              <a:chExt cx="147319" cy="496403"/>
            </a:xfrm>
          </p:grpSpPr>
          <p:sp>
            <p:nvSpPr>
              <p:cNvPr id="356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57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58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54" name="Rectangle 353"/>
            <p:cNvSpPr/>
            <p:nvPr/>
          </p:nvSpPr>
          <p:spPr>
            <a:xfrm>
              <a:off x="392833" y="5178283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55" name="Rectangle 354"/>
            <p:cNvSpPr/>
            <p:nvPr/>
          </p:nvSpPr>
          <p:spPr>
            <a:xfrm>
              <a:off x="492845" y="517828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59" name="Groupe 774"/>
          <p:cNvGrpSpPr/>
          <p:nvPr/>
        </p:nvGrpSpPr>
        <p:grpSpPr>
          <a:xfrm>
            <a:off x="1793908" y="5757865"/>
            <a:ext cx="74611" cy="905977"/>
            <a:chOff x="1022638" y="2537835"/>
            <a:chExt cx="74611" cy="905977"/>
          </a:xfrm>
        </p:grpSpPr>
        <p:grpSp>
          <p:nvGrpSpPr>
            <p:cNvPr id="360" name="Groupe 743"/>
            <p:cNvGrpSpPr/>
            <p:nvPr/>
          </p:nvGrpSpPr>
          <p:grpSpPr>
            <a:xfrm>
              <a:off x="1022638" y="2537835"/>
              <a:ext cx="68937" cy="905977"/>
              <a:chOff x="787400" y="2247900"/>
              <a:chExt cx="68937" cy="905977"/>
            </a:xfrm>
          </p:grpSpPr>
          <p:sp>
            <p:nvSpPr>
              <p:cNvPr id="362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63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61" name="Rectangle 360"/>
            <p:cNvSpPr/>
            <p:nvPr/>
          </p:nvSpPr>
          <p:spPr>
            <a:xfrm>
              <a:off x="1025811" y="330935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64" name="Groupe 363"/>
          <p:cNvGrpSpPr/>
          <p:nvPr/>
        </p:nvGrpSpPr>
        <p:grpSpPr>
          <a:xfrm>
            <a:off x="1248062" y="4766542"/>
            <a:ext cx="176212" cy="909152"/>
            <a:chOff x="1248062" y="4766542"/>
            <a:chExt cx="176212" cy="909152"/>
          </a:xfrm>
        </p:grpSpPr>
        <p:grpSp>
          <p:nvGrpSpPr>
            <p:cNvPr id="365" name="Groupe 720"/>
            <p:cNvGrpSpPr/>
            <p:nvPr/>
          </p:nvGrpSpPr>
          <p:grpSpPr>
            <a:xfrm>
              <a:off x="1261457" y="4766542"/>
              <a:ext cx="150494" cy="909152"/>
              <a:chOff x="1156394" y="2251075"/>
              <a:chExt cx="150494" cy="909152"/>
            </a:xfrm>
          </p:grpSpPr>
          <p:sp>
            <p:nvSpPr>
              <p:cNvPr id="368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69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70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66" name="Rectangle 365"/>
            <p:cNvSpPr/>
            <p:nvPr/>
          </p:nvSpPr>
          <p:spPr>
            <a:xfrm>
              <a:off x="1248062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67" name="Rectangle 366"/>
            <p:cNvSpPr/>
            <p:nvPr/>
          </p:nvSpPr>
          <p:spPr>
            <a:xfrm>
              <a:off x="1352836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71" name="Groupe 762"/>
          <p:cNvGrpSpPr/>
          <p:nvPr/>
        </p:nvGrpSpPr>
        <p:grpSpPr>
          <a:xfrm>
            <a:off x="1741197" y="4738400"/>
            <a:ext cx="176212" cy="909152"/>
            <a:chOff x="1090033" y="4641851"/>
            <a:chExt cx="176212" cy="909152"/>
          </a:xfrm>
        </p:grpSpPr>
        <p:grpSp>
          <p:nvGrpSpPr>
            <p:cNvPr id="372" name="Groupe 778"/>
            <p:cNvGrpSpPr/>
            <p:nvPr/>
          </p:nvGrpSpPr>
          <p:grpSpPr>
            <a:xfrm>
              <a:off x="1103428" y="4641851"/>
              <a:ext cx="150494" cy="909152"/>
              <a:chOff x="1156394" y="2251075"/>
              <a:chExt cx="150494" cy="909152"/>
            </a:xfrm>
          </p:grpSpPr>
          <p:sp>
            <p:nvSpPr>
              <p:cNvPr id="375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76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77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73" name="Rectangle 372"/>
            <p:cNvSpPr/>
            <p:nvPr/>
          </p:nvSpPr>
          <p:spPr>
            <a:xfrm>
              <a:off x="1090033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74" name="Rectangle 373"/>
            <p:cNvSpPr/>
            <p:nvPr/>
          </p:nvSpPr>
          <p:spPr>
            <a:xfrm>
              <a:off x="1194807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78" name="Groupe 377"/>
          <p:cNvGrpSpPr/>
          <p:nvPr/>
        </p:nvGrpSpPr>
        <p:grpSpPr>
          <a:xfrm>
            <a:off x="110837" y="4836679"/>
            <a:ext cx="171450" cy="496403"/>
            <a:chOff x="110837" y="4836679"/>
            <a:chExt cx="171450" cy="496403"/>
          </a:xfrm>
        </p:grpSpPr>
        <p:grpSp>
          <p:nvGrpSpPr>
            <p:cNvPr id="379" name="Groupe 718"/>
            <p:cNvGrpSpPr/>
            <p:nvPr/>
          </p:nvGrpSpPr>
          <p:grpSpPr>
            <a:xfrm>
              <a:off x="125819" y="4836679"/>
              <a:ext cx="147319" cy="496403"/>
              <a:chOff x="229294" y="2463799"/>
              <a:chExt cx="147319" cy="496403"/>
            </a:xfrm>
          </p:grpSpPr>
          <p:sp>
            <p:nvSpPr>
              <p:cNvPr id="382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83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84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80" name="Rectangle 379"/>
            <p:cNvSpPr/>
            <p:nvPr/>
          </p:nvSpPr>
          <p:spPr>
            <a:xfrm>
              <a:off x="110837" y="517799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81" name="Rectangle 380"/>
            <p:cNvSpPr/>
            <p:nvPr/>
          </p:nvSpPr>
          <p:spPr>
            <a:xfrm>
              <a:off x="210849" y="5177992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85" name="Groupe 384"/>
          <p:cNvGrpSpPr/>
          <p:nvPr/>
        </p:nvGrpSpPr>
        <p:grpSpPr>
          <a:xfrm>
            <a:off x="161637" y="5382779"/>
            <a:ext cx="171450" cy="496403"/>
            <a:chOff x="110837" y="4836679"/>
            <a:chExt cx="171450" cy="496403"/>
          </a:xfrm>
        </p:grpSpPr>
        <p:grpSp>
          <p:nvGrpSpPr>
            <p:cNvPr id="386" name="Groupe 718"/>
            <p:cNvGrpSpPr/>
            <p:nvPr/>
          </p:nvGrpSpPr>
          <p:grpSpPr>
            <a:xfrm>
              <a:off x="125819" y="4836679"/>
              <a:ext cx="147319" cy="496403"/>
              <a:chOff x="229294" y="2463799"/>
              <a:chExt cx="147319" cy="496403"/>
            </a:xfrm>
          </p:grpSpPr>
          <p:sp>
            <p:nvSpPr>
              <p:cNvPr id="389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90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91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87" name="Rectangle 386"/>
            <p:cNvSpPr/>
            <p:nvPr/>
          </p:nvSpPr>
          <p:spPr>
            <a:xfrm>
              <a:off x="110837" y="517799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88" name="Rectangle 387"/>
            <p:cNvSpPr/>
            <p:nvPr/>
          </p:nvSpPr>
          <p:spPr>
            <a:xfrm>
              <a:off x="210849" y="5177992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92" name="Groupe 104"/>
          <p:cNvGrpSpPr/>
          <p:nvPr/>
        </p:nvGrpSpPr>
        <p:grpSpPr>
          <a:xfrm>
            <a:off x="159180" y="6165418"/>
            <a:ext cx="75288" cy="496403"/>
            <a:chOff x="400480" y="3739718"/>
            <a:chExt cx="75288" cy="496403"/>
          </a:xfrm>
        </p:grpSpPr>
        <p:grpSp>
          <p:nvGrpSpPr>
            <p:cNvPr id="393" name="Groupe 762"/>
            <p:cNvGrpSpPr/>
            <p:nvPr/>
          </p:nvGrpSpPr>
          <p:grpSpPr>
            <a:xfrm>
              <a:off x="406831" y="3739718"/>
              <a:ext cx="68937" cy="496403"/>
              <a:chOff x="492125" y="2466974"/>
              <a:chExt cx="68937" cy="496403"/>
            </a:xfrm>
          </p:grpSpPr>
          <p:sp>
            <p:nvSpPr>
              <p:cNvPr id="395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396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94" name="Rectangle 393"/>
            <p:cNvSpPr/>
            <p:nvPr/>
          </p:nvSpPr>
          <p:spPr>
            <a:xfrm>
              <a:off x="400480" y="407785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397" name="Groupe 104"/>
          <p:cNvGrpSpPr/>
          <p:nvPr/>
        </p:nvGrpSpPr>
        <p:grpSpPr>
          <a:xfrm>
            <a:off x="311580" y="6178118"/>
            <a:ext cx="75288" cy="496403"/>
            <a:chOff x="400480" y="3739718"/>
            <a:chExt cx="75288" cy="496403"/>
          </a:xfrm>
        </p:grpSpPr>
        <p:grpSp>
          <p:nvGrpSpPr>
            <p:cNvPr id="398" name="Groupe 762"/>
            <p:cNvGrpSpPr/>
            <p:nvPr/>
          </p:nvGrpSpPr>
          <p:grpSpPr>
            <a:xfrm>
              <a:off x="406831" y="3739718"/>
              <a:ext cx="68937" cy="496403"/>
              <a:chOff x="492125" y="2466974"/>
              <a:chExt cx="68937" cy="496403"/>
            </a:xfrm>
          </p:grpSpPr>
          <p:sp>
            <p:nvSpPr>
              <p:cNvPr id="400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01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399" name="Rectangle 398"/>
            <p:cNvSpPr/>
            <p:nvPr/>
          </p:nvSpPr>
          <p:spPr>
            <a:xfrm>
              <a:off x="400480" y="407785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402" name="Groupe 401"/>
          <p:cNvGrpSpPr/>
          <p:nvPr/>
        </p:nvGrpSpPr>
        <p:grpSpPr>
          <a:xfrm>
            <a:off x="443633" y="5395769"/>
            <a:ext cx="171450" cy="496403"/>
            <a:chOff x="392833" y="4836969"/>
            <a:chExt cx="171450" cy="496403"/>
          </a:xfrm>
        </p:grpSpPr>
        <p:grpSp>
          <p:nvGrpSpPr>
            <p:cNvPr id="403" name="Groupe 755"/>
            <p:cNvGrpSpPr/>
            <p:nvPr/>
          </p:nvGrpSpPr>
          <p:grpSpPr>
            <a:xfrm>
              <a:off x="407815" y="4836969"/>
              <a:ext cx="147319" cy="496403"/>
              <a:chOff x="229294" y="2463799"/>
              <a:chExt cx="147319" cy="496403"/>
            </a:xfrm>
          </p:grpSpPr>
          <p:sp>
            <p:nvSpPr>
              <p:cNvPr id="406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07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08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404" name="Rectangle 403"/>
            <p:cNvSpPr/>
            <p:nvPr/>
          </p:nvSpPr>
          <p:spPr>
            <a:xfrm>
              <a:off x="392833" y="5178283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405" name="Rectangle 404"/>
            <p:cNvSpPr/>
            <p:nvPr/>
          </p:nvSpPr>
          <p:spPr>
            <a:xfrm>
              <a:off x="492845" y="517828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409" name="Groupe 408"/>
          <p:cNvGrpSpPr/>
          <p:nvPr/>
        </p:nvGrpSpPr>
        <p:grpSpPr>
          <a:xfrm>
            <a:off x="981362" y="4791942"/>
            <a:ext cx="176212" cy="909152"/>
            <a:chOff x="1248062" y="4766542"/>
            <a:chExt cx="176212" cy="909152"/>
          </a:xfrm>
        </p:grpSpPr>
        <p:grpSp>
          <p:nvGrpSpPr>
            <p:cNvPr id="410" name="Groupe 720"/>
            <p:cNvGrpSpPr/>
            <p:nvPr/>
          </p:nvGrpSpPr>
          <p:grpSpPr>
            <a:xfrm>
              <a:off x="1261457" y="4766542"/>
              <a:ext cx="150494" cy="909152"/>
              <a:chOff x="1156394" y="2251075"/>
              <a:chExt cx="150494" cy="909152"/>
            </a:xfrm>
          </p:grpSpPr>
          <p:sp>
            <p:nvSpPr>
              <p:cNvPr id="413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14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15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411" name="Rectangle 410"/>
            <p:cNvSpPr/>
            <p:nvPr/>
          </p:nvSpPr>
          <p:spPr>
            <a:xfrm>
              <a:off x="1248062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412" name="Rectangle 411"/>
            <p:cNvSpPr/>
            <p:nvPr/>
          </p:nvSpPr>
          <p:spPr>
            <a:xfrm>
              <a:off x="1352836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416" name="Groupe 881"/>
          <p:cNvGrpSpPr/>
          <p:nvPr/>
        </p:nvGrpSpPr>
        <p:grpSpPr>
          <a:xfrm>
            <a:off x="494289" y="6169602"/>
            <a:ext cx="75288" cy="496403"/>
            <a:chOff x="233362" y="3000374"/>
            <a:chExt cx="75288" cy="496403"/>
          </a:xfrm>
        </p:grpSpPr>
        <p:grpSp>
          <p:nvGrpSpPr>
            <p:cNvPr id="417" name="Groupe 717"/>
            <p:cNvGrpSpPr/>
            <p:nvPr/>
          </p:nvGrpSpPr>
          <p:grpSpPr>
            <a:xfrm>
              <a:off x="239713" y="3000374"/>
              <a:ext cx="68937" cy="496403"/>
              <a:chOff x="492125" y="2466974"/>
              <a:chExt cx="68937" cy="496403"/>
            </a:xfrm>
          </p:grpSpPr>
          <p:sp>
            <p:nvSpPr>
              <p:cNvPr id="419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20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418" name="Rectangle 417"/>
            <p:cNvSpPr/>
            <p:nvPr/>
          </p:nvSpPr>
          <p:spPr>
            <a:xfrm>
              <a:off x="233362" y="333851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421" name="Groupe 881"/>
          <p:cNvGrpSpPr/>
          <p:nvPr/>
        </p:nvGrpSpPr>
        <p:grpSpPr>
          <a:xfrm>
            <a:off x="646689" y="6169602"/>
            <a:ext cx="75288" cy="496403"/>
            <a:chOff x="233362" y="3000374"/>
            <a:chExt cx="75288" cy="496403"/>
          </a:xfrm>
        </p:grpSpPr>
        <p:grpSp>
          <p:nvGrpSpPr>
            <p:cNvPr id="422" name="Groupe 717"/>
            <p:cNvGrpSpPr/>
            <p:nvPr/>
          </p:nvGrpSpPr>
          <p:grpSpPr>
            <a:xfrm>
              <a:off x="239713" y="3000374"/>
              <a:ext cx="68937" cy="496403"/>
              <a:chOff x="492125" y="2466974"/>
              <a:chExt cx="68937" cy="496403"/>
            </a:xfrm>
          </p:grpSpPr>
          <p:sp>
            <p:nvSpPr>
              <p:cNvPr id="424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25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423" name="Rectangle 422"/>
            <p:cNvSpPr/>
            <p:nvPr/>
          </p:nvSpPr>
          <p:spPr>
            <a:xfrm>
              <a:off x="233362" y="333851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426" name="Groupe 845"/>
          <p:cNvGrpSpPr/>
          <p:nvPr/>
        </p:nvGrpSpPr>
        <p:grpSpPr>
          <a:xfrm>
            <a:off x="1063192" y="5779510"/>
            <a:ext cx="74612" cy="905977"/>
            <a:chOff x="317067" y="2528310"/>
            <a:chExt cx="74612" cy="905977"/>
          </a:xfrm>
        </p:grpSpPr>
        <p:grpSp>
          <p:nvGrpSpPr>
            <p:cNvPr id="427" name="Groupe 719"/>
            <p:cNvGrpSpPr/>
            <p:nvPr/>
          </p:nvGrpSpPr>
          <p:grpSpPr>
            <a:xfrm>
              <a:off x="317067" y="2528310"/>
              <a:ext cx="68937" cy="905977"/>
              <a:chOff x="787400" y="2247900"/>
              <a:chExt cx="68937" cy="905977"/>
            </a:xfrm>
          </p:grpSpPr>
          <p:sp>
            <p:nvSpPr>
              <p:cNvPr id="429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30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428" name="Rectangle 427"/>
            <p:cNvSpPr/>
            <p:nvPr/>
          </p:nvSpPr>
          <p:spPr>
            <a:xfrm>
              <a:off x="320241" y="3304596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grpSp>
        <p:nvGrpSpPr>
          <p:cNvPr id="431" name="Groupe 845"/>
          <p:cNvGrpSpPr/>
          <p:nvPr/>
        </p:nvGrpSpPr>
        <p:grpSpPr>
          <a:xfrm>
            <a:off x="1228292" y="5766810"/>
            <a:ext cx="74612" cy="905977"/>
            <a:chOff x="317067" y="2528310"/>
            <a:chExt cx="74612" cy="905977"/>
          </a:xfrm>
        </p:grpSpPr>
        <p:grpSp>
          <p:nvGrpSpPr>
            <p:cNvPr id="432" name="Groupe 719"/>
            <p:cNvGrpSpPr/>
            <p:nvPr/>
          </p:nvGrpSpPr>
          <p:grpSpPr>
            <a:xfrm>
              <a:off x="317067" y="2528310"/>
              <a:ext cx="68937" cy="905977"/>
              <a:chOff x="787400" y="2247900"/>
              <a:chExt cx="68937" cy="905977"/>
            </a:xfrm>
          </p:grpSpPr>
          <p:sp>
            <p:nvSpPr>
              <p:cNvPr id="434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  <p:sp>
            <p:nvSpPr>
              <p:cNvPr id="435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>
                  <a:latin typeface="Comic Sans MS" pitchFamily="66" charset="0"/>
                </a:endParaRPr>
              </a:p>
            </p:txBody>
          </p:sp>
        </p:grpSp>
        <p:sp>
          <p:nvSpPr>
            <p:cNvPr id="433" name="Rectangle 432"/>
            <p:cNvSpPr/>
            <p:nvPr/>
          </p:nvSpPr>
          <p:spPr>
            <a:xfrm>
              <a:off x="320241" y="3304596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</p:grpSp>
      <p:sp>
        <p:nvSpPr>
          <p:cNvPr id="194" name="ZoneTexte 193"/>
          <p:cNvSpPr txBox="1"/>
          <p:nvPr/>
        </p:nvSpPr>
        <p:spPr>
          <a:xfrm>
            <a:off x="2149434" y="0"/>
            <a:ext cx="4987638" cy="276999"/>
          </a:xfrm>
          <a:prstGeom prst="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 smtClean="0">
                <a:latin typeface="Comic Sans MS" pitchFamily="66" charset="0"/>
              </a:rPr>
              <a:t>BRASSAGE GENETIQUE CHEZ LA DROSOPHILE</a:t>
            </a:r>
            <a:endParaRPr lang="fr-FR" sz="1200" b="1" dirty="0">
              <a:latin typeface="Comic Sans MS" pitchFamily="66" charset="0"/>
            </a:endParaRPr>
          </a:p>
        </p:txBody>
      </p:sp>
      <p:grpSp>
        <p:nvGrpSpPr>
          <p:cNvPr id="228" name="Groupe 227"/>
          <p:cNvGrpSpPr/>
          <p:nvPr/>
        </p:nvGrpSpPr>
        <p:grpSpPr>
          <a:xfrm>
            <a:off x="0" y="95000"/>
            <a:ext cx="1808249" cy="4114512"/>
            <a:chOff x="0" y="95000"/>
            <a:chExt cx="1808249" cy="4114512"/>
          </a:xfrm>
        </p:grpSpPr>
        <p:grpSp>
          <p:nvGrpSpPr>
            <p:cNvPr id="227" name="Groupe 226"/>
            <p:cNvGrpSpPr/>
            <p:nvPr/>
          </p:nvGrpSpPr>
          <p:grpSpPr>
            <a:xfrm>
              <a:off x="224910" y="2225201"/>
              <a:ext cx="1290163" cy="1984311"/>
              <a:chOff x="224910" y="2260826"/>
              <a:chExt cx="1290163" cy="1984311"/>
            </a:xfrm>
          </p:grpSpPr>
          <p:sp>
            <p:nvSpPr>
              <p:cNvPr id="438" name="ZoneTexte 437"/>
              <p:cNvSpPr txBox="1"/>
              <p:nvPr/>
            </p:nvSpPr>
            <p:spPr>
              <a:xfrm>
                <a:off x="238762" y="2260826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n°2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grpSp>
            <p:nvGrpSpPr>
              <p:cNvPr id="439" name="Groupe 845"/>
              <p:cNvGrpSpPr/>
              <p:nvPr/>
            </p:nvGrpSpPr>
            <p:grpSpPr>
              <a:xfrm>
                <a:off x="402792" y="2518410"/>
                <a:ext cx="74612" cy="905977"/>
                <a:chOff x="317067" y="2528310"/>
                <a:chExt cx="74612" cy="905977"/>
              </a:xfrm>
            </p:grpSpPr>
            <p:grpSp>
              <p:nvGrpSpPr>
                <p:cNvPr id="461" name="Groupe 719"/>
                <p:cNvGrpSpPr/>
                <p:nvPr/>
              </p:nvGrpSpPr>
              <p:grpSpPr>
                <a:xfrm>
                  <a:off x="317067" y="2528310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463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464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462" name="Rectangle 461"/>
                <p:cNvSpPr/>
                <p:nvPr/>
              </p:nvSpPr>
              <p:spPr>
                <a:xfrm>
                  <a:off x="320241" y="3304596"/>
                  <a:ext cx="71438" cy="76200"/>
                </a:xfrm>
                <a:prstGeom prst="rect">
                  <a:avLst/>
                </a:prstGeom>
                <a:solidFill>
                  <a:srgbClr val="66FF66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440" name="Groupe 853"/>
              <p:cNvGrpSpPr/>
              <p:nvPr/>
            </p:nvGrpSpPr>
            <p:grpSpPr>
              <a:xfrm>
                <a:off x="1108363" y="2527935"/>
                <a:ext cx="74611" cy="905977"/>
                <a:chOff x="1022638" y="2537835"/>
                <a:chExt cx="74611" cy="905977"/>
              </a:xfrm>
            </p:grpSpPr>
            <p:grpSp>
              <p:nvGrpSpPr>
                <p:cNvPr id="457" name="Groupe 743"/>
                <p:cNvGrpSpPr/>
                <p:nvPr/>
              </p:nvGrpSpPr>
              <p:grpSpPr>
                <a:xfrm>
                  <a:off x="1022638" y="2537835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459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460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458" name="Rectangle 457"/>
                <p:cNvSpPr/>
                <p:nvPr/>
              </p:nvSpPr>
              <p:spPr>
                <a:xfrm>
                  <a:off x="1025811" y="3309358"/>
                  <a:ext cx="71438" cy="76200"/>
                </a:xfrm>
                <a:prstGeom prst="rect">
                  <a:avLst/>
                </a:prstGeom>
                <a:solidFill>
                  <a:srgbClr val="FF00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441" name="ZoneTexte 440"/>
              <p:cNvSpPr txBox="1"/>
              <p:nvPr/>
            </p:nvSpPr>
            <p:spPr>
              <a:xfrm>
                <a:off x="478910" y="3207554"/>
                <a:ext cx="39626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442" name="ZoneTexte 441"/>
              <p:cNvSpPr txBox="1"/>
              <p:nvPr/>
            </p:nvSpPr>
            <p:spPr>
              <a:xfrm>
                <a:off x="1140694" y="3208940"/>
                <a:ext cx="335348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endParaRPr lang="fr-FR" sz="1000" dirty="0" smtClean="0">
                  <a:latin typeface="Comic Sans MS" pitchFamily="66" charset="0"/>
                </a:endParaRPr>
              </a:p>
            </p:txBody>
          </p:sp>
          <p:sp>
            <p:nvSpPr>
              <p:cNvPr id="443" name="ZoneTexte 442"/>
              <p:cNvSpPr txBox="1"/>
              <p:nvPr/>
            </p:nvSpPr>
            <p:spPr>
              <a:xfrm>
                <a:off x="224910" y="3472773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n°3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sp>
            <p:nvSpPr>
              <p:cNvPr id="444" name="ZoneTexte 443"/>
              <p:cNvSpPr txBox="1"/>
              <p:nvPr/>
            </p:nvSpPr>
            <p:spPr>
              <a:xfrm>
                <a:off x="438505" y="3959662"/>
                <a:ext cx="40107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grpSp>
            <p:nvGrpSpPr>
              <p:cNvPr id="445" name="Groupe 881"/>
              <p:cNvGrpSpPr/>
              <p:nvPr/>
            </p:nvGrpSpPr>
            <p:grpSpPr>
              <a:xfrm>
                <a:off x="405389" y="3696402"/>
                <a:ext cx="75288" cy="496403"/>
                <a:chOff x="233362" y="3000374"/>
                <a:chExt cx="75288" cy="496403"/>
              </a:xfrm>
            </p:grpSpPr>
            <p:grpSp>
              <p:nvGrpSpPr>
                <p:cNvPr id="453" name="Groupe 717"/>
                <p:cNvGrpSpPr/>
                <p:nvPr/>
              </p:nvGrpSpPr>
              <p:grpSpPr>
                <a:xfrm>
                  <a:off x="239713" y="3000374"/>
                  <a:ext cx="68937" cy="496403"/>
                  <a:chOff x="492125" y="2466974"/>
                  <a:chExt cx="68937" cy="496403"/>
                </a:xfrm>
              </p:grpSpPr>
              <p:sp>
                <p:nvSpPr>
                  <p:cNvPr id="455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502344" y="2466974"/>
                    <a:ext cx="45719" cy="496403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456" name="Freeform 2064"/>
                  <p:cNvSpPr>
                    <a:spLocks/>
                  </p:cNvSpPr>
                  <p:nvPr/>
                </p:nvSpPr>
                <p:spPr bwMode="auto">
                  <a:xfrm>
                    <a:off x="492125" y="2664511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454" name="Rectangle 453"/>
                <p:cNvSpPr/>
                <p:nvPr/>
              </p:nvSpPr>
              <p:spPr>
                <a:xfrm>
                  <a:off x="233362" y="3338512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446" name="Groupe 398"/>
              <p:cNvGrpSpPr/>
              <p:nvPr/>
            </p:nvGrpSpPr>
            <p:grpSpPr>
              <a:xfrm>
                <a:off x="1111680" y="3717618"/>
                <a:ext cx="372407" cy="527519"/>
                <a:chOff x="400480" y="3739718"/>
                <a:chExt cx="372407" cy="527519"/>
              </a:xfrm>
            </p:grpSpPr>
            <p:sp>
              <p:nvSpPr>
                <p:cNvPr id="447" name="ZoneTexte 446"/>
                <p:cNvSpPr txBox="1"/>
                <p:nvPr/>
              </p:nvSpPr>
              <p:spPr>
                <a:xfrm>
                  <a:off x="432729" y="4021016"/>
                  <a:ext cx="340158" cy="246221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fr-FR" sz="1000" dirty="0" err="1" smtClean="0">
                      <a:latin typeface="Comic Sans MS" pitchFamily="66" charset="0"/>
                    </a:rPr>
                    <a:t>Eb</a:t>
                  </a:r>
                  <a:endParaRPr lang="fr-FR" sz="1000" dirty="0" smtClean="0">
                    <a:latin typeface="Comic Sans MS" pitchFamily="66" charset="0"/>
                  </a:endParaRPr>
                </a:p>
              </p:txBody>
            </p:sp>
            <p:grpSp>
              <p:nvGrpSpPr>
                <p:cNvPr id="448" name="Groupe 104"/>
                <p:cNvGrpSpPr/>
                <p:nvPr/>
              </p:nvGrpSpPr>
              <p:grpSpPr>
                <a:xfrm>
                  <a:off x="400480" y="3739718"/>
                  <a:ext cx="75288" cy="496403"/>
                  <a:chOff x="400480" y="3739718"/>
                  <a:chExt cx="75288" cy="496403"/>
                </a:xfrm>
              </p:grpSpPr>
              <p:grpSp>
                <p:nvGrpSpPr>
                  <p:cNvPr id="449" name="Groupe 762"/>
                  <p:cNvGrpSpPr/>
                  <p:nvPr/>
                </p:nvGrpSpPr>
                <p:grpSpPr>
                  <a:xfrm>
                    <a:off x="406831" y="3739718"/>
                    <a:ext cx="68937" cy="496403"/>
                    <a:chOff x="492125" y="2466974"/>
                    <a:chExt cx="68937" cy="496403"/>
                  </a:xfrm>
                </p:grpSpPr>
                <p:sp>
                  <p:nvSpPr>
                    <p:cNvPr id="451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502344" y="2466974"/>
                      <a:ext cx="45719" cy="496403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452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492125" y="2664511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450" name="Rectangle 449"/>
                  <p:cNvSpPr/>
                  <p:nvPr/>
                </p:nvSpPr>
                <p:spPr>
                  <a:xfrm>
                    <a:off x="400480" y="4077856"/>
                    <a:ext cx="71438" cy="76200"/>
                  </a:xfrm>
                  <a:prstGeom prst="rect">
                    <a:avLst/>
                  </a:prstGeom>
                  <a:solidFill>
                    <a:srgbClr val="00B0F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</p:grpSp>
        <p:grpSp>
          <p:nvGrpSpPr>
            <p:cNvPr id="195" name="Groupe 892"/>
            <p:cNvGrpSpPr/>
            <p:nvPr/>
          </p:nvGrpSpPr>
          <p:grpSpPr>
            <a:xfrm>
              <a:off x="0" y="95000"/>
              <a:ext cx="1808249" cy="2257375"/>
              <a:chOff x="0" y="891329"/>
              <a:chExt cx="1808249" cy="2358258"/>
            </a:xfrm>
          </p:grpSpPr>
          <p:sp>
            <p:nvSpPr>
              <p:cNvPr id="196" name="ZoneTexte 195"/>
              <p:cNvSpPr txBox="1"/>
              <p:nvPr/>
            </p:nvSpPr>
            <p:spPr>
              <a:xfrm>
                <a:off x="167659" y="891329"/>
                <a:ext cx="1510184" cy="546603"/>
              </a:xfrm>
              <a:prstGeom prst="rect">
                <a:avLst/>
              </a:prstGeom>
            </p:spPr>
            <p:style>
              <a:lnRef idx="1">
                <a:schemeClr val="accent4"/>
              </a:lnRef>
              <a:fillRef idx="2">
                <a:schemeClr val="accent4"/>
              </a:fillRef>
              <a:effectRef idx="1">
                <a:schemeClr val="accent4"/>
              </a:effectRef>
              <a:fontRef idx="minor">
                <a:schemeClr val="dk1"/>
              </a:fontRef>
            </p:style>
            <p:txBody>
              <a:bodyPr wrap="square" rtlCol="0">
                <a:spAutoFit/>
              </a:bodyPr>
              <a:lstStyle/>
              <a:p>
                <a:pPr algn="ctr"/>
                <a:r>
                  <a:rPr lang="fr-FR" sz="1400" dirty="0" smtClean="0">
                    <a:latin typeface="Comic Sans MS" pitchFamily="66" charset="0"/>
                  </a:rPr>
                  <a:t>Gènes indépendants</a:t>
                </a:r>
                <a:endParaRPr lang="fr-FR" sz="1400" dirty="0">
                  <a:latin typeface="Comic Sans MS" pitchFamily="66" charset="0"/>
                </a:endParaRPr>
              </a:p>
            </p:txBody>
          </p:sp>
          <p:sp>
            <p:nvSpPr>
              <p:cNvPr id="197" name="ZoneTexte 196"/>
              <p:cNvSpPr txBox="1"/>
              <p:nvPr/>
            </p:nvSpPr>
            <p:spPr>
              <a:xfrm>
                <a:off x="0" y="1545471"/>
                <a:ext cx="1808249" cy="17041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Gène  codant la taille des ailes: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 : ailes longues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 : ailes vestigiales</a:t>
                </a:r>
              </a:p>
              <a:p>
                <a:pPr>
                  <a:buFontTx/>
                  <a:buChar char="-"/>
                </a:pPr>
                <a:endParaRPr lang="fr-FR" sz="1000" dirty="0" smtClean="0">
                  <a:latin typeface="Comic Sans MS" pitchFamily="66" charset="0"/>
                </a:endParaRPr>
              </a:p>
              <a:p>
                <a:r>
                  <a:rPr lang="fr-FR" sz="1000" b="1" dirty="0" smtClean="0">
                    <a:latin typeface="Comic Sans MS" pitchFamily="66" charset="0"/>
                  </a:rPr>
                  <a:t>Gène codant la couleur du corps: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 : couleur beige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 : couleur noire</a:t>
                </a:r>
              </a:p>
              <a:p>
                <a:endParaRPr lang="fr-FR" sz="10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229" name="Ruban vers le haut 228"/>
          <p:cNvSpPr/>
          <p:nvPr/>
        </p:nvSpPr>
        <p:spPr>
          <a:xfrm>
            <a:off x="8234489" y="-1"/>
            <a:ext cx="909514" cy="368135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600" dirty="0" smtClean="0">
                <a:solidFill>
                  <a:schemeClr val="tx1"/>
                </a:solidFill>
                <a:latin typeface="Comic Sans MS" pitchFamily="66" charset="0"/>
              </a:rPr>
              <a:t>4</a:t>
            </a:r>
            <a:endParaRPr lang="fr-FR" sz="160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2" name="Tableau 121"/>
          <p:cNvGraphicFramePr>
            <a:graphicFrameLocks noGrp="1"/>
          </p:cNvGraphicFramePr>
          <p:nvPr/>
        </p:nvGraphicFramePr>
        <p:xfrm>
          <a:off x="2074183" y="1515592"/>
          <a:ext cx="6668655" cy="374072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333731"/>
                <a:gridCol w="1333731"/>
                <a:gridCol w="1333731"/>
                <a:gridCol w="1333731"/>
                <a:gridCol w="1333731"/>
              </a:tblGrid>
              <a:tr h="1413227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2327499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  <p:grpSp>
        <p:nvGrpSpPr>
          <p:cNvPr id="2" name="Groupe 137"/>
          <p:cNvGrpSpPr/>
          <p:nvPr/>
        </p:nvGrpSpPr>
        <p:grpSpPr>
          <a:xfrm>
            <a:off x="3772830" y="5645005"/>
            <a:ext cx="578279" cy="880969"/>
            <a:chOff x="6372200" y="2708920"/>
            <a:chExt cx="1296144" cy="2036472"/>
          </a:xfrm>
        </p:grpSpPr>
        <p:grpSp>
          <p:nvGrpSpPr>
            <p:cNvPr id="3" name="Groupe 315"/>
            <p:cNvGrpSpPr/>
            <p:nvPr/>
          </p:nvGrpSpPr>
          <p:grpSpPr>
            <a:xfrm>
              <a:off x="6732240" y="2708920"/>
              <a:ext cx="576064" cy="360040"/>
              <a:chOff x="6732240" y="2708920"/>
              <a:chExt cx="576064" cy="360040"/>
            </a:xfrm>
          </p:grpSpPr>
          <p:sp>
            <p:nvSpPr>
              <p:cNvPr id="160" name="Ellipse 159"/>
              <p:cNvSpPr/>
              <p:nvPr/>
            </p:nvSpPr>
            <p:spPr>
              <a:xfrm>
                <a:off x="673224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1" name="Ellipse 160"/>
              <p:cNvSpPr/>
              <p:nvPr/>
            </p:nvSpPr>
            <p:spPr>
              <a:xfrm>
                <a:off x="709228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62" name="Ellipse 161"/>
              <p:cNvSpPr/>
              <p:nvPr/>
            </p:nvSpPr>
            <p:spPr>
              <a:xfrm>
                <a:off x="6804248" y="2780928"/>
                <a:ext cx="432048" cy="28803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grpSp>
            <p:nvGrpSpPr>
              <p:cNvPr id="4" name="Groupe 309"/>
              <p:cNvGrpSpPr/>
              <p:nvPr/>
            </p:nvGrpSpPr>
            <p:grpSpPr>
              <a:xfrm>
                <a:off x="6732240" y="2708920"/>
                <a:ext cx="576064" cy="144016"/>
                <a:chOff x="6732240" y="2276872"/>
                <a:chExt cx="576064" cy="288032"/>
              </a:xfrm>
            </p:grpSpPr>
            <p:sp>
              <p:nvSpPr>
                <p:cNvPr id="164" name="Arc 163"/>
                <p:cNvSpPr/>
                <p:nvPr/>
              </p:nvSpPr>
              <p:spPr>
                <a:xfrm>
                  <a:off x="6732240" y="2276872"/>
                  <a:ext cx="226961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165" name="Arc 164"/>
                <p:cNvSpPr/>
                <p:nvPr/>
              </p:nvSpPr>
              <p:spPr>
                <a:xfrm flipH="1">
                  <a:off x="7087949" y="2276872"/>
                  <a:ext cx="220355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</p:grpSp>
        <p:grpSp>
          <p:nvGrpSpPr>
            <p:cNvPr id="5" name="Groupe 322"/>
            <p:cNvGrpSpPr/>
            <p:nvPr/>
          </p:nvGrpSpPr>
          <p:grpSpPr>
            <a:xfrm>
              <a:off x="6372200" y="2780928"/>
              <a:ext cx="1296144" cy="1656184"/>
              <a:chOff x="6372200" y="2780928"/>
              <a:chExt cx="1296144" cy="1656184"/>
            </a:xfrm>
          </p:grpSpPr>
          <p:grpSp>
            <p:nvGrpSpPr>
              <p:cNvPr id="6" name="Groupe 311"/>
              <p:cNvGrpSpPr/>
              <p:nvPr/>
            </p:nvGrpSpPr>
            <p:grpSpPr>
              <a:xfrm>
                <a:off x="6660232" y="2924944"/>
                <a:ext cx="720080" cy="1512168"/>
                <a:chOff x="6660232" y="2924944"/>
                <a:chExt cx="720080" cy="1512168"/>
              </a:xfrm>
              <a:solidFill>
                <a:schemeClr val="tx1">
                  <a:lumMod val="85000"/>
                  <a:lumOff val="15000"/>
                </a:schemeClr>
              </a:solidFill>
            </p:grpSpPr>
            <p:sp>
              <p:nvSpPr>
                <p:cNvPr id="158" name="Ellipse 157"/>
                <p:cNvSpPr/>
                <p:nvPr/>
              </p:nvSpPr>
              <p:spPr>
                <a:xfrm>
                  <a:off x="6660232" y="3266982"/>
                  <a:ext cx="720080" cy="1170130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159" name="Ellipse 158"/>
                <p:cNvSpPr/>
                <p:nvPr/>
              </p:nvSpPr>
              <p:spPr>
                <a:xfrm>
                  <a:off x="6732240" y="2924944"/>
                  <a:ext cx="576064" cy="648072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  <p:sp>
            <p:nvSpPr>
              <p:cNvPr id="152" name="Forme libre 151"/>
              <p:cNvSpPr/>
              <p:nvPr/>
            </p:nvSpPr>
            <p:spPr>
              <a:xfrm>
                <a:off x="7236296" y="2780928"/>
                <a:ext cx="288032" cy="28547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3" name="Forme libre 152"/>
              <p:cNvSpPr/>
              <p:nvPr/>
            </p:nvSpPr>
            <p:spPr>
              <a:xfrm flipH="1">
                <a:off x="6516216" y="2780928"/>
                <a:ext cx="288032" cy="28547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4" name="Forme libre 153"/>
              <p:cNvSpPr/>
              <p:nvPr/>
            </p:nvSpPr>
            <p:spPr>
              <a:xfrm>
                <a:off x="6444208" y="3007467"/>
                <a:ext cx="298337" cy="277517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5" name="Forme libre 154"/>
              <p:cNvSpPr/>
              <p:nvPr/>
            </p:nvSpPr>
            <p:spPr>
              <a:xfrm flipH="1">
                <a:off x="7308304" y="2996952"/>
                <a:ext cx="298337" cy="277517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6" name="Forme libre 155"/>
              <p:cNvSpPr/>
              <p:nvPr/>
            </p:nvSpPr>
            <p:spPr>
              <a:xfrm>
                <a:off x="6372200" y="3356992"/>
                <a:ext cx="360040" cy="792088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7" name="Forme libre 156"/>
              <p:cNvSpPr/>
              <p:nvPr/>
            </p:nvSpPr>
            <p:spPr>
              <a:xfrm flipH="1">
                <a:off x="7308304" y="3356992"/>
                <a:ext cx="360040" cy="792088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7" name="Groupe 314"/>
            <p:cNvGrpSpPr/>
            <p:nvPr/>
          </p:nvGrpSpPr>
          <p:grpSpPr>
            <a:xfrm>
              <a:off x="6516216" y="3212976"/>
              <a:ext cx="1019758" cy="1532416"/>
              <a:chOff x="6511960" y="3247838"/>
              <a:chExt cx="1019758" cy="1532416"/>
            </a:xfrm>
            <a:solidFill>
              <a:schemeClr val="bg1">
                <a:lumMod val="65000"/>
                <a:alpha val="40000"/>
              </a:schemeClr>
            </a:solidFill>
          </p:grpSpPr>
          <p:sp>
            <p:nvSpPr>
              <p:cNvPr id="149" name="Larme 148"/>
              <p:cNvSpPr/>
              <p:nvPr/>
            </p:nvSpPr>
            <p:spPr>
              <a:xfrm rot="651685">
                <a:off x="6511960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50" name="Larme 149"/>
              <p:cNvSpPr/>
              <p:nvPr/>
            </p:nvSpPr>
            <p:spPr>
              <a:xfrm rot="20948315" flipH="1">
                <a:off x="7016017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</p:grpSp>
      <p:grpSp>
        <p:nvGrpSpPr>
          <p:cNvPr id="8" name="Groupe 165"/>
          <p:cNvGrpSpPr/>
          <p:nvPr/>
        </p:nvGrpSpPr>
        <p:grpSpPr>
          <a:xfrm>
            <a:off x="2287680" y="5609711"/>
            <a:ext cx="578279" cy="878941"/>
            <a:chOff x="3419872" y="1268760"/>
            <a:chExt cx="578279" cy="878941"/>
          </a:xfrm>
        </p:grpSpPr>
        <p:grpSp>
          <p:nvGrpSpPr>
            <p:cNvPr id="9" name="Groupe 315"/>
            <p:cNvGrpSpPr/>
            <p:nvPr/>
          </p:nvGrpSpPr>
          <p:grpSpPr>
            <a:xfrm>
              <a:off x="3580505" y="1268760"/>
              <a:ext cx="257013" cy="155752"/>
              <a:chOff x="6732240" y="2708920"/>
              <a:chExt cx="576064" cy="360040"/>
            </a:xfrm>
          </p:grpSpPr>
          <p:sp>
            <p:nvSpPr>
              <p:cNvPr id="181" name="Ellipse 180"/>
              <p:cNvSpPr/>
              <p:nvPr/>
            </p:nvSpPr>
            <p:spPr>
              <a:xfrm>
                <a:off x="673224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82" name="Ellipse 181"/>
              <p:cNvSpPr/>
              <p:nvPr/>
            </p:nvSpPr>
            <p:spPr>
              <a:xfrm>
                <a:off x="709228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83" name="Ellipse 182"/>
              <p:cNvSpPr/>
              <p:nvPr/>
            </p:nvSpPr>
            <p:spPr>
              <a:xfrm>
                <a:off x="6804248" y="2780928"/>
                <a:ext cx="432048" cy="28803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grpSp>
            <p:nvGrpSpPr>
              <p:cNvPr id="10" name="Groupe 309"/>
              <p:cNvGrpSpPr/>
              <p:nvPr/>
            </p:nvGrpSpPr>
            <p:grpSpPr>
              <a:xfrm>
                <a:off x="6732240" y="2708920"/>
                <a:ext cx="576064" cy="144016"/>
                <a:chOff x="6732240" y="2276872"/>
                <a:chExt cx="576064" cy="288032"/>
              </a:xfrm>
            </p:grpSpPr>
            <p:sp>
              <p:nvSpPr>
                <p:cNvPr id="185" name="Arc 184"/>
                <p:cNvSpPr/>
                <p:nvPr/>
              </p:nvSpPr>
              <p:spPr>
                <a:xfrm>
                  <a:off x="6732240" y="2276872"/>
                  <a:ext cx="226961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186" name="Arc 185"/>
                <p:cNvSpPr/>
                <p:nvPr/>
              </p:nvSpPr>
              <p:spPr>
                <a:xfrm flipH="1">
                  <a:off x="7087949" y="2276872"/>
                  <a:ext cx="220355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</p:grpSp>
        <p:grpSp>
          <p:nvGrpSpPr>
            <p:cNvPr id="11" name="Groupe 345"/>
            <p:cNvGrpSpPr/>
            <p:nvPr/>
          </p:nvGrpSpPr>
          <p:grpSpPr>
            <a:xfrm>
              <a:off x="3419872" y="1299910"/>
              <a:ext cx="578279" cy="716458"/>
              <a:chOff x="3419872" y="1299910"/>
              <a:chExt cx="578279" cy="716458"/>
            </a:xfrm>
          </p:grpSpPr>
          <p:grpSp>
            <p:nvGrpSpPr>
              <p:cNvPr id="12" name="Groupe 311"/>
              <p:cNvGrpSpPr/>
              <p:nvPr/>
            </p:nvGrpSpPr>
            <p:grpSpPr>
              <a:xfrm>
                <a:off x="3548378" y="1362211"/>
                <a:ext cx="321266" cy="654157"/>
                <a:chOff x="6660232" y="2924944"/>
                <a:chExt cx="720080" cy="1512168"/>
              </a:xfrm>
              <a:solidFill>
                <a:schemeClr val="bg2">
                  <a:lumMod val="75000"/>
                </a:schemeClr>
              </a:solidFill>
            </p:grpSpPr>
            <p:sp>
              <p:nvSpPr>
                <p:cNvPr id="179" name="Ellipse 178"/>
                <p:cNvSpPr/>
                <p:nvPr/>
              </p:nvSpPr>
              <p:spPr>
                <a:xfrm>
                  <a:off x="6660232" y="3266982"/>
                  <a:ext cx="720080" cy="1170130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180" name="Ellipse 179"/>
                <p:cNvSpPr/>
                <p:nvPr/>
              </p:nvSpPr>
              <p:spPr>
                <a:xfrm>
                  <a:off x="6732240" y="2924944"/>
                  <a:ext cx="576064" cy="648072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  <p:sp>
            <p:nvSpPr>
              <p:cNvPr id="173" name="Forme libre 172"/>
              <p:cNvSpPr/>
              <p:nvPr/>
            </p:nvSpPr>
            <p:spPr>
              <a:xfrm>
                <a:off x="3805391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4" name="Forme libre 173"/>
              <p:cNvSpPr/>
              <p:nvPr/>
            </p:nvSpPr>
            <p:spPr>
              <a:xfrm flipH="1">
                <a:off x="3484125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5" name="Forme libre 174"/>
              <p:cNvSpPr/>
              <p:nvPr/>
            </p:nvSpPr>
            <p:spPr>
              <a:xfrm>
                <a:off x="3451999" y="1397910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6" name="Forme libre 175"/>
              <p:cNvSpPr/>
              <p:nvPr/>
            </p:nvSpPr>
            <p:spPr>
              <a:xfrm flipH="1">
                <a:off x="3837518" y="1393361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7" name="Forme libre 176"/>
              <p:cNvSpPr/>
              <p:nvPr/>
            </p:nvSpPr>
            <p:spPr>
              <a:xfrm>
                <a:off x="3419872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8" name="Forme libre 177"/>
              <p:cNvSpPr/>
              <p:nvPr/>
            </p:nvSpPr>
            <p:spPr>
              <a:xfrm flipH="1">
                <a:off x="3837518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13" name="Groupe 314"/>
            <p:cNvGrpSpPr/>
            <p:nvPr/>
          </p:nvGrpSpPr>
          <p:grpSpPr>
            <a:xfrm>
              <a:off x="3491880" y="1484784"/>
              <a:ext cx="454968" cy="662917"/>
              <a:chOff x="6511960" y="3247838"/>
              <a:chExt cx="1019758" cy="1532416"/>
            </a:xfrm>
            <a:solidFill>
              <a:schemeClr val="bg1">
                <a:lumMod val="65000"/>
                <a:alpha val="40000"/>
              </a:schemeClr>
            </a:solidFill>
          </p:grpSpPr>
          <p:sp>
            <p:nvSpPr>
              <p:cNvPr id="170" name="Larme 169"/>
              <p:cNvSpPr/>
              <p:nvPr/>
            </p:nvSpPr>
            <p:spPr>
              <a:xfrm rot="651685">
                <a:off x="6511960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71" name="Larme 170"/>
              <p:cNvSpPr/>
              <p:nvPr/>
            </p:nvSpPr>
            <p:spPr>
              <a:xfrm rot="20948315" flipH="1">
                <a:off x="7016017" y="3247838"/>
                <a:ext cx="515701" cy="1532416"/>
              </a:xfrm>
              <a:prstGeom prst="teardrop">
                <a:avLst>
                  <a:gd name="adj" fmla="val 31997"/>
                </a:avLst>
              </a:prstGeom>
              <a:grpFill/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</p:grpSp>
      <p:grpSp>
        <p:nvGrpSpPr>
          <p:cNvPr id="14" name="Groupe 186"/>
          <p:cNvGrpSpPr/>
          <p:nvPr/>
        </p:nvGrpSpPr>
        <p:grpSpPr>
          <a:xfrm>
            <a:off x="2997018" y="5687596"/>
            <a:ext cx="578279" cy="747608"/>
            <a:chOff x="2339752" y="1916832"/>
            <a:chExt cx="578279" cy="747608"/>
          </a:xfrm>
        </p:grpSpPr>
        <p:grpSp>
          <p:nvGrpSpPr>
            <p:cNvPr id="15" name="Groupe 315"/>
            <p:cNvGrpSpPr/>
            <p:nvPr/>
          </p:nvGrpSpPr>
          <p:grpSpPr>
            <a:xfrm>
              <a:off x="2500385" y="1916832"/>
              <a:ext cx="257013" cy="155752"/>
              <a:chOff x="6732240" y="2708920"/>
              <a:chExt cx="576064" cy="360040"/>
            </a:xfrm>
          </p:grpSpPr>
          <p:sp>
            <p:nvSpPr>
              <p:cNvPr id="202" name="Ellipse 201"/>
              <p:cNvSpPr/>
              <p:nvPr/>
            </p:nvSpPr>
            <p:spPr>
              <a:xfrm>
                <a:off x="673224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03" name="Ellipse 202"/>
              <p:cNvSpPr/>
              <p:nvPr/>
            </p:nvSpPr>
            <p:spPr>
              <a:xfrm>
                <a:off x="709228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04" name="Ellipse 203"/>
              <p:cNvSpPr/>
              <p:nvPr/>
            </p:nvSpPr>
            <p:spPr>
              <a:xfrm>
                <a:off x="6804248" y="2780928"/>
                <a:ext cx="432048" cy="28803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grpSp>
            <p:nvGrpSpPr>
              <p:cNvPr id="16" name="Groupe 309"/>
              <p:cNvGrpSpPr/>
              <p:nvPr/>
            </p:nvGrpSpPr>
            <p:grpSpPr>
              <a:xfrm>
                <a:off x="6732240" y="2708920"/>
                <a:ext cx="576064" cy="144016"/>
                <a:chOff x="6732240" y="2276872"/>
                <a:chExt cx="576064" cy="288032"/>
              </a:xfrm>
            </p:grpSpPr>
            <p:sp>
              <p:nvSpPr>
                <p:cNvPr id="206" name="Arc 205"/>
                <p:cNvSpPr/>
                <p:nvPr/>
              </p:nvSpPr>
              <p:spPr>
                <a:xfrm>
                  <a:off x="6732240" y="2276872"/>
                  <a:ext cx="226961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207" name="Arc 206"/>
                <p:cNvSpPr/>
                <p:nvPr/>
              </p:nvSpPr>
              <p:spPr>
                <a:xfrm flipH="1">
                  <a:off x="7087949" y="2276872"/>
                  <a:ext cx="220355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</p:grpSp>
        <p:grpSp>
          <p:nvGrpSpPr>
            <p:cNvPr id="17" name="Groupe 322"/>
            <p:cNvGrpSpPr/>
            <p:nvPr/>
          </p:nvGrpSpPr>
          <p:grpSpPr>
            <a:xfrm>
              <a:off x="2339752" y="1947982"/>
              <a:ext cx="578279" cy="716458"/>
              <a:chOff x="6372200" y="2780928"/>
              <a:chExt cx="1296144" cy="1656184"/>
            </a:xfrm>
          </p:grpSpPr>
          <p:grpSp>
            <p:nvGrpSpPr>
              <p:cNvPr id="18" name="Groupe 311"/>
              <p:cNvGrpSpPr/>
              <p:nvPr/>
            </p:nvGrpSpPr>
            <p:grpSpPr>
              <a:xfrm>
                <a:off x="6660232" y="2924944"/>
                <a:ext cx="720080" cy="1512168"/>
                <a:chOff x="6660232" y="2924944"/>
                <a:chExt cx="720080" cy="1512168"/>
              </a:xfrm>
              <a:solidFill>
                <a:schemeClr val="tx1">
                  <a:lumMod val="85000"/>
                  <a:lumOff val="15000"/>
                </a:schemeClr>
              </a:solidFill>
            </p:grpSpPr>
            <p:sp>
              <p:nvSpPr>
                <p:cNvPr id="200" name="Ellipse 199"/>
                <p:cNvSpPr/>
                <p:nvPr/>
              </p:nvSpPr>
              <p:spPr>
                <a:xfrm>
                  <a:off x="6660232" y="3266982"/>
                  <a:ext cx="720080" cy="1170130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201" name="Ellipse 200"/>
                <p:cNvSpPr/>
                <p:nvPr/>
              </p:nvSpPr>
              <p:spPr>
                <a:xfrm>
                  <a:off x="6732240" y="2924944"/>
                  <a:ext cx="576064" cy="648072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  <p:sp>
            <p:nvSpPr>
              <p:cNvPr id="194" name="Forme libre 193"/>
              <p:cNvSpPr/>
              <p:nvPr/>
            </p:nvSpPr>
            <p:spPr>
              <a:xfrm>
                <a:off x="7236296" y="2780928"/>
                <a:ext cx="288032" cy="28547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5" name="Forme libre 194"/>
              <p:cNvSpPr/>
              <p:nvPr/>
            </p:nvSpPr>
            <p:spPr>
              <a:xfrm flipH="1">
                <a:off x="6516216" y="2780928"/>
                <a:ext cx="288032" cy="28547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6" name="Forme libre 195"/>
              <p:cNvSpPr/>
              <p:nvPr/>
            </p:nvSpPr>
            <p:spPr>
              <a:xfrm>
                <a:off x="6444208" y="3007467"/>
                <a:ext cx="298337" cy="277517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7" name="Forme libre 196"/>
              <p:cNvSpPr/>
              <p:nvPr/>
            </p:nvSpPr>
            <p:spPr>
              <a:xfrm flipH="1">
                <a:off x="7308304" y="2996952"/>
                <a:ext cx="298337" cy="277517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8" name="Forme libre 197"/>
              <p:cNvSpPr/>
              <p:nvPr/>
            </p:nvSpPr>
            <p:spPr>
              <a:xfrm>
                <a:off x="6372200" y="3356992"/>
                <a:ext cx="360040" cy="792088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9" name="Forme libre 198"/>
              <p:cNvSpPr/>
              <p:nvPr/>
            </p:nvSpPr>
            <p:spPr>
              <a:xfrm flipH="1">
                <a:off x="7308304" y="3356992"/>
                <a:ext cx="360040" cy="792088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19" name="Groupe 395"/>
            <p:cNvGrpSpPr/>
            <p:nvPr/>
          </p:nvGrpSpPr>
          <p:grpSpPr>
            <a:xfrm>
              <a:off x="2482442" y="2065666"/>
              <a:ext cx="319914" cy="288032"/>
              <a:chOff x="2482442" y="2065666"/>
              <a:chExt cx="319914" cy="288032"/>
            </a:xfrm>
          </p:grpSpPr>
          <p:sp>
            <p:nvSpPr>
              <p:cNvPr id="191" name="Larme 190"/>
              <p:cNvSpPr/>
              <p:nvPr/>
            </p:nvSpPr>
            <p:spPr>
              <a:xfrm rot="2003341">
                <a:off x="2482442" y="2065666"/>
                <a:ext cx="103891" cy="288032"/>
              </a:xfrm>
              <a:prstGeom prst="teardrop">
                <a:avLst>
                  <a:gd name="adj" fmla="val 31997"/>
                </a:avLst>
              </a:prstGeom>
              <a:solidFill>
                <a:schemeClr val="bg1">
                  <a:lumMod val="65000"/>
                  <a:alpha val="40000"/>
                </a:schemeClr>
              </a:solidFill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192" name="Larme 191"/>
              <p:cNvSpPr/>
              <p:nvPr/>
            </p:nvSpPr>
            <p:spPr>
              <a:xfrm rot="19596659" flipH="1">
                <a:off x="2698465" y="2065666"/>
                <a:ext cx="103891" cy="288032"/>
              </a:xfrm>
              <a:prstGeom prst="teardrop">
                <a:avLst>
                  <a:gd name="adj" fmla="val 31997"/>
                </a:avLst>
              </a:prstGeom>
              <a:solidFill>
                <a:schemeClr val="bg1">
                  <a:lumMod val="65000"/>
                  <a:alpha val="40000"/>
                </a:schemeClr>
              </a:solidFill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</p:grpSp>
      <p:grpSp>
        <p:nvGrpSpPr>
          <p:cNvPr id="20" name="Groupe 207"/>
          <p:cNvGrpSpPr/>
          <p:nvPr/>
        </p:nvGrpSpPr>
        <p:grpSpPr>
          <a:xfrm>
            <a:off x="4518483" y="5700870"/>
            <a:ext cx="578279" cy="747608"/>
            <a:chOff x="3419872" y="1916832"/>
            <a:chExt cx="578279" cy="747608"/>
          </a:xfrm>
        </p:grpSpPr>
        <p:grpSp>
          <p:nvGrpSpPr>
            <p:cNvPr id="21" name="Groupe 315"/>
            <p:cNvGrpSpPr/>
            <p:nvPr/>
          </p:nvGrpSpPr>
          <p:grpSpPr>
            <a:xfrm>
              <a:off x="3580505" y="1916832"/>
              <a:ext cx="257013" cy="155752"/>
              <a:chOff x="6732240" y="2708920"/>
              <a:chExt cx="576064" cy="360040"/>
            </a:xfrm>
          </p:grpSpPr>
          <p:sp>
            <p:nvSpPr>
              <p:cNvPr id="223" name="Ellipse 222"/>
              <p:cNvSpPr/>
              <p:nvPr/>
            </p:nvSpPr>
            <p:spPr>
              <a:xfrm>
                <a:off x="673224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4" name="Ellipse 223"/>
              <p:cNvSpPr/>
              <p:nvPr/>
            </p:nvSpPr>
            <p:spPr>
              <a:xfrm>
                <a:off x="7092280" y="2780928"/>
                <a:ext cx="216024" cy="216024"/>
              </a:xfrm>
              <a:prstGeom prst="ellipse">
                <a:avLst/>
              </a:prstGeom>
              <a:solidFill>
                <a:srgbClr val="FF0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5" name="Ellipse 224"/>
              <p:cNvSpPr/>
              <p:nvPr/>
            </p:nvSpPr>
            <p:spPr>
              <a:xfrm>
                <a:off x="6804248" y="2780928"/>
                <a:ext cx="432048" cy="288032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grpSp>
            <p:nvGrpSpPr>
              <p:cNvPr id="22" name="Groupe 309"/>
              <p:cNvGrpSpPr/>
              <p:nvPr/>
            </p:nvGrpSpPr>
            <p:grpSpPr>
              <a:xfrm>
                <a:off x="6732240" y="2708920"/>
                <a:ext cx="576064" cy="144016"/>
                <a:chOff x="6732240" y="2276872"/>
                <a:chExt cx="576064" cy="288032"/>
              </a:xfrm>
            </p:grpSpPr>
            <p:sp>
              <p:nvSpPr>
                <p:cNvPr id="227" name="Arc 226"/>
                <p:cNvSpPr/>
                <p:nvPr/>
              </p:nvSpPr>
              <p:spPr>
                <a:xfrm>
                  <a:off x="6732240" y="2276872"/>
                  <a:ext cx="226961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228" name="Arc 227"/>
                <p:cNvSpPr/>
                <p:nvPr/>
              </p:nvSpPr>
              <p:spPr>
                <a:xfrm flipH="1">
                  <a:off x="7087949" y="2276872"/>
                  <a:ext cx="220355" cy="288032"/>
                </a:xfrm>
                <a:prstGeom prst="arc">
                  <a:avLst/>
                </a:prstGeom>
                <a:ln w="127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</p:grpSp>
        <p:grpSp>
          <p:nvGrpSpPr>
            <p:cNvPr id="23" name="Groupe 345"/>
            <p:cNvGrpSpPr/>
            <p:nvPr/>
          </p:nvGrpSpPr>
          <p:grpSpPr>
            <a:xfrm>
              <a:off x="3419872" y="1947982"/>
              <a:ext cx="578279" cy="716458"/>
              <a:chOff x="3419872" y="1299910"/>
              <a:chExt cx="578279" cy="716458"/>
            </a:xfrm>
          </p:grpSpPr>
          <p:grpSp>
            <p:nvGrpSpPr>
              <p:cNvPr id="24" name="Groupe 311"/>
              <p:cNvGrpSpPr/>
              <p:nvPr/>
            </p:nvGrpSpPr>
            <p:grpSpPr>
              <a:xfrm>
                <a:off x="3548378" y="1362211"/>
                <a:ext cx="321266" cy="654157"/>
                <a:chOff x="6660232" y="2924944"/>
                <a:chExt cx="720080" cy="1512168"/>
              </a:xfrm>
              <a:solidFill>
                <a:schemeClr val="bg2">
                  <a:lumMod val="75000"/>
                </a:schemeClr>
              </a:solidFill>
            </p:grpSpPr>
            <p:sp>
              <p:nvSpPr>
                <p:cNvPr id="221" name="Ellipse 220"/>
                <p:cNvSpPr/>
                <p:nvPr/>
              </p:nvSpPr>
              <p:spPr>
                <a:xfrm>
                  <a:off x="6660232" y="3266982"/>
                  <a:ext cx="720080" cy="1170130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  <p:sp>
              <p:nvSpPr>
                <p:cNvPr id="222" name="Ellipse 221"/>
                <p:cNvSpPr/>
                <p:nvPr/>
              </p:nvSpPr>
              <p:spPr>
                <a:xfrm>
                  <a:off x="6732240" y="2924944"/>
                  <a:ext cx="576064" cy="648072"/>
                </a:xfrm>
                <a:prstGeom prst="ellipse">
                  <a:avLst/>
                </a:prstGeom>
                <a:grp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/>
                </a:p>
              </p:txBody>
            </p:sp>
          </p:grpSp>
          <p:sp>
            <p:nvSpPr>
              <p:cNvPr id="215" name="Forme libre 214"/>
              <p:cNvSpPr/>
              <p:nvPr/>
            </p:nvSpPr>
            <p:spPr>
              <a:xfrm>
                <a:off x="3805391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16" name="Forme libre 215"/>
              <p:cNvSpPr/>
              <p:nvPr/>
            </p:nvSpPr>
            <p:spPr>
              <a:xfrm flipH="1">
                <a:off x="3484125" y="1299910"/>
                <a:ext cx="128506" cy="123495"/>
              </a:xfrm>
              <a:custGeom>
                <a:avLst/>
                <a:gdLst>
                  <a:gd name="connsiteX0" fmla="*/ 0 w 295564"/>
                  <a:gd name="connsiteY0" fmla="*/ 429491 h 429491"/>
                  <a:gd name="connsiteX1" fmla="*/ 120073 w 295564"/>
                  <a:gd name="connsiteY1" fmla="*/ 309418 h 429491"/>
                  <a:gd name="connsiteX2" fmla="*/ 193964 w 295564"/>
                  <a:gd name="connsiteY2" fmla="*/ 50800 h 429491"/>
                  <a:gd name="connsiteX3" fmla="*/ 295564 w 295564"/>
                  <a:gd name="connsiteY3" fmla="*/ 4618 h 4294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295564" h="429491">
                    <a:moveTo>
                      <a:pt x="0" y="429491"/>
                    </a:moveTo>
                    <a:cubicBezTo>
                      <a:pt x="43873" y="401012"/>
                      <a:pt x="87746" y="372533"/>
                      <a:pt x="120073" y="309418"/>
                    </a:cubicBezTo>
                    <a:cubicBezTo>
                      <a:pt x="152400" y="246303"/>
                      <a:pt x="164716" y="101600"/>
                      <a:pt x="193964" y="50800"/>
                    </a:cubicBezTo>
                    <a:cubicBezTo>
                      <a:pt x="223212" y="0"/>
                      <a:pt x="259388" y="2309"/>
                      <a:pt x="295564" y="4618"/>
                    </a:cubicBezTo>
                  </a:path>
                </a:pathLst>
              </a:custGeom>
              <a:noFill/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17" name="Forme libre 216"/>
              <p:cNvSpPr/>
              <p:nvPr/>
            </p:nvSpPr>
            <p:spPr>
              <a:xfrm>
                <a:off x="3451999" y="1397910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18" name="Forme libre 217"/>
              <p:cNvSpPr/>
              <p:nvPr/>
            </p:nvSpPr>
            <p:spPr>
              <a:xfrm flipH="1">
                <a:off x="3837518" y="1393361"/>
                <a:ext cx="133104" cy="120053"/>
              </a:xfrm>
              <a:custGeom>
                <a:avLst/>
                <a:gdLst>
                  <a:gd name="connsiteX0" fmla="*/ 397163 w 397163"/>
                  <a:gd name="connsiteY0" fmla="*/ 129309 h 220133"/>
                  <a:gd name="connsiteX1" fmla="*/ 184727 w 397163"/>
                  <a:gd name="connsiteY1" fmla="*/ 203200 h 220133"/>
                  <a:gd name="connsiteX2" fmla="*/ 110836 w 397163"/>
                  <a:gd name="connsiteY2" fmla="*/ 27709 h 220133"/>
                  <a:gd name="connsiteX3" fmla="*/ 0 w 397163"/>
                  <a:gd name="connsiteY3" fmla="*/ 36945 h 220133"/>
                  <a:gd name="connsiteX4" fmla="*/ 0 w 397163"/>
                  <a:gd name="connsiteY4" fmla="*/ 36945 h 220133"/>
                  <a:gd name="connsiteX5" fmla="*/ 0 w 397163"/>
                  <a:gd name="connsiteY5" fmla="*/ 36945 h 2201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397163" h="220133">
                    <a:moveTo>
                      <a:pt x="397163" y="129309"/>
                    </a:moveTo>
                    <a:cubicBezTo>
                      <a:pt x="314805" y="174721"/>
                      <a:pt x="232448" y="220133"/>
                      <a:pt x="184727" y="203200"/>
                    </a:cubicBezTo>
                    <a:cubicBezTo>
                      <a:pt x="137006" y="186267"/>
                      <a:pt x="141624" y="55418"/>
                      <a:pt x="110836" y="27709"/>
                    </a:cubicBezTo>
                    <a:cubicBezTo>
                      <a:pt x="80048" y="0"/>
                      <a:pt x="0" y="36945"/>
                      <a:pt x="0" y="36945"/>
                    </a:cubicBezTo>
                    <a:lnTo>
                      <a:pt x="0" y="36945"/>
                    </a:lnTo>
                    <a:lnTo>
                      <a:pt x="0" y="36945"/>
                    </a:ln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19" name="Forme libre 218"/>
              <p:cNvSpPr/>
              <p:nvPr/>
            </p:nvSpPr>
            <p:spPr>
              <a:xfrm>
                <a:off x="3419872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20" name="Forme libre 219"/>
              <p:cNvSpPr/>
              <p:nvPr/>
            </p:nvSpPr>
            <p:spPr>
              <a:xfrm flipH="1">
                <a:off x="3837518" y="1549113"/>
                <a:ext cx="160633" cy="342654"/>
              </a:xfrm>
              <a:custGeom>
                <a:avLst/>
                <a:gdLst>
                  <a:gd name="connsiteX0" fmla="*/ 360218 w 360218"/>
                  <a:gd name="connsiteY0" fmla="*/ 0 h 628072"/>
                  <a:gd name="connsiteX1" fmla="*/ 83127 w 360218"/>
                  <a:gd name="connsiteY1" fmla="*/ 240145 h 628072"/>
                  <a:gd name="connsiteX2" fmla="*/ 147782 w 360218"/>
                  <a:gd name="connsiteY2" fmla="*/ 452581 h 628072"/>
                  <a:gd name="connsiteX3" fmla="*/ 0 w 360218"/>
                  <a:gd name="connsiteY3" fmla="*/ 628072 h 62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60218" h="628072">
                    <a:moveTo>
                      <a:pt x="360218" y="0"/>
                    </a:moveTo>
                    <a:cubicBezTo>
                      <a:pt x="239375" y="82357"/>
                      <a:pt x="118533" y="164715"/>
                      <a:pt x="83127" y="240145"/>
                    </a:cubicBezTo>
                    <a:cubicBezTo>
                      <a:pt x="47721" y="315575"/>
                      <a:pt x="161637" y="387927"/>
                      <a:pt x="147782" y="452581"/>
                    </a:cubicBezTo>
                    <a:cubicBezTo>
                      <a:pt x="133928" y="517236"/>
                      <a:pt x="66964" y="572654"/>
                      <a:pt x="0" y="628072"/>
                    </a:cubicBezTo>
                  </a:path>
                </a:pathLst>
              </a:cu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  <p:grpSp>
          <p:nvGrpSpPr>
            <p:cNvPr id="25" name="Groupe 396"/>
            <p:cNvGrpSpPr/>
            <p:nvPr/>
          </p:nvGrpSpPr>
          <p:grpSpPr>
            <a:xfrm>
              <a:off x="3563888" y="2060848"/>
              <a:ext cx="319914" cy="288032"/>
              <a:chOff x="2482442" y="2065666"/>
              <a:chExt cx="319914" cy="288032"/>
            </a:xfrm>
          </p:grpSpPr>
          <p:sp>
            <p:nvSpPr>
              <p:cNvPr id="212" name="Larme 211"/>
              <p:cNvSpPr/>
              <p:nvPr/>
            </p:nvSpPr>
            <p:spPr>
              <a:xfrm rot="2003341">
                <a:off x="2482442" y="2065666"/>
                <a:ext cx="103891" cy="288032"/>
              </a:xfrm>
              <a:prstGeom prst="teardrop">
                <a:avLst>
                  <a:gd name="adj" fmla="val 31997"/>
                </a:avLst>
              </a:prstGeom>
              <a:solidFill>
                <a:schemeClr val="bg1">
                  <a:lumMod val="65000"/>
                  <a:alpha val="40000"/>
                </a:schemeClr>
              </a:solidFill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  <p:sp>
            <p:nvSpPr>
              <p:cNvPr id="213" name="Larme 212"/>
              <p:cNvSpPr/>
              <p:nvPr/>
            </p:nvSpPr>
            <p:spPr>
              <a:xfrm rot="19596659" flipH="1">
                <a:off x="2698465" y="2065666"/>
                <a:ext cx="103891" cy="288032"/>
              </a:xfrm>
              <a:prstGeom prst="teardrop">
                <a:avLst>
                  <a:gd name="adj" fmla="val 31997"/>
                </a:avLst>
              </a:prstGeom>
              <a:solidFill>
                <a:schemeClr val="bg1">
                  <a:lumMod val="65000"/>
                  <a:alpha val="40000"/>
                </a:schemeClr>
              </a:solidFill>
              <a:ln w="12700">
                <a:solidFill>
                  <a:schemeClr val="tx1">
                    <a:alpha val="4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/>
              </a:p>
            </p:txBody>
          </p:sp>
        </p:grpSp>
      </p:grpSp>
      <p:grpSp>
        <p:nvGrpSpPr>
          <p:cNvPr id="26" name="Groupe 318"/>
          <p:cNvGrpSpPr/>
          <p:nvPr/>
        </p:nvGrpSpPr>
        <p:grpSpPr>
          <a:xfrm>
            <a:off x="2124363" y="1560944"/>
            <a:ext cx="6585527" cy="3090152"/>
            <a:chOff x="2124363" y="2253672"/>
            <a:chExt cx="6585527" cy="3090152"/>
          </a:xfrm>
        </p:grpSpPr>
        <p:cxnSp>
          <p:nvCxnSpPr>
            <p:cNvPr id="314" name="Connecteur droit 313"/>
            <p:cNvCxnSpPr/>
            <p:nvPr/>
          </p:nvCxnSpPr>
          <p:spPr>
            <a:xfrm flipH="1" flipV="1">
              <a:off x="2124363" y="2253672"/>
              <a:ext cx="1330037" cy="14224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4" name="Ellipse 123"/>
            <p:cNvSpPr/>
            <p:nvPr/>
          </p:nvSpPr>
          <p:spPr>
            <a:xfrm>
              <a:off x="2245742" y="4239490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26" name="Ellipse 125"/>
            <p:cNvSpPr/>
            <p:nvPr/>
          </p:nvSpPr>
          <p:spPr>
            <a:xfrm>
              <a:off x="3575777" y="2410691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28" name="Ellipse 127"/>
            <p:cNvSpPr/>
            <p:nvPr/>
          </p:nvSpPr>
          <p:spPr>
            <a:xfrm>
              <a:off x="4915049" y="2419928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0" name="Ellipse 129"/>
            <p:cNvSpPr/>
            <p:nvPr/>
          </p:nvSpPr>
          <p:spPr>
            <a:xfrm>
              <a:off x="6254322" y="2401453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2" name="Ellipse 131"/>
            <p:cNvSpPr/>
            <p:nvPr/>
          </p:nvSpPr>
          <p:spPr>
            <a:xfrm>
              <a:off x="7575123" y="2419926"/>
              <a:ext cx="1104334" cy="1104334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3" name="Rectangle à coins arrondis 132"/>
            <p:cNvSpPr/>
            <p:nvPr/>
          </p:nvSpPr>
          <p:spPr>
            <a:xfrm>
              <a:off x="3542148" y="3736111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4" name="Rectangle à coins arrondis 133"/>
            <p:cNvSpPr/>
            <p:nvPr/>
          </p:nvSpPr>
          <p:spPr>
            <a:xfrm>
              <a:off x="4876802" y="3740731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5" name="Rectangle à coins arrondis 134"/>
            <p:cNvSpPr/>
            <p:nvPr/>
          </p:nvSpPr>
          <p:spPr>
            <a:xfrm>
              <a:off x="6197602" y="3731494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136" name="Rectangle à coins arrondis 135"/>
            <p:cNvSpPr/>
            <p:nvPr/>
          </p:nvSpPr>
          <p:spPr>
            <a:xfrm>
              <a:off x="7527638" y="3731494"/>
              <a:ext cx="1182252" cy="1108362"/>
            </a:xfrm>
            <a:prstGeom prst="roundRect">
              <a:avLst/>
            </a:prstGeom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fr-FR">
                <a:latin typeface="Comic Sans MS" pitchFamily="66" charset="0"/>
              </a:endParaRPr>
            </a:p>
          </p:txBody>
        </p:sp>
        <p:sp>
          <p:nvSpPr>
            <p:cNvPr id="315" name="ZoneTexte 314"/>
            <p:cNvSpPr txBox="1"/>
            <p:nvPr/>
          </p:nvSpPr>
          <p:spPr>
            <a:xfrm>
              <a:off x="2706712" y="2429163"/>
              <a:ext cx="750526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100" dirty="0" smtClean="0">
                  <a:latin typeface="Comic Sans MS" pitchFamily="66" charset="0"/>
                </a:rPr>
                <a:t>Gamètes</a:t>
              </a:r>
            </a:p>
            <a:p>
              <a:pPr algn="ctr"/>
              <a:r>
                <a:rPr lang="fr-FR" sz="1100" dirty="0" smtClean="0">
                  <a:latin typeface="Comic Sans MS" pitchFamily="66" charset="0"/>
                </a:rPr>
                <a:t>de F1</a:t>
              </a:r>
              <a:endParaRPr lang="fr-FR" sz="1100" dirty="0">
                <a:latin typeface="Comic Sans MS" pitchFamily="66" charset="0"/>
              </a:endParaRPr>
            </a:p>
          </p:txBody>
        </p:sp>
        <p:sp>
          <p:nvSpPr>
            <p:cNvPr id="316" name="ZoneTexte 315"/>
            <p:cNvSpPr txBox="1"/>
            <p:nvPr/>
          </p:nvSpPr>
          <p:spPr>
            <a:xfrm>
              <a:off x="2175621" y="3071090"/>
              <a:ext cx="750526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fr-FR" sz="1100" dirty="0" smtClean="0">
                  <a:latin typeface="Comic Sans MS" pitchFamily="66" charset="0"/>
                </a:rPr>
                <a:t>Gamètes</a:t>
              </a:r>
            </a:p>
            <a:p>
              <a:pPr algn="ctr"/>
              <a:r>
                <a:rPr lang="fr-FR" sz="1100" dirty="0" smtClean="0">
                  <a:latin typeface="Comic Sans MS" pitchFamily="66" charset="0"/>
                </a:rPr>
                <a:t>de P1</a:t>
              </a:r>
              <a:endParaRPr lang="fr-FR" sz="1100" dirty="0">
                <a:latin typeface="Comic Sans MS" pitchFamily="66" charset="0"/>
              </a:endParaRPr>
            </a:p>
          </p:txBody>
        </p:sp>
      </p:grpSp>
      <p:sp>
        <p:nvSpPr>
          <p:cNvPr id="229" name="Rectangle avec flèche vers le bas 228"/>
          <p:cNvSpPr/>
          <p:nvPr/>
        </p:nvSpPr>
        <p:spPr>
          <a:xfrm>
            <a:off x="110837" y="4350327"/>
            <a:ext cx="1450109" cy="489527"/>
          </a:xfrm>
          <a:prstGeom prst="downArrowCallout">
            <a:avLst/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  <a:latin typeface="Comic Sans MS" pitchFamily="66" charset="0"/>
              </a:rPr>
              <a:t>Chromosomes à déplacer</a:t>
            </a:r>
            <a:endParaRPr lang="fr-FR" sz="11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sp>
        <p:nvSpPr>
          <p:cNvPr id="271" name="ZoneTexte 270"/>
          <p:cNvSpPr txBox="1"/>
          <p:nvPr/>
        </p:nvSpPr>
        <p:spPr>
          <a:xfrm>
            <a:off x="3446365" y="4875810"/>
            <a:ext cx="47580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>
                <a:latin typeface="Comic Sans MS" pitchFamily="66" charset="0"/>
              </a:rPr>
              <a:t>25%            25%             25%            25%  </a:t>
            </a:r>
            <a:endParaRPr lang="fr-FR" dirty="0">
              <a:latin typeface="Comic Sans MS" pitchFamily="66" charset="0"/>
            </a:endParaRPr>
          </a:p>
        </p:txBody>
      </p:sp>
      <p:grpSp>
        <p:nvGrpSpPr>
          <p:cNvPr id="443" name="Groupe 762"/>
          <p:cNvGrpSpPr/>
          <p:nvPr/>
        </p:nvGrpSpPr>
        <p:grpSpPr>
          <a:xfrm>
            <a:off x="1496434" y="4766772"/>
            <a:ext cx="176212" cy="909152"/>
            <a:chOff x="1090033" y="4641851"/>
            <a:chExt cx="176212" cy="909152"/>
          </a:xfrm>
        </p:grpSpPr>
        <p:grpSp>
          <p:nvGrpSpPr>
            <p:cNvPr id="444" name="Groupe 778"/>
            <p:cNvGrpSpPr/>
            <p:nvPr/>
          </p:nvGrpSpPr>
          <p:grpSpPr>
            <a:xfrm>
              <a:off x="1103428" y="4641851"/>
              <a:ext cx="150494" cy="909152"/>
              <a:chOff x="1156394" y="2251075"/>
              <a:chExt cx="150494" cy="909152"/>
            </a:xfrm>
          </p:grpSpPr>
          <p:sp>
            <p:nvSpPr>
              <p:cNvPr id="447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8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49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45" name="Rectangle 444"/>
            <p:cNvSpPr/>
            <p:nvPr/>
          </p:nvSpPr>
          <p:spPr>
            <a:xfrm>
              <a:off x="1090033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46" name="Rectangle 445"/>
            <p:cNvSpPr/>
            <p:nvPr/>
          </p:nvSpPr>
          <p:spPr>
            <a:xfrm>
              <a:off x="1194807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50" name="Groupe 774"/>
          <p:cNvGrpSpPr/>
          <p:nvPr/>
        </p:nvGrpSpPr>
        <p:grpSpPr>
          <a:xfrm>
            <a:off x="1592522" y="5762480"/>
            <a:ext cx="74611" cy="905977"/>
            <a:chOff x="1022638" y="2537835"/>
            <a:chExt cx="74611" cy="905977"/>
          </a:xfrm>
        </p:grpSpPr>
        <p:grpSp>
          <p:nvGrpSpPr>
            <p:cNvPr id="451" name="Groupe 743"/>
            <p:cNvGrpSpPr/>
            <p:nvPr/>
          </p:nvGrpSpPr>
          <p:grpSpPr>
            <a:xfrm>
              <a:off x="1022638" y="2537835"/>
              <a:ext cx="68937" cy="905977"/>
              <a:chOff x="787400" y="2247900"/>
              <a:chExt cx="68937" cy="905977"/>
            </a:xfrm>
          </p:grpSpPr>
          <p:sp>
            <p:nvSpPr>
              <p:cNvPr id="453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54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52" name="Rectangle 451"/>
            <p:cNvSpPr/>
            <p:nvPr/>
          </p:nvSpPr>
          <p:spPr>
            <a:xfrm>
              <a:off x="1025811" y="330935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55" name="Groupe 454"/>
          <p:cNvGrpSpPr/>
          <p:nvPr/>
        </p:nvGrpSpPr>
        <p:grpSpPr>
          <a:xfrm>
            <a:off x="392833" y="4836969"/>
            <a:ext cx="171450" cy="496403"/>
            <a:chOff x="392833" y="4836969"/>
            <a:chExt cx="171450" cy="496403"/>
          </a:xfrm>
        </p:grpSpPr>
        <p:grpSp>
          <p:nvGrpSpPr>
            <p:cNvPr id="456" name="Groupe 755"/>
            <p:cNvGrpSpPr/>
            <p:nvPr/>
          </p:nvGrpSpPr>
          <p:grpSpPr>
            <a:xfrm>
              <a:off x="407815" y="4836969"/>
              <a:ext cx="147319" cy="496403"/>
              <a:chOff x="229294" y="2463799"/>
              <a:chExt cx="147319" cy="496403"/>
            </a:xfrm>
          </p:grpSpPr>
          <p:sp>
            <p:nvSpPr>
              <p:cNvPr id="459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0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1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57" name="Rectangle 456"/>
            <p:cNvSpPr/>
            <p:nvPr/>
          </p:nvSpPr>
          <p:spPr>
            <a:xfrm>
              <a:off x="392833" y="5178283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58" name="Rectangle 457"/>
            <p:cNvSpPr/>
            <p:nvPr/>
          </p:nvSpPr>
          <p:spPr>
            <a:xfrm>
              <a:off x="492845" y="517828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62" name="Groupe 774"/>
          <p:cNvGrpSpPr/>
          <p:nvPr/>
        </p:nvGrpSpPr>
        <p:grpSpPr>
          <a:xfrm>
            <a:off x="1817658" y="5757868"/>
            <a:ext cx="74611" cy="905977"/>
            <a:chOff x="1022638" y="2537835"/>
            <a:chExt cx="74611" cy="905977"/>
          </a:xfrm>
        </p:grpSpPr>
        <p:grpSp>
          <p:nvGrpSpPr>
            <p:cNvPr id="463" name="Groupe 743"/>
            <p:cNvGrpSpPr/>
            <p:nvPr/>
          </p:nvGrpSpPr>
          <p:grpSpPr>
            <a:xfrm>
              <a:off x="1022638" y="2537835"/>
              <a:ext cx="68937" cy="905977"/>
              <a:chOff x="787400" y="2247900"/>
              <a:chExt cx="68937" cy="905977"/>
            </a:xfrm>
          </p:grpSpPr>
          <p:sp>
            <p:nvSpPr>
              <p:cNvPr id="465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66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64" name="Rectangle 463"/>
            <p:cNvSpPr/>
            <p:nvPr/>
          </p:nvSpPr>
          <p:spPr>
            <a:xfrm>
              <a:off x="1025811" y="330935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67" name="Groupe 466"/>
          <p:cNvGrpSpPr/>
          <p:nvPr/>
        </p:nvGrpSpPr>
        <p:grpSpPr>
          <a:xfrm>
            <a:off x="1248062" y="4766542"/>
            <a:ext cx="176212" cy="909152"/>
            <a:chOff x="1248062" y="4766542"/>
            <a:chExt cx="176212" cy="909152"/>
          </a:xfrm>
        </p:grpSpPr>
        <p:grpSp>
          <p:nvGrpSpPr>
            <p:cNvPr id="468" name="Groupe 720"/>
            <p:cNvGrpSpPr/>
            <p:nvPr/>
          </p:nvGrpSpPr>
          <p:grpSpPr>
            <a:xfrm>
              <a:off x="1261457" y="4766542"/>
              <a:ext cx="150494" cy="909152"/>
              <a:chOff x="1156394" y="2251075"/>
              <a:chExt cx="150494" cy="909152"/>
            </a:xfrm>
          </p:grpSpPr>
          <p:sp>
            <p:nvSpPr>
              <p:cNvPr id="471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2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3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69" name="Rectangle 468"/>
            <p:cNvSpPr/>
            <p:nvPr/>
          </p:nvSpPr>
          <p:spPr>
            <a:xfrm>
              <a:off x="1248062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70" name="Rectangle 469"/>
            <p:cNvSpPr/>
            <p:nvPr/>
          </p:nvSpPr>
          <p:spPr>
            <a:xfrm>
              <a:off x="1352836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74" name="Groupe 762"/>
          <p:cNvGrpSpPr/>
          <p:nvPr/>
        </p:nvGrpSpPr>
        <p:grpSpPr>
          <a:xfrm>
            <a:off x="1753072" y="4774030"/>
            <a:ext cx="176212" cy="909152"/>
            <a:chOff x="1090033" y="4641851"/>
            <a:chExt cx="176212" cy="909152"/>
          </a:xfrm>
        </p:grpSpPr>
        <p:grpSp>
          <p:nvGrpSpPr>
            <p:cNvPr id="475" name="Groupe 778"/>
            <p:cNvGrpSpPr/>
            <p:nvPr/>
          </p:nvGrpSpPr>
          <p:grpSpPr>
            <a:xfrm>
              <a:off x="1103428" y="4641851"/>
              <a:ext cx="150494" cy="909152"/>
              <a:chOff x="1156394" y="2251075"/>
              <a:chExt cx="150494" cy="909152"/>
            </a:xfrm>
          </p:grpSpPr>
          <p:sp>
            <p:nvSpPr>
              <p:cNvPr id="478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79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0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76" name="Rectangle 475"/>
            <p:cNvSpPr/>
            <p:nvPr/>
          </p:nvSpPr>
          <p:spPr>
            <a:xfrm>
              <a:off x="1090033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77" name="Rectangle 476"/>
            <p:cNvSpPr/>
            <p:nvPr/>
          </p:nvSpPr>
          <p:spPr>
            <a:xfrm>
              <a:off x="1194807" y="5424488"/>
              <a:ext cx="71438" cy="76200"/>
            </a:xfrm>
            <a:prstGeom prst="rect">
              <a:avLst/>
            </a:prstGeom>
            <a:solidFill>
              <a:srgbClr val="FF00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81" name="Groupe 480"/>
          <p:cNvGrpSpPr/>
          <p:nvPr/>
        </p:nvGrpSpPr>
        <p:grpSpPr>
          <a:xfrm>
            <a:off x="110837" y="4836679"/>
            <a:ext cx="171450" cy="496403"/>
            <a:chOff x="110837" y="4836679"/>
            <a:chExt cx="171450" cy="496403"/>
          </a:xfrm>
        </p:grpSpPr>
        <p:grpSp>
          <p:nvGrpSpPr>
            <p:cNvPr id="482" name="Groupe 718"/>
            <p:cNvGrpSpPr/>
            <p:nvPr/>
          </p:nvGrpSpPr>
          <p:grpSpPr>
            <a:xfrm>
              <a:off x="125819" y="4836679"/>
              <a:ext cx="147319" cy="496403"/>
              <a:chOff x="229294" y="2463799"/>
              <a:chExt cx="147319" cy="496403"/>
            </a:xfrm>
          </p:grpSpPr>
          <p:sp>
            <p:nvSpPr>
              <p:cNvPr id="485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6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87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83" name="Rectangle 482"/>
            <p:cNvSpPr/>
            <p:nvPr/>
          </p:nvSpPr>
          <p:spPr>
            <a:xfrm>
              <a:off x="110837" y="517799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84" name="Rectangle 483"/>
            <p:cNvSpPr/>
            <p:nvPr/>
          </p:nvSpPr>
          <p:spPr>
            <a:xfrm>
              <a:off x="210849" y="5177992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88" name="Groupe 487"/>
          <p:cNvGrpSpPr/>
          <p:nvPr/>
        </p:nvGrpSpPr>
        <p:grpSpPr>
          <a:xfrm>
            <a:off x="161637" y="5382779"/>
            <a:ext cx="171450" cy="496403"/>
            <a:chOff x="110837" y="4836679"/>
            <a:chExt cx="171450" cy="496403"/>
          </a:xfrm>
        </p:grpSpPr>
        <p:grpSp>
          <p:nvGrpSpPr>
            <p:cNvPr id="489" name="Groupe 718"/>
            <p:cNvGrpSpPr/>
            <p:nvPr/>
          </p:nvGrpSpPr>
          <p:grpSpPr>
            <a:xfrm>
              <a:off x="125819" y="4836679"/>
              <a:ext cx="147319" cy="496403"/>
              <a:chOff x="229294" y="2463799"/>
              <a:chExt cx="147319" cy="496403"/>
            </a:xfrm>
          </p:grpSpPr>
          <p:sp>
            <p:nvSpPr>
              <p:cNvPr id="492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3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4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90" name="Rectangle 489"/>
            <p:cNvSpPr/>
            <p:nvPr/>
          </p:nvSpPr>
          <p:spPr>
            <a:xfrm>
              <a:off x="110837" y="5177993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91" name="Rectangle 490"/>
            <p:cNvSpPr/>
            <p:nvPr/>
          </p:nvSpPr>
          <p:spPr>
            <a:xfrm>
              <a:off x="210849" y="5177992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495" name="Groupe 104"/>
          <p:cNvGrpSpPr/>
          <p:nvPr/>
        </p:nvGrpSpPr>
        <p:grpSpPr>
          <a:xfrm>
            <a:off x="159180" y="6165418"/>
            <a:ext cx="75288" cy="496403"/>
            <a:chOff x="400480" y="3739718"/>
            <a:chExt cx="75288" cy="496403"/>
          </a:xfrm>
        </p:grpSpPr>
        <p:grpSp>
          <p:nvGrpSpPr>
            <p:cNvPr id="496" name="Groupe 762"/>
            <p:cNvGrpSpPr/>
            <p:nvPr/>
          </p:nvGrpSpPr>
          <p:grpSpPr>
            <a:xfrm>
              <a:off x="406831" y="3739718"/>
              <a:ext cx="68937" cy="496403"/>
              <a:chOff x="492125" y="2466974"/>
              <a:chExt cx="68937" cy="496403"/>
            </a:xfrm>
          </p:grpSpPr>
          <p:sp>
            <p:nvSpPr>
              <p:cNvPr id="498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499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497" name="Rectangle 496"/>
            <p:cNvSpPr/>
            <p:nvPr/>
          </p:nvSpPr>
          <p:spPr>
            <a:xfrm>
              <a:off x="400480" y="407785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00" name="Groupe 104"/>
          <p:cNvGrpSpPr/>
          <p:nvPr/>
        </p:nvGrpSpPr>
        <p:grpSpPr>
          <a:xfrm>
            <a:off x="311580" y="6178118"/>
            <a:ext cx="75288" cy="496403"/>
            <a:chOff x="400480" y="3739718"/>
            <a:chExt cx="75288" cy="496403"/>
          </a:xfrm>
        </p:grpSpPr>
        <p:grpSp>
          <p:nvGrpSpPr>
            <p:cNvPr id="501" name="Groupe 762"/>
            <p:cNvGrpSpPr/>
            <p:nvPr/>
          </p:nvGrpSpPr>
          <p:grpSpPr>
            <a:xfrm>
              <a:off x="406831" y="3739718"/>
              <a:ext cx="68937" cy="496403"/>
              <a:chOff x="492125" y="2466974"/>
              <a:chExt cx="68937" cy="496403"/>
            </a:xfrm>
          </p:grpSpPr>
          <p:sp>
            <p:nvSpPr>
              <p:cNvPr id="503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04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502" name="Rectangle 501"/>
            <p:cNvSpPr/>
            <p:nvPr/>
          </p:nvSpPr>
          <p:spPr>
            <a:xfrm>
              <a:off x="400480" y="4077856"/>
              <a:ext cx="71438" cy="76200"/>
            </a:xfrm>
            <a:prstGeom prst="rect">
              <a:avLst/>
            </a:prstGeom>
            <a:solidFill>
              <a:srgbClr val="00B0F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05" name="Groupe 504"/>
          <p:cNvGrpSpPr/>
          <p:nvPr/>
        </p:nvGrpSpPr>
        <p:grpSpPr>
          <a:xfrm>
            <a:off x="443633" y="5395769"/>
            <a:ext cx="171450" cy="496403"/>
            <a:chOff x="392833" y="4836969"/>
            <a:chExt cx="171450" cy="496403"/>
          </a:xfrm>
        </p:grpSpPr>
        <p:grpSp>
          <p:nvGrpSpPr>
            <p:cNvPr id="506" name="Groupe 755"/>
            <p:cNvGrpSpPr/>
            <p:nvPr/>
          </p:nvGrpSpPr>
          <p:grpSpPr>
            <a:xfrm>
              <a:off x="407815" y="4836969"/>
              <a:ext cx="147319" cy="496403"/>
              <a:chOff x="229294" y="2463799"/>
              <a:chExt cx="147319" cy="496403"/>
            </a:xfrm>
          </p:grpSpPr>
          <p:sp>
            <p:nvSpPr>
              <p:cNvPr id="509" name="Rectangle 2061"/>
              <p:cNvSpPr>
                <a:spLocks noChangeArrowheads="1"/>
              </p:cNvSpPr>
              <p:nvPr/>
            </p:nvSpPr>
            <p:spPr bwMode="auto">
              <a:xfrm>
                <a:off x="2292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0" name="Rectangle 2061"/>
              <p:cNvSpPr>
                <a:spLocks noChangeArrowheads="1"/>
              </p:cNvSpPr>
              <p:nvPr/>
            </p:nvSpPr>
            <p:spPr bwMode="auto">
              <a:xfrm>
                <a:off x="330894" y="2463799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1" name="Freeform 2064"/>
              <p:cNvSpPr>
                <a:spLocks/>
              </p:cNvSpPr>
              <p:nvPr/>
            </p:nvSpPr>
            <p:spPr bwMode="auto">
              <a:xfrm>
                <a:off x="269875" y="266133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507" name="Rectangle 506"/>
            <p:cNvSpPr/>
            <p:nvPr/>
          </p:nvSpPr>
          <p:spPr>
            <a:xfrm>
              <a:off x="392833" y="5178283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08" name="Rectangle 507"/>
            <p:cNvSpPr/>
            <p:nvPr/>
          </p:nvSpPr>
          <p:spPr>
            <a:xfrm>
              <a:off x="492845" y="517828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12" name="Groupe 511"/>
          <p:cNvGrpSpPr/>
          <p:nvPr/>
        </p:nvGrpSpPr>
        <p:grpSpPr>
          <a:xfrm>
            <a:off x="720105" y="4863194"/>
            <a:ext cx="176212" cy="909152"/>
            <a:chOff x="1248062" y="4766542"/>
            <a:chExt cx="176212" cy="909152"/>
          </a:xfrm>
        </p:grpSpPr>
        <p:grpSp>
          <p:nvGrpSpPr>
            <p:cNvPr id="513" name="Groupe 720"/>
            <p:cNvGrpSpPr/>
            <p:nvPr/>
          </p:nvGrpSpPr>
          <p:grpSpPr>
            <a:xfrm>
              <a:off x="1261457" y="4766542"/>
              <a:ext cx="150494" cy="909152"/>
              <a:chOff x="1156394" y="2251075"/>
              <a:chExt cx="150494" cy="909152"/>
            </a:xfrm>
          </p:grpSpPr>
          <p:sp>
            <p:nvSpPr>
              <p:cNvPr id="516" name="Rectangle 2061"/>
              <p:cNvSpPr>
                <a:spLocks noChangeArrowheads="1"/>
              </p:cNvSpPr>
              <p:nvPr/>
            </p:nvSpPr>
            <p:spPr bwMode="auto">
              <a:xfrm>
                <a:off x="1156394" y="2251075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7" name="Rectangle 2061"/>
              <p:cNvSpPr>
                <a:spLocks noChangeArrowheads="1"/>
              </p:cNvSpPr>
              <p:nvPr/>
            </p:nvSpPr>
            <p:spPr bwMode="auto">
              <a:xfrm>
                <a:off x="1261169" y="225425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18" name="Freeform 2064"/>
              <p:cNvSpPr>
                <a:spLocks/>
              </p:cNvSpPr>
              <p:nvPr/>
            </p:nvSpPr>
            <p:spPr bwMode="auto">
              <a:xfrm>
                <a:off x="1196975" y="265816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514" name="Rectangle 513"/>
            <p:cNvSpPr/>
            <p:nvPr/>
          </p:nvSpPr>
          <p:spPr>
            <a:xfrm>
              <a:off x="1248062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15" name="Rectangle 514"/>
            <p:cNvSpPr/>
            <p:nvPr/>
          </p:nvSpPr>
          <p:spPr>
            <a:xfrm>
              <a:off x="1352836" y="5549179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19" name="Groupe 881"/>
          <p:cNvGrpSpPr/>
          <p:nvPr/>
        </p:nvGrpSpPr>
        <p:grpSpPr>
          <a:xfrm>
            <a:off x="494289" y="6169602"/>
            <a:ext cx="75288" cy="496403"/>
            <a:chOff x="233362" y="3000374"/>
            <a:chExt cx="75288" cy="496403"/>
          </a:xfrm>
        </p:grpSpPr>
        <p:grpSp>
          <p:nvGrpSpPr>
            <p:cNvPr id="520" name="Groupe 717"/>
            <p:cNvGrpSpPr/>
            <p:nvPr/>
          </p:nvGrpSpPr>
          <p:grpSpPr>
            <a:xfrm>
              <a:off x="239713" y="3000374"/>
              <a:ext cx="68937" cy="496403"/>
              <a:chOff x="492125" y="2466974"/>
              <a:chExt cx="68937" cy="496403"/>
            </a:xfrm>
          </p:grpSpPr>
          <p:sp>
            <p:nvSpPr>
              <p:cNvPr id="522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3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521" name="Rectangle 520"/>
            <p:cNvSpPr/>
            <p:nvPr/>
          </p:nvSpPr>
          <p:spPr>
            <a:xfrm>
              <a:off x="233362" y="333851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24" name="Groupe 881"/>
          <p:cNvGrpSpPr/>
          <p:nvPr/>
        </p:nvGrpSpPr>
        <p:grpSpPr>
          <a:xfrm>
            <a:off x="646689" y="6169602"/>
            <a:ext cx="75288" cy="496403"/>
            <a:chOff x="233362" y="3000374"/>
            <a:chExt cx="75288" cy="496403"/>
          </a:xfrm>
        </p:grpSpPr>
        <p:grpSp>
          <p:nvGrpSpPr>
            <p:cNvPr id="525" name="Groupe 717"/>
            <p:cNvGrpSpPr/>
            <p:nvPr/>
          </p:nvGrpSpPr>
          <p:grpSpPr>
            <a:xfrm>
              <a:off x="239713" y="3000374"/>
              <a:ext cx="68937" cy="496403"/>
              <a:chOff x="492125" y="2466974"/>
              <a:chExt cx="68937" cy="496403"/>
            </a:xfrm>
          </p:grpSpPr>
          <p:sp>
            <p:nvSpPr>
              <p:cNvPr id="527" name="Rectangle 2061"/>
              <p:cNvSpPr>
                <a:spLocks noChangeArrowheads="1"/>
              </p:cNvSpPr>
              <p:nvPr/>
            </p:nvSpPr>
            <p:spPr bwMode="auto">
              <a:xfrm>
                <a:off x="502344" y="2466974"/>
                <a:ext cx="45719" cy="496403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28" name="Freeform 2064"/>
              <p:cNvSpPr>
                <a:spLocks/>
              </p:cNvSpPr>
              <p:nvPr/>
            </p:nvSpPr>
            <p:spPr bwMode="auto">
              <a:xfrm>
                <a:off x="492125" y="2664511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526" name="Rectangle 525"/>
            <p:cNvSpPr/>
            <p:nvPr/>
          </p:nvSpPr>
          <p:spPr>
            <a:xfrm>
              <a:off x="233362" y="3338512"/>
              <a:ext cx="71438" cy="76200"/>
            </a:xfrm>
            <a:prstGeom prst="rect">
              <a:avLst/>
            </a:prstGeom>
            <a:solidFill>
              <a:srgbClr val="FFFF00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29" name="Groupe 845"/>
          <p:cNvGrpSpPr/>
          <p:nvPr/>
        </p:nvGrpSpPr>
        <p:grpSpPr>
          <a:xfrm>
            <a:off x="1063192" y="5779510"/>
            <a:ext cx="74612" cy="905977"/>
            <a:chOff x="317067" y="2528310"/>
            <a:chExt cx="74612" cy="905977"/>
          </a:xfrm>
        </p:grpSpPr>
        <p:grpSp>
          <p:nvGrpSpPr>
            <p:cNvPr id="530" name="Groupe 719"/>
            <p:cNvGrpSpPr/>
            <p:nvPr/>
          </p:nvGrpSpPr>
          <p:grpSpPr>
            <a:xfrm>
              <a:off x="317067" y="2528310"/>
              <a:ext cx="68937" cy="905977"/>
              <a:chOff x="787400" y="2247900"/>
              <a:chExt cx="68937" cy="905977"/>
            </a:xfrm>
          </p:grpSpPr>
          <p:sp>
            <p:nvSpPr>
              <p:cNvPr id="532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3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531" name="Rectangle 530"/>
            <p:cNvSpPr/>
            <p:nvPr/>
          </p:nvSpPr>
          <p:spPr>
            <a:xfrm>
              <a:off x="320241" y="3304596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grpSp>
        <p:nvGrpSpPr>
          <p:cNvPr id="534" name="Groupe 845"/>
          <p:cNvGrpSpPr/>
          <p:nvPr/>
        </p:nvGrpSpPr>
        <p:grpSpPr>
          <a:xfrm>
            <a:off x="1228292" y="5766810"/>
            <a:ext cx="74612" cy="905977"/>
            <a:chOff x="317067" y="2528310"/>
            <a:chExt cx="74612" cy="905977"/>
          </a:xfrm>
        </p:grpSpPr>
        <p:grpSp>
          <p:nvGrpSpPr>
            <p:cNvPr id="535" name="Groupe 719"/>
            <p:cNvGrpSpPr/>
            <p:nvPr/>
          </p:nvGrpSpPr>
          <p:grpSpPr>
            <a:xfrm>
              <a:off x="317067" y="2528310"/>
              <a:ext cx="68937" cy="905977"/>
              <a:chOff x="787400" y="2247900"/>
              <a:chExt cx="68937" cy="905977"/>
            </a:xfrm>
          </p:grpSpPr>
          <p:sp>
            <p:nvSpPr>
              <p:cNvPr id="537" name="Rectangle 2061"/>
              <p:cNvSpPr>
                <a:spLocks noChangeArrowheads="1"/>
              </p:cNvSpPr>
              <p:nvPr/>
            </p:nvSpPr>
            <p:spPr bwMode="auto">
              <a:xfrm>
                <a:off x="800794" y="2247900"/>
                <a:ext cx="45719" cy="905977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 w="3175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  <p:sp>
            <p:nvSpPr>
              <p:cNvPr id="538" name="Freeform 2064"/>
              <p:cNvSpPr>
                <a:spLocks/>
              </p:cNvSpPr>
              <p:nvPr/>
            </p:nvSpPr>
            <p:spPr bwMode="auto">
              <a:xfrm>
                <a:off x="787400" y="2654986"/>
                <a:ext cx="68937" cy="71934"/>
              </a:xfrm>
              <a:custGeom>
                <a:avLst/>
                <a:gdLst/>
                <a:ahLst/>
                <a:cxnLst>
                  <a:cxn ang="0">
                    <a:pos x="207" y="480"/>
                  </a:cxn>
                  <a:cxn ang="0">
                    <a:pos x="161" y="470"/>
                  </a:cxn>
                  <a:cxn ang="0">
                    <a:pos x="121" y="451"/>
                  </a:cxn>
                  <a:cxn ang="0">
                    <a:pos x="84" y="427"/>
                  </a:cxn>
                  <a:cxn ang="0">
                    <a:pos x="52" y="394"/>
                  </a:cxn>
                  <a:cxn ang="0">
                    <a:pos x="28" y="355"/>
                  </a:cxn>
                  <a:cxn ang="0">
                    <a:pos x="10" y="312"/>
                  </a:cxn>
                  <a:cxn ang="0">
                    <a:pos x="1" y="266"/>
                  </a:cxn>
                  <a:cxn ang="0">
                    <a:pos x="1" y="216"/>
                  </a:cxn>
                  <a:cxn ang="0">
                    <a:pos x="10" y="169"/>
                  </a:cxn>
                  <a:cxn ang="0">
                    <a:pos x="28" y="126"/>
                  </a:cxn>
                  <a:cxn ang="0">
                    <a:pos x="52" y="88"/>
                  </a:cxn>
                  <a:cxn ang="0">
                    <a:pos x="84" y="55"/>
                  </a:cxn>
                  <a:cxn ang="0">
                    <a:pos x="121" y="30"/>
                  </a:cxn>
                  <a:cxn ang="0">
                    <a:pos x="161" y="12"/>
                  </a:cxn>
                  <a:cxn ang="0">
                    <a:pos x="207" y="2"/>
                  </a:cxn>
                  <a:cxn ang="0">
                    <a:pos x="253" y="2"/>
                  </a:cxn>
                  <a:cxn ang="0">
                    <a:pos x="299" y="12"/>
                  </a:cxn>
                  <a:cxn ang="0">
                    <a:pos x="339" y="30"/>
                  </a:cxn>
                  <a:cxn ang="0">
                    <a:pos x="376" y="55"/>
                  </a:cxn>
                  <a:cxn ang="0">
                    <a:pos x="407" y="88"/>
                  </a:cxn>
                  <a:cxn ang="0">
                    <a:pos x="432" y="126"/>
                  </a:cxn>
                  <a:cxn ang="0">
                    <a:pos x="449" y="169"/>
                  </a:cxn>
                  <a:cxn ang="0">
                    <a:pos x="458" y="216"/>
                  </a:cxn>
                  <a:cxn ang="0">
                    <a:pos x="458" y="266"/>
                  </a:cxn>
                  <a:cxn ang="0">
                    <a:pos x="449" y="312"/>
                  </a:cxn>
                  <a:cxn ang="0">
                    <a:pos x="432" y="355"/>
                  </a:cxn>
                  <a:cxn ang="0">
                    <a:pos x="407" y="394"/>
                  </a:cxn>
                  <a:cxn ang="0">
                    <a:pos x="376" y="427"/>
                  </a:cxn>
                  <a:cxn ang="0">
                    <a:pos x="339" y="451"/>
                  </a:cxn>
                  <a:cxn ang="0">
                    <a:pos x="299" y="470"/>
                  </a:cxn>
                  <a:cxn ang="0">
                    <a:pos x="253" y="480"/>
                  </a:cxn>
                </a:cxnLst>
                <a:rect l="0" t="0" r="r" b="b"/>
                <a:pathLst>
                  <a:path w="460" h="481">
                    <a:moveTo>
                      <a:pt x="231" y="481"/>
                    </a:moveTo>
                    <a:lnTo>
                      <a:pt x="207" y="480"/>
                    </a:lnTo>
                    <a:lnTo>
                      <a:pt x="184" y="476"/>
                    </a:lnTo>
                    <a:lnTo>
                      <a:pt x="161" y="470"/>
                    </a:lnTo>
                    <a:lnTo>
                      <a:pt x="141" y="462"/>
                    </a:lnTo>
                    <a:lnTo>
                      <a:pt x="121" y="451"/>
                    </a:lnTo>
                    <a:lnTo>
                      <a:pt x="101" y="440"/>
                    </a:lnTo>
                    <a:lnTo>
                      <a:pt x="84" y="427"/>
                    </a:lnTo>
                    <a:lnTo>
                      <a:pt x="67" y="411"/>
                    </a:lnTo>
                    <a:lnTo>
                      <a:pt x="52" y="394"/>
                    </a:lnTo>
                    <a:lnTo>
                      <a:pt x="40" y="376"/>
                    </a:lnTo>
                    <a:lnTo>
                      <a:pt x="28" y="355"/>
                    </a:lnTo>
                    <a:lnTo>
                      <a:pt x="18" y="335"/>
                    </a:lnTo>
                    <a:lnTo>
                      <a:pt x="10" y="312"/>
                    </a:lnTo>
                    <a:lnTo>
                      <a:pt x="5" y="289"/>
                    </a:lnTo>
                    <a:lnTo>
                      <a:pt x="1" y="266"/>
                    </a:lnTo>
                    <a:lnTo>
                      <a:pt x="0" y="241"/>
                    </a:lnTo>
                    <a:lnTo>
                      <a:pt x="1" y="216"/>
                    </a:lnTo>
                    <a:lnTo>
                      <a:pt x="5" y="192"/>
                    </a:lnTo>
                    <a:lnTo>
                      <a:pt x="10" y="169"/>
                    </a:lnTo>
                    <a:lnTo>
                      <a:pt x="18" y="147"/>
                    </a:lnTo>
                    <a:lnTo>
                      <a:pt x="28" y="126"/>
                    </a:lnTo>
                    <a:lnTo>
                      <a:pt x="40" y="106"/>
                    </a:lnTo>
                    <a:lnTo>
                      <a:pt x="52" y="88"/>
                    </a:lnTo>
                    <a:lnTo>
                      <a:pt x="67" y="71"/>
                    </a:lnTo>
                    <a:lnTo>
                      <a:pt x="84" y="55"/>
                    </a:lnTo>
                    <a:lnTo>
                      <a:pt x="101" y="41"/>
                    </a:lnTo>
                    <a:lnTo>
                      <a:pt x="121" y="30"/>
                    </a:lnTo>
                    <a:lnTo>
                      <a:pt x="141" y="20"/>
                    </a:lnTo>
                    <a:lnTo>
                      <a:pt x="161" y="12"/>
                    </a:lnTo>
                    <a:lnTo>
                      <a:pt x="184" y="5"/>
                    </a:lnTo>
                    <a:lnTo>
                      <a:pt x="207" y="2"/>
                    </a:lnTo>
                    <a:lnTo>
                      <a:pt x="231" y="0"/>
                    </a:lnTo>
                    <a:lnTo>
                      <a:pt x="253" y="2"/>
                    </a:lnTo>
                    <a:lnTo>
                      <a:pt x="276" y="5"/>
                    </a:lnTo>
                    <a:lnTo>
                      <a:pt x="299" y="12"/>
                    </a:lnTo>
                    <a:lnTo>
                      <a:pt x="319" y="20"/>
                    </a:lnTo>
                    <a:lnTo>
                      <a:pt x="339" y="30"/>
                    </a:lnTo>
                    <a:lnTo>
                      <a:pt x="359" y="41"/>
                    </a:lnTo>
                    <a:lnTo>
                      <a:pt x="376" y="55"/>
                    </a:lnTo>
                    <a:lnTo>
                      <a:pt x="393" y="71"/>
                    </a:lnTo>
                    <a:lnTo>
                      <a:pt x="407" y="88"/>
                    </a:lnTo>
                    <a:lnTo>
                      <a:pt x="420" y="106"/>
                    </a:lnTo>
                    <a:lnTo>
                      <a:pt x="432" y="126"/>
                    </a:lnTo>
                    <a:lnTo>
                      <a:pt x="441" y="147"/>
                    </a:lnTo>
                    <a:lnTo>
                      <a:pt x="449" y="169"/>
                    </a:lnTo>
                    <a:lnTo>
                      <a:pt x="455" y="192"/>
                    </a:lnTo>
                    <a:lnTo>
                      <a:pt x="458" y="216"/>
                    </a:lnTo>
                    <a:lnTo>
                      <a:pt x="460" y="241"/>
                    </a:lnTo>
                    <a:lnTo>
                      <a:pt x="458" y="266"/>
                    </a:lnTo>
                    <a:lnTo>
                      <a:pt x="455" y="289"/>
                    </a:lnTo>
                    <a:lnTo>
                      <a:pt x="449" y="312"/>
                    </a:lnTo>
                    <a:lnTo>
                      <a:pt x="441" y="335"/>
                    </a:lnTo>
                    <a:lnTo>
                      <a:pt x="432" y="355"/>
                    </a:lnTo>
                    <a:lnTo>
                      <a:pt x="420" y="376"/>
                    </a:lnTo>
                    <a:lnTo>
                      <a:pt x="407" y="394"/>
                    </a:lnTo>
                    <a:lnTo>
                      <a:pt x="393" y="411"/>
                    </a:lnTo>
                    <a:lnTo>
                      <a:pt x="376" y="427"/>
                    </a:lnTo>
                    <a:lnTo>
                      <a:pt x="359" y="440"/>
                    </a:lnTo>
                    <a:lnTo>
                      <a:pt x="339" y="451"/>
                    </a:lnTo>
                    <a:lnTo>
                      <a:pt x="319" y="462"/>
                    </a:lnTo>
                    <a:lnTo>
                      <a:pt x="299" y="470"/>
                    </a:lnTo>
                    <a:lnTo>
                      <a:pt x="276" y="476"/>
                    </a:lnTo>
                    <a:lnTo>
                      <a:pt x="253" y="480"/>
                    </a:lnTo>
                    <a:lnTo>
                      <a:pt x="231" y="481"/>
                    </a:lnTo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0">
                <a:solidFill>
                  <a:srgbClr val="1F1A17"/>
                </a:solidFill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fr-FR"/>
              </a:p>
            </p:txBody>
          </p:sp>
        </p:grpSp>
        <p:sp>
          <p:nvSpPr>
            <p:cNvPr id="536" name="Rectangle 535"/>
            <p:cNvSpPr/>
            <p:nvPr/>
          </p:nvSpPr>
          <p:spPr>
            <a:xfrm>
              <a:off x="320241" y="3304596"/>
              <a:ext cx="71438" cy="76200"/>
            </a:xfrm>
            <a:prstGeom prst="rect">
              <a:avLst/>
            </a:prstGeom>
            <a:solidFill>
              <a:srgbClr val="66FF66"/>
            </a:solidFill>
            <a:ln w="31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231" name="ZoneTexte 230"/>
          <p:cNvSpPr txBox="1"/>
          <p:nvPr/>
        </p:nvSpPr>
        <p:spPr>
          <a:xfrm>
            <a:off x="2149434" y="0"/>
            <a:ext cx="4987638" cy="276999"/>
          </a:xfrm>
          <a:prstGeom prst="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 smtClean="0">
                <a:latin typeface="Comic Sans MS" pitchFamily="66" charset="0"/>
              </a:rPr>
              <a:t>BRASSAGE GENETIQUE CHEZ LA DROSOPHILE</a:t>
            </a:r>
            <a:endParaRPr lang="fr-FR" sz="1200" b="1" dirty="0">
              <a:latin typeface="Comic Sans MS" pitchFamily="66" charset="0"/>
            </a:endParaRPr>
          </a:p>
        </p:txBody>
      </p:sp>
      <p:grpSp>
        <p:nvGrpSpPr>
          <p:cNvPr id="232" name="Groupe 231"/>
          <p:cNvGrpSpPr/>
          <p:nvPr/>
        </p:nvGrpSpPr>
        <p:grpSpPr>
          <a:xfrm>
            <a:off x="0" y="95000"/>
            <a:ext cx="1808249" cy="4114512"/>
            <a:chOff x="0" y="95000"/>
            <a:chExt cx="1808249" cy="4114512"/>
          </a:xfrm>
        </p:grpSpPr>
        <p:grpSp>
          <p:nvGrpSpPr>
            <p:cNvPr id="233" name="Groupe 226"/>
            <p:cNvGrpSpPr/>
            <p:nvPr/>
          </p:nvGrpSpPr>
          <p:grpSpPr>
            <a:xfrm>
              <a:off x="224910" y="2225201"/>
              <a:ext cx="1290163" cy="1984311"/>
              <a:chOff x="224910" y="2260826"/>
              <a:chExt cx="1290163" cy="1984311"/>
            </a:xfrm>
          </p:grpSpPr>
          <p:sp>
            <p:nvSpPr>
              <p:cNvPr id="237" name="ZoneTexte 236"/>
              <p:cNvSpPr txBox="1"/>
              <p:nvPr/>
            </p:nvSpPr>
            <p:spPr>
              <a:xfrm>
                <a:off x="238762" y="2260826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n°2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grpSp>
            <p:nvGrpSpPr>
              <p:cNvPr id="238" name="Groupe 845"/>
              <p:cNvGrpSpPr/>
              <p:nvPr/>
            </p:nvGrpSpPr>
            <p:grpSpPr>
              <a:xfrm>
                <a:off x="402792" y="2518410"/>
                <a:ext cx="74612" cy="905977"/>
                <a:chOff x="317067" y="2528310"/>
                <a:chExt cx="74612" cy="905977"/>
              </a:xfrm>
            </p:grpSpPr>
            <p:grpSp>
              <p:nvGrpSpPr>
                <p:cNvPr id="260" name="Groupe 719"/>
                <p:cNvGrpSpPr/>
                <p:nvPr/>
              </p:nvGrpSpPr>
              <p:grpSpPr>
                <a:xfrm>
                  <a:off x="317067" y="2528310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262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63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61" name="Rectangle 260"/>
                <p:cNvSpPr/>
                <p:nvPr/>
              </p:nvSpPr>
              <p:spPr>
                <a:xfrm>
                  <a:off x="320241" y="3304596"/>
                  <a:ext cx="71438" cy="76200"/>
                </a:xfrm>
                <a:prstGeom prst="rect">
                  <a:avLst/>
                </a:prstGeom>
                <a:solidFill>
                  <a:srgbClr val="66FF66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39" name="Groupe 853"/>
              <p:cNvGrpSpPr/>
              <p:nvPr/>
            </p:nvGrpSpPr>
            <p:grpSpPr>
              <a:xfrm>
                <a:off x="1108363" y="2527935"/>
                <a:ext cx="74611" cy="905977"/>
                <a:chOff x="1022638" y="2537835"/>
                <a:chExt cx="74611" cy="905977"/>
              </a:xfrm>
            </p:grpSpPr>
            <p:grpSp>
              <p:nvGrpSpPr>
                <p:cNvPr id="256" name="Groupe 743"/>
                <p:cNvGrpSpPr/>
                <p:nvPr/>
              </p:nvGrpSpPr>
              <p:grpSpPr>
                <a:xfrm>
                  <a:off x="1022638" y="2537835"/>
                  <a:ext cx="68937" cy="905977"/>
                  <a:chOff x="787400" y="2247900"/>
                  <a:chExt cx="68937" cy="905977"/>
                </a:xfrm>
              </p:grpSpPr>
              <p:sp>
                <p:nvSpPr>
                  <p:cNvPr id="258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800794" y="2247900"/>
                    <a:ext cx="45719" cy="905977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59" name="Freeform 2064"/>
                  <p:cNvSpPr>
                    <a:spLocks/>
                  </p:cNvSpPr>
                  <p:nvPr/>
                </p:nvSpPr>
                <p:spPr bwMode="auto">
                  <a:xfrm>
                    <a:off x="787400" y="2654986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57" name="Rectangle 256"/>
                <p:cNvSpPr/>
                <p:nvPr/>
              </p:nvSpPr>
              <p:spPr>
                <a:xfrm>
                  <a:off x="1025811" y="3309358"/>
                  <a:ext cx="71438" cy="76200"/>
                </a:xfrm>
                <a:prstGeom prst="rect">
                  <a:avLst/>
                </a:prstGeom>
                <a:solidFill>
                  <a:srgbClr val="FF00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sp>
            <p:nvSpPr>
              <p:cNvPr id="240" name="ZoneTexte 239"/>
              <p:cNvSpPr txBox="1"/>
              <p:nvPr/>
            </p:nvSpPr>
            <p:spPr>
              <a:xfrm>
                <a:off x="478910" y="3207554"/>
                <a:ext cx="39626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sp>
            <p:nvSpPr>
              <p:cNvPr id="241" name="ZoneTexte 240"/>
              <p:cNvSpPr txBox="1"/>
              <p:nvPr/>
            </p:nvSpPr>
            <p:spPr>
              <a:xfrm>
                <a:off x="1140694" y="3208940"/>
                <a:ext cx="335348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endParaRPr lang="fr-FR" sz="1000" dirty="0" smtClean="0">
                  <a:latin typeface="Comic Sans MS" pitchFamily="66" charset="0"/>
                </a:endParaRPr>
              </a:p>
            </p:txBody>
          </p:sp>
          <p:sp>
            <p:nvSpPr>
              <p:cNvPr id="242" name="ZoneTexte 241"/>
              <p:cNvSpPr txBox="1"/>
              <p:nvPr/>
            </p:nvSpPr>
            <p:spPr>
              <a:xfrm>
                <a:off x="224910" y="3472773"/>
                <a:ext cx="1276311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Chromosomes n°3</a:t>
                </a:r>
                <a:endParaRPr lang="fr-FR" sz="1000" b="1" dirty="0">
                  <a:latin typeface="Comic Sans MS" pitchFamily="66" charset="0"/>
                </a:endParaRPr>
              </a:p>
            </p:txBody>
          </p:sp>
          <p:sp>
            <p:nvSpPr>
              <p:cNvPr id="243" name="ZoneTexte 242"/>
              <p:cNvSpPr txBox="1"/>
              <p:nvPr/>
            </p:nvSpPr>
            <p:spPr>
              <a:xfrm>
                <a:off x="438505" y="3959662"/>
                <a:ext cx="401072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</a:t>
                </a:r>
              </a:p>
            </p:txBody>
          </p:sp>
          <p:grpSp>
            <p:nvGrpSpPr>
              <p:cNvPr id="244" name="Groupe 881"/>
              <p:cNvGrpSpPr/>
              <p:nvPr/>
            </p:nvGrpSpPr>
            <p:grpSpPr>
              <a:xfrm>
                <a:off x="405389" y="3696402"/>
                <a:ext cx="75288" cy="496403"/>
                <a:chOff x="233362" y="3000374"/>
                <a:chExt cx="75288" cy="496403"/>
              </a:xfrm>
            </p:grpSpPr>
            <p:grpSp>
              <p:nvGrpSpPr>
                <p:cNvPr id="252" name="Groupe 717"/>
                <p:cNvGrpSpPr/>
                <p:nvPr/>
              </p:nvGrpSpPr>
              <p:grpSpPr>
                <a:xfrm>
                  <a:off x="239713" y="3000374"/>
                  <a:ext cx="68937" cy="496403"/>
                  <a:chOff x="492125" y="2466974"/>
                  <a:chExt cx="68937" cy="496403"/>
                </a:xfrm>
              </p:grpSpPr>
              <p:sp>
                <p:nvSpPr>
                  <p:cNvPr id="254" name="Rectangle 2061"/>
                  <p:cNvSpPr>
                    <a:spLocks noChangeArrowheads="1"/>
                  </p:cNvSpPr>
                  <p:nvPr/>
                </p:nvSpPr>
                <p:spPr bwMode="auto">
                  <a:xfrm>
                    <a:off x="502344" y="2466974"/>
                    <a:ext cx="45719" cy="496403"/>
                  </a:xfrm>
                  <a:prstGeom prst="rect">
                    <a:avLst/>
                  </a:prstGeom>
                  <a:solidFill>
                    <a:schemeClr val="accent6">
                      <a:lumMod val="20000"/>
                      <a:lumOff val="80000"/>
                    </a:schemeClr>
                  </a:solidFill>
                  <a:ln w="3175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255" name="Freeform 2064"/>
                  <p:cNvSpPr>
                    <a:spLocks/>
                  </p:cNvSpPr>
                  <p:nvPr/>
                </p:nvSpPr>
                <p:spPr bwMode="auto">
                  <a:xfrm>
                    <a:off x="492125" y="2664511"/>
                    <a:ext cx="68937" cy="71934"/>
                  </a:xfrm>
                  <a:custGeom>
                    <a:avLst/>
                    <a:gdLst/>
                    <a:ahLst/>
                    <a:cxnLst>
                      <a:cxn ang="0">
                        <a:pos x="207" y="480"/>
                      </a:cxn>
                      <a:cxn ang="0">
                        <a:pos x="161" y="470"/>
                      </a:cxn>
                      <a:cxn ang="0">
                        <a:pos x="121" y="451"/>
                      </a:cxn>
                      <a:cxn ang="0">
                        <a:pos x="84" y="427"/>
                      </a:cxn>
                      <a:cxn ang="0">
                        <a:pos x="52" y="394"/>
                      </a:cxn>
                      <a:cxn ang="0">
                        <a:pos x="28" y="355"/>
                      </a:cxn>
                      <a:cxn ang="0">
                        <a:pos x="10" y="312"/>
                      </a:cxn>
                      <a:cxn ang="0">
                        <a:pos x="1" y="266"/>
                      </a:cxn>
                      <a:cxn ang="0">
                        <a:pos x="1" y="216"/>
                      </a:cxn>
                      <a:cxn ang="0">
                        <a:pos x="10" y="169"/>
                      </a:cxn>
                      <a:cxn ang="0">
                        <a:pos x="28" y="126"/>
                      </a:cxn>
                      <a:cxn ang="0">
                        <a:pos x="52" y="88"/>
                      </a:cxn>
                      <a:cxn ang="0">
                        <a:pos x="84" y="55"/>
                      </a:cxn>
                      <a:cxn ang="0">
                        <a:pos x="121" y="30"/>
                      </a:cxn>
                      <a:cxn ang="0">
                        <a:pos x="161" y="12"/>
                      </a:cxn>
                      <a:cxn ang="0">
                        <a:pos x="207" y="2"/>
                      </a:cxn>
                      <a:cxn ang="0">
                        <a:pos x="253" y="2"/>
                      </a:cxn>
                      <a:cxn ang="0">
                        <a:pos x="299" y="12"/>
                      </a:cxn>
                      <a:cxn ang="0">
                        <a:pos x="339" y="30"/>
                      </a:cxn>
                      <a:cxn ang="0">
                        <a:pos x="376" y="55"/>
                      </a:cxn>
                      <a:cxn ang="0">
                        <a:pos x="407" y="88"/>
                      </a:cxn>
                      <a:cxn ang="0">
                        <a:pos x="432" y="126"/>
                      </a:cxn>
                      <a:cxn ang="0">
                        <a:pos x="449" y="169"/>
                      </a:cxn>
                      <a:cxn ang="0">
                        <a:pos x="458" y="216"/>
                      </a:cxn>
                      <a:cxn ang="0">
                        <a:pos x="458" y="266"/>
                      </a:cxn>
                      <a:cxn ang="0">
                        <a:pos x="449" y="312"/>
                      </a:cxn>
                      <a:cxn ang="0">
                        <a:pos x="432" y="355"/>
                      </a:cxn>
                      <a:cxn ang="0">
                        <a:pos x="407" y="394"/>
                      </a:cxn>
                      <a:cxn ang="0">
                        <a:pos x="376" y="427"/>
                      </a:cxn>
                      <a:cxn ang="0">
                        <a:pos x="339" y="451"/>
                      </a:cxn>
                      <a:cxn ang="0">
                        <a:pos x="299" y="470"/>
                      </a:cxn>
                      <a:cxn ang="0">
                        <a:pos x="253" y="480"/>
                      </a:cxn>
                    </a:cxnLst>
                    <a:rect l="0" t="0" r="r" b="b"/>
                    <a:pathLst>
                      <a:path w="460" h="481">
                        <a:moveTo>
                          <a:pt x="231" y="481"/>
                        </a:moveTo>
                        <a:lnTo>
                          <a:pt x="207" y="480"/>
                        </a:lnTo>
                        <a:lnTo>
                          <a:pt x="184" y="476"/>
                        </a:lnTo>
                        <a:lnTo>
                          <a:pt x="161" y="470"/>
                        </a:lnTo>
                        <a:lnTo>
                          <a:pt x="141" y="462"/>
                        </a:lnTo>
                        <a:lnTo>
                          <a:pt x="121" y="451"/>
                        </a:lnTo>
                        <a:lnTo>
                          <a:pt x="101" y="440"/>
                        </a:lnTo>
                        <a:lnTo>
                          <a:pt x="84" y="427"/>
                        </a:lnTo>
                        <a:lnTo>
                          <a:pt x="67" y="411"/>
                        </a:lnTo>
                        <a:lnTo>
                          <a:pt x="52" y="394"/>
                        </a:lnTo>
                        <a:lnTo>
                          <a:pt x="40" y="376"/>
                        </a:lnTo>
                        <a:lnTo>
                          <a:pt x="28" y="355"/>
                        </a:lnTo>
                        <a:lnTo>
                          <a:pt x="18" y="335"/>
                        </a:lnTo>
                        <a:lnTo>
                          <a:pt x="10" y="312"/>
                        </a:lnTo>
                        <a:lnTo>
                          <a:pt x="5" y="289"/>
                        </a:lnTo>
                        <a:lnTo>
                          <a:pt x="1" y="266"/>
                        </a:lnTo>
                        <a:lnTo>
                          <a:pt x="0" y="241"/>
                        </a:lnTo>
                        <a:lnTo>
                          <a:pt x="1" y="216"/>
                        </a:lnTo>
                        <a:lnTo>
                          <a:pt x="5" y="192"/>
                        </a:lnTo>
                        <a:lnTo>
                          <a:pt x="10" y="169"/>
                        </a:lnTo>
                        <a:lnTo>
                          <a:pt x="18" y="147"/>
                        </a:lnTo>
                        <a:lnTo>
                          <a:pt x="28" y="126"/>
                        </a:lnTo>
                        <a:lnTo>
                          <a:pt x="40" y="106"/>
                        </a:lnTo>
                        <a:lnTo>
                          <a:pt x="52" y="88"/>
                        </a:lnTo>
                        <a:lnTo>
                          <a:pt x="67" y="71"/>
                        </a:lnTo>
                        <a:lnTo>
                          <a:pt x="84" y="55"/>
                        </a:lnTo>
                        <a:lnTo>
                          <a:pt x="101" y="41"/>
                        </a:lnTo>
                        <a:lnTo>
                          <a:pt x="121" y="30"/>
                        </a:lnTo>
                        <a:lnTo>
                          <a:pt x="141" y="20"/>
                        </a:lnTo>
                        <a:lnTo>
                          <a:pt x="161" y="12"/>
                        </a:lnTo>
                        <a:lnTo>
                          <a:pt x="184" y="5"/>
                        </a:lnTo>
                        <a:lnTo>
                          <a:pt x="207" y="2"/>
                        </a:lnTo>
                        <a:lnTo>
                          <a:pt x="231" y="0"/>
                        </a:lnTo>
                        <a:lnTo>
                          <a:pt x="253" y="2"/>
                        </a:lnTo>
                        <a:lnTo>
                          <a:pt x="276" y="5"/>
                        </a:lnTo>
                        <a:lnTo>
                          <a:pt x="299" y="12"/>
                        </a:lnTo>
                        <a:lnTo>
                          <a:pt x="319" y="20"/>
                        </a:lnTo>
                        <a:lnTo>
                          <a:pt x="339" y="30"/>
                        </a:lnTo>
                        <a:lnTo>
                          <a:pt x="359" y="41"/>
                        </a:lnTo>
                        <a:lnTo>
                          <a:pt x="376" y="55"/>
                        </a:lnTo>
                        <a:lnTo>
                          <a:pt x="393" y="71"/>
                        </a:lnTo>
                        <a:lnTo>
                          <a:pt x="407" y="88"/>
                        </a:lnTo>
                        <a:lnTo>
                          <a:pt x="420" y="106"/>
                        </a:lnTo>
                        <a:lnTo>
                          <a:pt x="432" y="126"/>
                        </a:lnTo>
                        <a:lnTo>
                          <a:pt x="441" y="147"/>
                        </a:lnTo>
                        <a:lnTo>
                          <a:pt x="449" y="169"/>
                        </a:lnTo>
                        <a:lnTo>
                          <a:pt x="455" y="192"/>
                        </a:lnTo>
                        <a:lnTo>
                          <a:pt x="458" y="216"/>
                        </a:lnTo>
                        <a:lnTo>
                          <a:pt x="460" y="241"/>
                        </a:lnTo>
                        <a:lnTo>
                          <a:pt x="458" y="266"/>
                        </a:lnTo>
                        <a:lnTo>
                          <a:pt x="455" y="289"/>
                        </a:lnTo>
                        <a:lnTo>
                          <a:pt x="449" y="312"/>
                        </a:lnTo>
                        <a:lnTo>
                          <a:pt x="441" y="335"/>
                        </a:lnTo>
                        <a:lnTo>
                          <a:pt x="432" y="355"/>
                        </a:lnTo>
                        <a:lnTo>
                          <a:pt x="420" y="376"/>
                        </a:lnTo>
                        <a:lnTo>
                          <a:pt x="407" y="394"/>
                        </a:lnTo>
                        <a:lnTo>
                          <a:pt x="393" y="411"/>
                        </a:lnTo>
                        <a:lnTo>
                          <a:pt x="376" y="427"/>
                        </a:lnTo>
                        <a:lnTo>
                          <a:pt x="359" y="440"/>
                        </a:lnTo>
                        <a:lnTo>
                          <a:pt x="339" y="451"/>
                        </a:lnTo>
                        <a:lnTo>
                          <a:pt x="319" y="462"/>
                        </a:lnTo>
                        <a:lnTo>
                          <a:pt x="299" y="470"/>
                        </a:lnTo>
                        <a:lnTo>
                          <a:pt x="276" y="476"/>
                        </a:lnTo>
                        <a:lnTo>
                          <a:pt x="253" y="480"/>
                        </a:lnTo>
                        <a:lnTo>
                          <a:pt x="231" y="481"/>
                        </a:lnTo>
                      </a:path>
                    </a:pathLst>
                  </a:custGeom>
                  <a:solidFill>
                    <a:schemeClr val="accent6">
                      <a:lumMod val="20000"/>
                      <a:lumOff val="80000"/>
                    </a:schemeClr>
                  </a:solidFill>
                  <a:ln w="0">
                    <a:solidFill>
                      <a:srgbClr val="1F1A17"/>
                    </a:solidFill>
                    <a:prstDash val="solid"/>
                    <a:round/>
                    <a:headEnd/>
                    <a:tailEnd/>
                  </a:ln>
                </p:spPr>
                <p:txBody>
                  <a:bodyPr vert="horz" wrap="square" lIns="91440" tIns="45720" rIns="91440" bIns="45720" numCol="1" anchor="t" anchorCtr="0" compatLnSpc="1">
                    <a:prstTxWarp prst="textNoShape">
                      <a:avLst/>
                    </a:prstTxWarp>
                  </a:bodyPr>
                  <a:lstStyle/>
                  <a:p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253" name="Rectangle 252"/>
                <p:cNvSpPr/>
                <p:nvPr/>
              </p:nvSpPr>
              <p:spPr>
                <a:xfrm>
                  <a:off x="233362" y="3338512"/>
                  <a:ext cx="71438" cy="76200"/>
                </a:xfrm>
                <a:prstGeom prst="rect">
                  <a:avLst/>
                </a:prstGeom>
                <a:solidFill>
                  <a:srgbClr val="FFFF00"/>
                </a:solidFill>
                <a:ln w="31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245" name="Groupe 398"/>
              <p:cNvGrpSpPr/>
              <p:nvPr/>
            </p:nvGrpSpPr>
            <p:grpSpPr>
              <a:xfrm>
                <a:off x="1111680" y="3717618"/>
                <a:ext cx="372407" cy="527519"/>
                <a:chOff x="400480" y="3739718"/>
                <a:chExt cx="372407" cy="527519"/>
              </a:xfrm>
            </p:grpSpPr>
            <p:sp>
              <p:nvSpPr>
                <p:cNvPr id="246" name="ZoneTexte 245"/>
                <p:cNvSpPr txBox="1"/>
                <p:nvPr/>
              </p:nvSpPr>
              <p:spPr>
                <a:xfrm>
                  <a:off x="432729" y="4021016"/>
                  <a:ext cx="340158" cy="246221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fr-FR" sz="1000" dirty="0" err="1" smtClean="0">
                      <a:latin typeface="Comic Sans MS" pitchFamily="66" charset="0"/>
                    </a:rPr>
                    <a:t>Eb</a:t>
                  </a:r>
                  <a:endParaRPr lang="fr-FR" sz="1000" dirty="0" smtClean="0">
                    <a:latin typeface="Comic Sans MS" pitchFamily="66" charset="0"/>
                  </a:endParaRPr>
                </a:p>
              </p:txBody>
            </p:sp>
            <p:grpSp>
              <p:nvGrpSpPr>
                <p:cNvPr id="247" name="Groupe 104"/>
                <p:cNvGrpSpPr/>
                <p:nvPr/>
              </p:nvGrpSpPr>
              <p:grpSpPr>
                <a:xfrm>
                  <a:off x="400480" y="3739718"/>
                  <a:ext cx="75288" cy="496403"/>
                  <a:chOff x="400480" y="3739718"/>
                  <a:chExt cx="75288" cy="496403"/>
                </a:xfrm>
              </p:grpSpPr>
              <p:grpSp>
                <p:nvGrpSpPr>
                  <p:cNvPr id="248" name="Groupe 762"/>
                  <p:cNvGrpSpPr/>
                  <p:nvPr/>
                </p:nvGrpSpPr>
                <p:grpSpPr>
                  <a:xfrm>
                    <a:off x="406831" y="3739718"/>
                    <a:ext cx="68937" cy="496403"/>
                    <a:chOff x="492125" y="2466974"/>
                    <a:chExt cx="68937" cy="496403"/>
                  </a:xfrm>
                </p:grpSpPr>
                <p:sp>
                  <p:nvSpPr>
                    <p:cNvPr id="250" name="Rectangle 206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502344" y="2466974"/>
                      <a:ext cx="45719" cy="496403"/>
                    </a:xfrm>
                    <a:prstGeom prst="rect">
                      <a:avLst/>
                    </a:pr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3175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251" name="Freeform 2064"/>
                    <p:cNvSpPr>
                      <a:spLocks/>
                    </p:cNvSpPr>
                    <p:nvPr/>
                  </p:nvSpPr>
                  <p:spPr bwMode="auto">
                    <a:xfrm>
                      <a:off x="492125" y="2664511"/>
                      <a:ext cx="68937" cy="71934"/>
                    </a:xfrm>
                    <a:custGeom>
                      <a:avLst/>
                      <a:gdLst/>
                      <a:ahLst/>
                      <a:cxnLst>
                        <a:cxn ang="0">
                          <a:pos x="207" y="480"/>
                        </a:cxn>
                        <a:cxn ang="0">
                          <a:pos x="161" y="470"/>
                        </a:cxn>
                        <a:cxn ang="0">
                          <a:pos x="121" y="451"/>
                        </a:cxn>
                        <a:cxn ang="0">
                          <a:pos x="84" y="427"/>
                        </a:cxn>
                        <a:cxn ang="0">
                          <a:pos x="52" y="394"/>
                        </a:cxn>
                        <a:cxn ang="0">
                          <a:pos x="28" y="355"/>
                        </a:cxn>
                        <a:cxn ang="0">
                          <a:pos x="10" y="312"/>
                        </a:cxn>
                        <a:cxn ang="0">
                          <a:pos x="1" y="266"/>
                        </a:cxn>
                        <a:cxn ang="0">
                          <a:pos x="1" y="216"/>
                        </a:cxn>
                        <a:cxn ang="0">
                          <a:pos x="10" y="169"/>
                        </a:cxn>
                        <a:cxn ang="0">
                          <a:pos x="28" y="126"/>
                        </a:cxn>
                        <a:cxn ang="0">
                          <a:pos x="52" y="88"/>
                        </a:cxn>
                        <a:cxn ang="0">
                          <a:pos x="84" y="55"/>
                        </a:cxn>
                        <a:cxn ang="0">
                          <a:pos x="121" y="30"/>
                        </a:cxn>
                        <a:cxn ang="0">
                          <a:pos x="161" y="12"/>
                        </a:cxn>
                        <a:cxn ang="0">
                          <a:pos x="207" y="2"/>
                        </a:cxn>
                        <a:cxn ang="0">
                          <a:pos x="253" y="2"/>
                        </a:cxn>
                        <a:cxn ang="0">
                          <a:pos x="299" y="12"/>
                        </a:cxn>
                        <a:cxn ang="0">
                          <a:pos x="339" y="30"/>
                        </a:cxn>
                        <a:cxn ang="0">
                          <a:pos x="376" y="55"/>
                        </a:cxn>
                        <a:cxn ang="0">
                          <a:pos x="407" y="88"/>
                        </a:cxn>
                        <a:cxn ang="0">
                          <a:pos x="432" y="126"/>
                        </a:cxn>
                        <a:cxn ang="0">
                          <a:pos x="449" y="169"/>
                        </a:cxn>
                        <a:cxn ang="0">
                          <a:pos x="458" y="216"/>
                        </a:cxn>
                        <a:cxn ang="0">
                          <a:pos x="458" y="266"/>
                        </a:cxn>
                        <a:cxn ang="0">
                          <a:pos x="449" y="312"/>
                        </a:cxn>
                        <a:cxn ang="0">
                          <a:pos x="432" y="355"/>
                        </a:cxn>
                        <a:cxn ang="0">
                          <a:pos x="407" y="394"/>
                        </a:cxn>
                        <a:cxn ang="0">
                          <a:pos x="376" y="427"/>
                        </a:cxn>
                        <a:cxn ang="0">
                          <a:pos x="339" y="451"/>
                        </a:cxn>
                        <a:cxn ang="0">
                          <a:pos x="299" y="470"/>
                        </a:cxn>
                        <a:cxn ang="0">
                          <a:pos x="253" y="480"/>
                        </a:cxn>
                      </a:cxnLst>
                      <a:rect l="0" t="0" r="r" b="b"/>
                      <a:pathLst>
                        <a:path w="460" h="481">
                          <a:moveTo>
                            <a:pt x="231" y="481"/>
                          </a:moveTo>
                          <a:lnTo>
                            <a:pt x="207" y="480"/>
                          </a:lnTo>
                          <a:lnTo>
                            <a:pt x="184" y="476"/>
                          </a:lnTo>
                          <a:lnTo>
                            <a:pt x="161" y="470"/>
                          </a:lnTo>
                          <a:lnTo>
                            <a:pt x="141" y="462"/>
                          </a:lnTo>
                          <a:lnTo>
                            <a:pt x="121" y="451"/>
                          </a:lnTo>
                          <a:lnTo>
                            <a:pt x="101" y="440"/>
                          </a:lnTo>
                          <a:lnTo>
                            <a:pt x="84" y="427"/>
                          </a:lnTo>
                          <a:lnTo>
                            <a:pt x="67" y="411"/>
                          </a:lnTo>
                          <a:lnTo>
                            <a:pt x="52" y="394"/>
                          </a:lnTo>
                          <a:lnTo>
                            <a:pt x="40" y="376"/>
                          </a:lnTo>
                          <a:lnTo>
                            <a:pt x="28" y="355"/>
                          </a:lnTo>
                          <a:lnTo>
                            <a:pt x="18" y="335"/>
                          </a:lnTo>
                          <a:lnTo>
                            <a:pt x="10" y="312"/>
                          </a:lnTo>
                          <a:lnTo>
                            <a:pt x="5" y="289"/>
                          </a:lnTo>
                          <a:lnTo>
                            <a:pt x="1" y="266"/>
                          </a:lnTo>
                          <a:lnTo>
                            <a:pt x="0" y="241"/>
                          </a:lnTo>
                          <a:lnTo>
                            <a:pt x="1" y="216"/>
                          </a:lnTo>
                          <a:lnTo>
                            <a:pt x="5" y="192"/>
                          </a:lnTo>
                          <a:lnTo>
                            <a:pt x="10" y="169"/>
                          </a:lnTo>
                          <a:lnTo>
                            <a:pt x="18" y="147"/>
                          </a:lnTo>
                          <a:lnTo>
                            <a:pt x="28" y="126"/>
                          </a:lnTo>
                          <a:lnTo>
                            <a:pt x="40" y="106"/>
                          </a:lnTo>
                          <a:lnTo>
                            <a:pt x="52" y="88"/>
                          </a:lnTo>
                          <a:lnTo>
                            <a:pt x="67" y="71"/>
                          </a:lnTo>
                          <a:lnTo>
                            <a:pt x="84" y="55"/>
                          </a:lnTo>
                          <a:lnTo>
                            <a:pt x="101" y="41"/>
                          </a:lnTo>
                          <a:lnTo>
                            <a:pt x="121" y="30"/>
                          </a:lnTo>
                          <a:lnTo>
                            <a:pt x="141" y="20"/>
                          </a:lnTo>
                          <a:lnTo>
                            <a:pt x="161" y="12"/>
                          </a:lnTo>
                          <a:lnTo>
                            <a:pt x="184" y="5"/>
                          </a:lnTo>
                          <a:lnTo>
                            <a:pt x="207" y="2"/>
                          </a:lnTo>
                          <a:lnTo>
                            <a:pt x="231" y="0"/>
                          </a:lnTo>
                          <a:lnTo>
                            <a:pt x="253" y="2"/>
                          </a:lnTo>
                          <a:lnTo>
                            <a:pt x="276" y="5"/>
                          </a:lnTo>
                          <a:lnTo>
                            <a:pt x="299" y="12"/>
                          </a:lnTo>
                          <a:lnTo>
                            <a:pt x="319" y="20"/>
                          </a:lnTo>
                          <a:lnTo>
                            <a:pt x="339" y="30"/>
                          </a:lnTo>
                          <a:lnTo>
                            <a:pt x="359" y="41"/>
                          </a:lnTo>
                          <a:lnTo>
                            <a:pt x="376" y="55"/>
                          </a:lnTo>
                          <a:lnTo>
                            <a:pt x="393" y="71"/>
                          </a:lnTo>
                          <a:lnTo>
                            <a:pt x="407" y="88"/>
                          </a:lnTo>
                          <a:lnTo>
                            <a:pt x="420" y="106"/>
                          </a:lnTo>
                          <a:lnTo>
                            <a:pt x="432" y="126"/>
                          </a:lnTo>
                          <a:lnTo>
                            <a:pt x="441" y="147"/>
                          </a:lnTo>
                          <a:lnTo>
                            <a:pt x="449" y="169"/>
                          </a:lnTo>
                          <a:lnTo>
                            <a:pt x="455" y="192"/>
                          </a:lnTo>
                          <a:lnTo>
                            <a:pt x="458" y="216"/>
                          </a:lnTo>
                          <a:lnTo>
                            <a:pt x="460" y="241"/>
                          </a:lnTo>
                          <a:lnTo>
                            <a:pt x="458" y="266"/>
                          </a:lnTo>
                          <a:lnTo>
                            <a:pt x="455" y="289"/>
                          </a:lnTo>
                          <a:lnTo>
                            <a:pt x="449" y="312"/>
                          </a:lnTo>
                          <a:lnTo>
                            <a:pt x="441" y="335"/>
                          </a:lnTo>
                          <a:lnTo>
                            <a:pt x="432" y="355"/>
                          </a:lnTo>
                          <a:lnTo>
                            <a:pt x="420" y="376"/>
                          </a:lnTo>
                          <a:lnTo>
                            <a:pt x="407" y="394"/>
                          </a:lnTo>
                          <a:lnTo>
                            <a:pt x="393" y="411"/>
                          </a:lnTo>
                          <a:lnTo>
                            <a:pt x="376" y="427"/>
                          </a:lnTo>
                          <a:lnTo>
                            <a:pt x="359" y="440"/>
                          </a:lnTo>
                          <a:lnTo>
                            <a:pt x="339" y="451"/>
                          </a:lnTo>
                          <a:lnTo>
                            <a:pt x="319" y="462"/>
                          </a:lnTo>
                          <a:lnTo>
                            <a:pt x="299" y="470"/>
                          </a:lnTo>
                          <a:lnTo>
                            <a:pt x="276" y="476"/>
                          </a:lnTo>
                          <a:lnTo>
                            <a:pt x="253" y="480"/>
                          </a:lnTo>
                          <a:lnTo>
                            <a:pt x="231" y="481"/>
                          </a:lnTo>
                        </a:path>
                      </a:pathLst>
                    </a:custGeom>
                    <a:solidFill>
                      <a:schemeClr val="accent6">
                        <a:lumMod val="20000"/>
                        <a:lumOff val="80000"/>
                      </a:schemeClr>
                    </a:solidFill>
                    <a:ln w="0">
                      <a:solidFill>
                        <a:srgbClr val="1F1A17"/>
                      </a:solidFill>
                      <a:prstDash val="solid"/>
                      <a:round/>
                      <a:headEnd/>
                      <a:tailEnd/>
                    </a:ln>
                  </p:spPr>
                  <p:txBody>
                    <a:bodyPr vert="horz" wrap="square" lIns="91440" tIns="45720" rIns="91440" bIns="45720" numCol="1" anchor="t" anchorCtr="0" compatLnSpc="1">
                      <a:prstTxWarp prst="textNoShape">
                        <a:avLst/>
                      </a:prstTxWarp>
                    </a:bodyPr>
                    <a:lstStyle/>
                    <a:p>
                      <a:endParaRPr lang="fr-FR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249" name="Rectangle 248"/>
                  <p:cNvSpPr/>
                  <p:nvPr/>
                </p:nvSpPr>
                <p:spPr>
                  <a:xfrm>
                    <a:off x="400480" y="4077856"/>
                    <a:ext cx="71438" cy="76200"/>
                  </a:xfrm>
                  <a:prstGeom prst="rect">
                    <a:avLst/>
                  </a:prstGeom>
                  <a:solidFill>
                    <a:srgbClr val="00B0F0"/>
                  </a:solidFill>
                  <a:ln w="31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latin typeface="Comic Sans MS" pitchFamily="66" charset="0"/>
                    </a:endParaRPr>
                  </a:p>
                </p:txBody>
              </p:sp>
            </p:grpSp>
          </p:grpSp>
        </p:grpSp>
        <p:grpSp>
          <p:nvGrpSpPr>
            <p:cNvPr id="234" name="Groupe 892"/>
            <p:cNvGrpSpPr/>
            <p:nvPr/>
          </p:nvGrpSpPr>
          <p:grpSpPr>
            <a:xfrm>
              <a:off x="0" y="95000"/>
              <a:ext cx="1808249" cy="2257375"/>
              <a:chOff x="0" y="891329"/>
              <a:chExt cx="1808249" cy="2358258"/>
            </a:xfrm>
          </p:grpSpPr>
          <p:sp>
            <p:nvSpPr>
              <p:cNvPr id="235" name="ZoneTexte 234"/>
              <p:cNvSpPr txBox="1"/>
              <p:nvPr/>
            </p:nvSpPr>
            <p:spPr>
              <a:xfrm>
                <a:off x="167659" y="891329"/>
                <a:ext cx="1510184" cy="546603"/>
              </a:xfrm>
              <a:prstGeom prst="rect">
                <a:avLst/>
              </a:prstGeom>
            </p:spPr>
            <p:style>
              <a:lnRef idx="1">
                <a:schemeClr val="accent4"/>
              </a:lnRef>
              <a:fillRef idx="2">
                <a:schemeClr val="accent4"/>
              </a:fillRef>
              <a:effectRef idx="1">
                <a:schemeClr val="accent4"/>
              </a:effectRef>
              <a:fontRef idx="minor">
                <a:schemeClr val="dk1"/>
              </a:fontRef>
            </p:style>
            <p:txBody>
              <a:bodyPr wrap="square" rtlCol="0">
                <a:spAutoFit/>
              </a:bodyPr>
              <a:lstStyle/>
              <a:p>
                <a:pPr algn="ctr"/>
                <a:r>
                  <a:rPr lang="fr-FR" sz="1400" dirty="0" smtClean="0">
                    <a:latin typeface="Comic Sans MS" pitchFamily="66" charset="0"/>
                  </a:rPr>
                  <a:t>Gènes indépendants</a:t>
                </a:r>
                <a:endParaRPr lang="fr-FR" sz="1400" dirty="0">
                  <a:latin typeface="Comic Sans MS" pitchFamily="66" charset="0"/>
                </a:endParaRPr>
              </a:p>
            </p:txBody>
          </p:sp>
          <p:sp>
            <p:nvSpPr>
              <p:cNvPr id="236" name="ZoneTexte 235"/>
              <p:cNvSpPr txBox="1"/>
              <p:nvPr/>
            </p:nvSpPr>
            <p:spPr>
              <a:xfrm>
                <a:off x="0" y="1545471"/>
                <a:ext cx="1808249" cy="170411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fr-FR" sz="1000" b="1" dirty="0" smtClean="0">
                    <a:latin typeface="Comic Sans MS" pitchFamily="66" charset="0"/>
                  </a:rPr>
                  <a:t>Gène  codant la taille des ailes: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+ : ailes longues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Vg</a:t>
                </a:r>
                <a:r>
                  <a:rPr lang="fr-FR" sz="1000" dirty="0" smtClean="0">
                    <a:latin typeface="Comic Sans MS" pitchFamily="66" charset="0"/>
                  </a:rPr>
                  <a:t> : ailes vestigiales</a:t>
                </a:r>
              </a:p>
              <a:p>
                <a:pPr>
                  <a:buFontTx/>
                  <a:buChar char="-"/>
                </a:pPr>
                <a:endParaRPr lang="fr-FR" sz="1000" dirty="0" smtClean="0">
                  <a:latin typeface="Comic Sans MS" pitchFamily="66" charset="0"/>
                </a:endParaRPr>
              </a:p>
              <a:p>
                <a:r>
                  <a:rPr lang="fr-FR" sz="1000" b="1" dirty="0" smtClean="0">
                    <a:latin typeface="Comic Sans MS" pitchFamily="66" charset="0"/>
                  </a:rPr>
                  <a:t>Gène codant la couleur du corps: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+ : couleur beige</a:t>
                </a:r>
              </a:p>
              <a:p>
                <a:pPr>
                  <a:buFontTx/>
                  <a:buChar char="-"/>
                </a:pPr>
                <a:r>
                  <a:rPr lang="fr-FR" sz="1000" dirty="0" smtClean="0">
                    <a:latin typeface="Comic Sans MS" pitchFamily="66" charset="0"/>
                  </a:rPr>
                  <a:t>Allèle </a:t>
                </a:r>
                <a:r>
                  <a:rPr lang="fr-FR" sz="1000" dirty="0" err="1" smtClean="0">
                    <a:latin typeface="Comic Sans MS" pitchFamily="66" charset="0"/>
                  </a:rPr>
                  <a:t>eb</a:t>
                </a:r>
                <a:r>
                  <a:rPr lang="fr-FR" sz="1000" dirty="0" smtClean="0">
                    <a:latin typeface="Comic Sans MS" pitchFamily="66" charset="0"/>
                  </a:rPr>
                  <a:t> : couleur noire</a:t>
                </a:r>
              </a:p>
              <a:p>
                <a:endParaRPr lang="fr-FR" sz="10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264" name="Ruban vers le haut 263"/>
          <p:cNvSpPr/>
          <p:nvPr/>
        </p:nvSpPr>
        <p:spPr>
          <a:xfrm>
            <a:off x="8234489" y="-1"/>
            <a:ext cx="909514" cy="368135"/>
          </a:xfrm>
          <a:prstGeom prst="ribbon2">
            <a:avLst>
              <a:gd name="adj1" fmla="val 26923"/>
              <a:gd name="adj2" fmla="val 50000"/>
            </a:avLst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fr-FR" sz="1600" dirty="0" smtClean="0">
                <a:solidFill>
                  <a:schemeClr val="tx1"/>
                </a:solidFill>
                <a:latin typeface="Comic Sans MS" pitchFamily="66" charset="0"/>
              </a:rPr>
              <a:t>5</a:t>
            </a:r>
            <a:endParaRPr lang="fr-FR" sz="1600" dirty="0">
              <a:solidFill>
                <a:schemeClr val="tx1"/>
              </a:solidFill>
              <a:latin typeface="Comic Sans MS" pitchFamily="66" charset="0"/>
            </a:endParaRPr>
          </a:p>
        </p:txBody>
      </p:sp>
      <p:sp>
        <p:nvSpPr>
          <p:cNvPr id="265" name="Rectangle avec flèche vers le bas 264"/>
          <p:cNvSpPr/>
          <p:nvPr/>
        </p:nvSpPr>
        <p:spPr>
          <a:xfrm rot="5400000">
            <a:off x="6045531" y="5166762"/>
            <a:ext cx="329210" cy="1853869"/>
          </a:xfrm>
          <a:prstGeom prst="downArrowCallout">
            <a:avLst>
              <a:gd name="adj1" fmla="val 29399"/>
              <a:gd name="adj2" fmla="val 37124"/>
              <a:gd name="adj3" fmla="val 25000"/>
              <a:gd name="adj4" fmla="val 84835"/>
            </a:avLst>
          </a:prstGeom>
          <a:solidFill>
            <a:schemeClr val="bg2">
              <a:lumMod val="90000"/>
            </a:schemeClr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fr-FR" sz="1100" dirty="0" smtClean="0">
                <a:solidFill>
                  <a:schemeClr val="tx1"/>
                </a:solidFill>
                <a:latin typeface="Comic Sans MS" pitchFamily="66" charset="0"/>
              </a:rPr>
              <a:t>Phénotypes à déplacer</a:t>
            </a:r>
            <a:endParaRPr lang="fr-FR" sz="1100" dirty="0">
              <a:solidFill>
                <a:schemeClr val="tx1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&quot;/&gt;&lt;property id=&quot;20307&quot; value=&quot;293&quot;/&gt;&lt;/object&gt;&lt;object type=&quot;3&quot; unique_id=&quot;10005&quot;&gt;&lt;property id=&quot;20148&quot; value=&quot;5&quot;/&gt;&lt;property id=&quot;20300&quot; value=&quot;Slide 2&quot;/&gt;&lt;property id=&quot;20307&quot; value=&quot;264&quot;/&gt;&lt;/object&gt;&lt;object type=&quot;3&quot; unique_id=&quot;10006&quot;&gt;&lt;property id=&quot;20148&quot; value=&quot;5&quot;/&gt;&lt;property id=&quot;20300&quot; value=&quot;Slide 3&quot;/&gt;&lt;property id=&quot;20307&quot; value=&quot;294&quot;/&gt;&lt;/object&gt;&lt;object type=&quot;3&quot; unique_id=&quot;10007&quot;&gt;&lt;property id=&quot;20148&quot; value=&quot;5&quot;/&gt;&lt;property id=&quot;20300&quot; value=&quot;Slide 4&quot;/&gt;&lt;property id=&quot;20307&quot; value=&quot;286&quot;/&gt;&lt;/object&gt;&lt;object type=&quot;3&quot; unique_id=&quot;10008&quot;&gt;&lt;property id=&quot;20148&quot; value=&quot;5&quot;/&gt;&lt;property id=&quot;20300&quot; value=&quot;Slide 5&quot;/&gt;&lt;property id=&quot;20307&quot; value=&quot;299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1170</TotalTime>
  <Words>358</Words>
  <Application>Microsoft Office PowerPoint</Application>
  <PresentationFormat>Affichage à l'écran (4:3)</PresentationFormat>
  <Paragraphs>118</Paragraphs>
  <Slides>5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6" baseType="lpstr">
      <vt:lpstr>Thème Office</vt:lpstr>
      <vt:lpstr>Diapositive 1</vt:lpstr>
      <vt:lpstr>Diapositive 2</vt:lpstr>
      <vt:lpstr>Diapositive 3</vt:lpstr>
      <vt:lpstr>Diapositive 4</vt:lpstr>
      <vt:lpstr>Diapositive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Eric</dc:creator>
  <cp:lastModifiedBy>Utilisateur Windows</cp:lastModifiedBy>
  <cp:revision>136</cp:revision>
  <dcterms:created xsi:type="dcterms:W3CDTF">2012-08-12T08:30:23Z</dcterms:created>
  <dcterms:modified xsi:type="dcterms:W3CDTF">2021-01-09T14:56:46Z</dcterms:modified>
</cp:coreProperties>
</file>

<file path=docProps/thumbnail.jpeg>
</file>