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945688"/>
  <p:custDataLst>
    <p:tags r:id="rId6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09/01/2021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788024" y="77723"/>
            <a:ext cx="216024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Comic Sans MS" pitchFamily="66" charset="0"/>
              </a:rPr>
              <a:t>Gène  codant la taille des ailes:</a:t>
            </a:r>
          </a:p>
          <a:p>
            <a:pPr>
              <a:buFontTx/>
              <a:buChar char="-"/>
            </a:pPr>
            <a:r>
              <a:rPr lang="fr-FR" sz="1200" dirty="0" smtClean="0">
                <a:latin typeface="Comic Sans MS" pitchFamily="66" charset="0"/>
              </a:rPr>
              <a:t>Allèle </a:t>
            </a:r>
            <a:r>
              <a:rPr lang="fr-FR" sz="1200" dirty="0" err="1" smtClean="0">
                <a:latin typeface="Comic Sans MS" pitchFamily="66" charset="0"/>
              </a:rPr>
              <a:t>Vg</a:t>
            </a:r>
            <a:r>
              <a:rPr lang="fr-FR" sz="1200" dirty="0" smtClean="0">
                <a:latin typeface="Comic Sans MS" pitchFamily="66" charset="0"/>
              </a:rPr>
              <a:t>+ : ailes longues</a:t>
            </a:r>
          </a:p>
          <a:p>
            <a:pPr>
              <a:buFontTx/>
              <a:buChar char="-"/>
            </a:pPr>
            <a:r>
              <a:rPr lang="fr-FR" sz="1200" dirty="0" smtClean="0">
                <a:latin typeface="Comic Sans MS" pitchFamily="66" charset="0"/>
              </a:rPr>
              <a:t>Allèle </a:t>
            </a:r>
            <a:r>
              <a:rPr lang="fr-FR" sz="1200" dirty="0" err="1" smtClean="0">
                <a:latin typeface="Comic Sans MS" pitchFamily="66" charset="0"/>
              </a:rPr>
              <a:t>Vg</a:t>
            </a:r>
            <a:r>
              <a:rPr lang="fr-FR" sz="1200" dirty="0" smtClean="0">
                <a:latin typeface="Comic Sans MS" pitchFamily="66" charset="0"/>
              </a:rPr>
              <a:t> : ailes vestigiales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948264" y="77723"/>
            <a:ext cx="212372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fr-FR" sz="1200" b="1" dirty="0" smtClean="0">
                <a:solidFill>
                  <a:prstClr val="black"/>
                </a:solidFill>
                <a:latin typeface="Comic Sans MS" pitchFamily="66" charset="0"/>
              </a:rPr>
              <a:t>Gène codant la couleur du corps:</a:t>
            </a:r>
          </a:p>
          <a:p>
            <a:pPr lvl="0">
              <a:buFontTx/>
              <a:buChar char="-"/>
            </a:pP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Allèle </a:t>
            </a:r>
            <a:r>
              <a:rPr lang="fr-FR" sz="1200" dirty="0" err="1" smtClean="0">
                <a:solidFill>
                  <a:prstClr val="black"/>
                </a:solidFill>
                <a:latin typeface="Comic Sans MS" pitchFamily="66" charset="0"/>
              </a:rPr>
              <a:t>Eb</a:t>
            </a: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+ : couleur beige</a:t>
            </a:r>
          </a:p>
          <a:p>
            <a:pPr lvl="0">
              <a:buFontTx/>
              <a:buChar char="-"/>
            </a:pP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Allèle </a:t>
            </a:r>
            <a:r>
              <a:rPr lang="fr-FR" sz="1200" dirty="0" err="1" smtClean="0">
                <a:solidFill>
                  <a:prstClr val="black"/>
                </a:solidFill>
                <a:latin typeface="Comic Sans MS" pitchFamily="66" charset="0"/>
              </a:rPr>
              <a:t>eb</a:t>
            </a: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 : couleur noire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7504" y="107921"/>
            <a:ext cx="457200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fr-FR" sz="1600" b="1" dirty="0" smtClean="0">
                <a:latin typeface="Comic Sans MS" pitchFamily="66" charset="0"/>
              </a:rPr>
              <a:t>Gènes indépendants: croisement 2 (P1 x F1, test cross)</a:t>
            </a:r>
            <a:endParaRPr lang="fr-FR" sz="1600" b="1" dirty="0">
              <a:latin typeface="Comic Sans MS" pitchFamily="66" charset="0"/>
            </a:endParaRPr>
          </a:p>
        </p:txBody>
      </p:sp>
      <p:grpSp>
        <p:nvGrpSpPr>
          <p:cNvPr id="27" name="Groupe 26"/>
          <p:cNvGrpSpPr/>
          <p:nvPr/>
        </p:nvGrpSpPr>
        <p:grpSpPr>
          <a:xfrm>
            <a:off x="971600" y="1196752"/>
            <a:ext cx="6583444" cy="5040560"/>
            <a:chOff x="2306764" y="1071420"/>
            <a:chExt cx="5887785" cy="4507936"/>
          </a:xfrm>
        </p:grpSpPr>
        <p:grpSp>
          <p:nvGrpSpPr>
            <p:cNvPr id="28" name="Groupe 131"/>
            <p:cNvGrpSpPr/>
            <p:nvPr/>
          </p:nvGrpSpPr>
          <p:grpSpPr>
            <a:xfrm>
              <a:off x="3192015" y="1071420"/>
              <a:ext cx="5002534" cy="4507936"/>
              <a:chOff x="3192015" y="1071420"/>
              <a:chExt cx="5002534" cy="4507936"/>
            </a:xfrm>
          </p:grpSpPr>
          <p:sp>
            <p:nvSpPr>
              <p:cNvPr id="51" name="ZoneTexte 50"/>
              <p:cNvSpPr txBox="1"/>
              <p:nvPr/>
            </p:nvSpPr>
            <p:spPr>
              <a:xfrm>
                <a:off x="3192015" y="3883704"/>
                <a:ext cx="1255472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2eme </a:t>
                </a:r>
                <a:r>
                  <a:rPr lang="fr-FR" sz="1100" dirty="0" err="1" smtClean="0">
                    <a:latin typeface="Comic Sans MS" pitchFamily="66" charset="0"/>
                  </a:rPr>
                  <a:t>div</a:t>
                </a:r>
                <a:r>
                  <a:rPr lang="fr-FR" sz="1100" dirty="0" smtClean="0">
                    <a:latin typeface="Comic Sans MS" pitchFamily="66" charset="0"/>
                  </a:rPr>
                  <a:t> méiose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4443996" y="277091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5829447" y="2761674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grpSp>
            <p:nvGrpSpPr>
              <p:cNvPr id="54" name="Groupe 100"/>
              <p:cNvGrpSpPr/>
              <p:nvPr/>
            </p:nvGrpSpPr>
            <p:grpSpPr>
              <a:xfrm>
                <a:off x="3334328" y="1071420"/>
                <a:ext cx="2992579" cy="1108363"/>
                <a:chOff x="3131130" y="914402"/>
                <a:chExt cx="2992579" cy="1108363"/>
              </a:xfrm>
            </p:grpSpPr>
            <p:sp>
              <p:nvSpPr>
                <p:cNvPr id="69" name="Rectangle à coins arrondis 68"/>
                <p:cNvSpPr/>
                <p:nvPr/>
              </p:nvSpPr>
              <p:spPr>
                <a:xfrm>
                  <a:off x="4941457" y="914402"/>
                  <a:ext cx="1182252" cy="1108362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70" name="Rectangle à coins arrondis 69"/>
                <p:cNvSpPr/>
                <p:nvPr/>
              </p:nvSpPr>
              <p:spPr>
                <a:xfrm>
                  <a:off x="3131130" y="914403"/>
                  <a:ext cx="1182252" cy="1108362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71" name="Flèche droite 70"/>
                <p:cNvSpPr/>
                <p:nvPr/>
              </p:nvSpPr>
              <p:spPr>
                <a:xfrm>
                  <a:off x="4457451" y="1488324"/>
                  <a:ext cx="322742" cy="159863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72" name="ZoneTexte 71"/>
                <p:cNvSpPr txBox="1"/>
                <p:nvPr/>
              </p:nvSpPr>
              <p:spPr>
                <a:xfrm>
                  <a:off x="4360810" y="1195102"/>
                  <a:ext cx="575799" cy="261610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 err="1" smtClean="0">
                      <a:latin typeface="Comic Sans MS" pitchFamily="66" charset="0"/>
                    </a:rPr>
                    <a:t>Replic</a:t>
                  </a:r>
                  <a:endParaRPr lang="fr-FR" sz="11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55" name="ZoneTexte 54"/>
              <p:cNvSpPr txBox="1"/>
              <p:nvPr/>
            </p:nvSpPr>
            <p:spPr>
              <a:xfrm>
                <a:off x="5551906" y="2789197"/>
                <a:ext cx="3273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et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56" name="ZoneTexte 55"/>
              <p:cNvSpPr txBox="1"/>
              <p:nvPr/>
            </p:nvSpPr>
            <p:spPr>
              <a:xfrm>
                <a:off x="4294990" y="2326608"/>
                <a:ext cx="1191352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1ere </a:t>
                </a:r>
                <a:r>
                  <a:rPr lang="fr-FR" sz="1100" dirty="0" err="1" smtClean="0">
                    <a:latin typeface="Comic Sans MS" pitchFamily="66" charset="0"/>
                  </a:rPr>
                  <a:t>div</a:t>
                </a:r>
                <a:r>
                  <a:rPr lang="fr-FR" sz="1100" dirty="0" smtClean="0">
                    <a:latin typeface="Comic Sans MS" pitchFamily="66" charset="0"/>
                  </a:rPr>
                  <a:t> méiose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grpSp>
            <p:nvGrpSpPr>
              <p:cNvPr id="57" name="Groupe 112"/>
              <p:cNvGrpSpPr/>
              <p:nvPr/>
            </p:nvGrpSpPr>
            <p:grpSpPr>
              <a:xfrm>
                <a:off x="3460322" y="4465781"/>
                <a:ext cx="4734227" cy="1113575"/>
                <a:chOff x="2416613" y="4622799"/>
                <a:chExt cx="4734227" cy="1113575"/>
              </a:xfrm>
            </p:grpSpPr>
            <p:sp>
              <p:nvSpPr>
                <p:cNvPr id="65" name="Ellipse 64"/>
                <p:cNvSpPr/>
                <p:nvPr/>
              </p:nvSpPr>
              <p:spPr>
                <a:xfrm>
                  <a:off x="2416613" y="4622799"/>
                  <a:ext cx="1104334" cy="110433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66" name="Ellipse 65"/>
                <p:cNvSpPr/>
                <p:nvPr/>
              </p:nvSpPr>
              <p:spPr>
                <a:xfrm>
                  <a:off x="3621959" y="4627420"/>
                  <a:ext cx="1104334" cy="110433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67" name="Ellipse 66"/>
                <p:cNvSpPr/>
                <p:nvPr/>
              </p:nvSpPr>
              <p:spPr>
                <a:xfrm>
                  <a:off x="4841160" y="4627419"/>
                  <a:ext cx="1104334" cy="110433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68" name="Ellipse 67"/>
                <p:cNvSpPr/>
                <p:nvPr/>
              </p:nvSpPr>
              <p:spPr>
                <a:xfrm>
                  <a:off x="6046506" y="4632040"/>
                  <a:ext cx="1104334" cy="110433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58" name="Connecteur droit avec flèche 57"/>
              <p:cNvCxnSpPr/>
              <p:nvPr/>
            </p:nvCxnSpPr>
            <p:spPr>
              <a:xfrm flipH="1">
                <a:off x="4128655" y="3879273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avec flèche 58"/>
              <p:cNvCxnSpPr/>
              <p:nvPr/>
            </p:nvCxnSpPr>
            <p:spPr>
              <a:xfrm flipH="1">
                <a:off x="5061527" y="3962400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avec flèche 59"/>
              <p:cNvCxnSpPr/>
              <p:nvPr/>
            </p:nvCxnSpPr>
            <p:spPr>
              <a:xfrm>
                <a:off x="6400799" y="3971638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avec flèche 60"/>
              <p:cNvCxnSpPr/>
              <p:nvPr/>
            </p:nvCxnSpPr>
            <p:spPr>
              <a:xfrm>
                <a:off x="6807200" y="3860801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2" name="Groupe 143"/>
              <p:cNvGrpSpPr/>
              <p:nvPr/>
            </p:nvGrpSpPr>
            <p:grpSpPr>
              <a:xfrm>
                <a:off x="5301672" y="2272146"/>
                <a:ext cx="877455" cy="480291"/>
                <a:chOff x="4368800" y="1394691"/>
                <a:chExt cx="877455" cy="480291"/>
              </a:xfrm>
            </p:grpSpPr>
            <p:sp>
              <p:nvSpPr>
                <p:cNvPr id="63" name="Forme libre 62"/>
                <p:cNvSpPr/>
                <p:nvPr/>
              </p:nvSpPr>
              <p:spPr>
                <a:xfrm>
                  <a:off x="4368800" y="1394691"/>
                  <a:ext cx="378691" cy="480291"/>
                </a:xfrm>
                <a:custGeom>
                  <a:avLst/>
                  <a:gdLst>
                    <a:gd name="connsiteX0" fmla="*/ 378691 w 378691"/>
                    <a:gd name="connsiteY0" fmla="*/ 0 h 480291"/>
                    <a:gd name="connsiteX1" fmla="*/ 175491 w 378691"/>
                    <a:gd name="connsiteY1" fmla="*/ 341745 h 480291"/>
                    <a:gd name="connsiteX2" fmla="*/ 0 w 378691"/>
                    <a:gd name="connsiteY2" fmla="*/ 480291 h 480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8691" h="480291">
                      <a:moveTo>
                        <a:pt x="378691" y="0"/>
                      </a:moveTo>
                      <a:cubicBezTo>
                        <a:pt x="308648" y="130848"/>
                        <a:pt x="238606" y="261697"/>
                        <a:pt x="175491" y="341745"/>
                      </a:cubicBezTo>
                      <a:cubicBezTo>
                        <a:pt x="112376" y="421793"/>
                        <a:pt x="56188" y="451042"/>
                        <a:pt x="0" y="480291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64" name="Forme libre 63"/>
                <p:cNvSpPr/>
                <p:nvPr/>
              </p:nvSpPr>
              <p:spPr>
                <a:xfrm>
                  <a:off x="4904509" y="1413164"/>
                  <a:ext cx="341746" cy="434109"/>
                </a:xfrm>
                <a:custGeom>
                  <a:avLst/>
                  <a:gdLst>
                    <a:gd name="connsiteX0" fmla="*/ 0 w 341746"/>
                    <a:gd name="connsiteY0" fmla="*/ 0 h 434109"/>
                    <a:gd name="connsiteX1" fmla="*/ 193964 w 341746"/>
                    <a:gd name="connsiteY1" fmla="*/ 323272 h 434109"/>
                    <a:gd name="connsiteX2" fmla="*/ 341746 w 341746"/>
                    <a:gd name="connsiteY2" fmla="*/ 434109 h 4341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1746" h="434109">
                      <a:moveTo>
                        <a:pt x="0" y="0"/>
                      </a:moveTo>
                      <a:cubicBezTo>
                        <a:pt x="68503" y="125460"/>
                        <a:pt x="137006" y="250921"/>
                        <a:pt x="193964" y="323272"/>
                      </a:cubicBezTo>
                      <a:cubicBezTo>
                        <a:pt x="250922" y="395623"/>
                        <a:pt x="296334" y="414866"/>
                        <a:pt x="341746" y="434109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29" name="Groupe 132"/>
            <p:cNvGrpSpPr/>
            <p:nvPr/>
          </p:nvGrpSpPr>
          <p:grpSpPr>
            <a:xfrm>
              <a:off x="2631851" y="1264080"/>
              <a:ext cx="578279" cy="747608"/>
              <a:chOff x="2339752" y="1916832"/>
              <a:chExt cx="578279" cy="747608"/>
            </a:xfrm>
          </p:grpSpPr>
          <p:grpSp>
            <p:nvGrpSpPr>
              <p:cNvPr id="31" name="Groupe 315"/>
              <p:cNvGrpSpPr/>
              <p:nvPr/>
            </p:nvGrpSpPr>
            <p:grpSpPr>
              <a:xfrm>
                <a:off x="2500385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45" name="Ellipse 44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6" name="Ellipse 45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7" name="Ellipse 46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48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49" name="Arc 48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0" name="Arc 49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32" name="Groupe 322"/>
              <p:cNvGrpSpPr/>
              <p:nvPr/>
            </p:nvGrpSpPr>
            <p:grpSpPr>
              <a:xfrm>
                <a:off x="2339752" y="1947982"/>
                <a:ext cx="578279" cy="716458"/>
                <a:chOff x="6372200" y="2780928"/>
                <a:chExt cx="1296144" cy="1656184"/>
              </a:xfrm>
            </p:grpSpPr>
            <p:grpSp>
              <p:nvGrpSpPr>
                <p:cNvPr id="36" name="Groupe 311"/>
                <p:cNvGrpSpPr/>
                <p:nvPr/>
              </p:nvGrpSpPr>
              <p:grpSpPr>
                <a:xfrm>
                  <a:off x="6660232" y="2924944"/>
                  <a:ext cx="720080" cy="1512168"/>
                  <a:chOff x="6660232" y="2924944"/>
                  <a:chExt cx="720080" cy="151216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43" name="Ellipse 42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4" name="Ellipse 43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7" name="Forme libre 36"/>
                <p:cNvSpPr/>
                <p:nvPr/>
              </p:nvSpPr>
              <p:spPr>
                <a:xfrm>
                  <a:off x="723629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" name="Forme libre 37"/>
                <p:cNvSpPr/>
                <p:nvPr/>
              </p:nvSpPr>
              <p:spPr>
                <a:xfrm flipH="1">
                  <a:off x="651621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9" name="Forme libre 38"/>
                <p:cNvSpPr/>
                <p:nvPr/>
              </p:nvSpPr>
              <p:spPr>
                <a:xfrm>
                  <a:off x="6444208" y="3007467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0" name="Forme libre 39"/>
                <p:cNvSpPr/>
                <p:nvPr/>
              </p:nvSpPr>
              <p:spPr>
                <a:xfrm flipH="1">
                  <a:off x="7308304" y="2996952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1" name="Forme libre 40"/>
                <p:cNvSpPr/>
                <p:nvPr/>
              </p:nvSpPr>
              <p:spPr>
                <a:xfrm>
                  <a:off x="6372200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2" name="Forme libre 41"/>
                <p:cNvSpPr/>
                <p:nvPr/>
              </p:nvSpPr>
              <p:spPr>
                <a:xfrm flipH="1">
                  <a:off x="7308304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33" name="Groupe 395"/>
              <p:cNvGrpSpPr/>
              <p:nvPr/>
            </p:nvGrpSpPr>
            <p:grpSpPr>
              <a:xfrm>
                <a:off x="2482442" y="2065666"/>
                <a:ext cx="319914" cy="288032"/>
                <a:chOff x="2482442" y="2065666"/>
                <a:chExt cx="319914" cy="288032"/>
              </a:xfrm>
            </p:grpSpPr>
            <p:sp>
              <p:nvSpPr>
                <p:cNvPr id="34" name="Larme 33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5" name="Larme 34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30" name="ZoneTexte 29"/>
            <p:cNvSpPr txBox="1"/>
            <p:nvPr/>
          </p:nvSpPr>
          <p:spPr>
            <a:xfrm>
              <a:off x="2306764" y="2115128"/>
              <a:ext cx="12875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Mâle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Homozygote P2</a:t>
              </a:r>
            </a:p>
          </p:txBody>
        </p:sp>
      </p:grpSp>
      <p:sp>
        <p:nvSpPr>
          <p:cNvPr id="136" name="Rectangle 2112"/>
          <p:cNvSpPr>
            <a:spLocks noChangeArrowheads="1"/>
          </p:cNvSpPr>
          <p:nvPr/>
        </p:nvSpPr>
        <p:spPr bwMode="auto">
          <a:xfrm>
            <a:off x="5877680" y="1848723"/>
            <a:ext cx="31812" cy="738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atin typeface="Comic Sans MS" pitchFamily="66" charset="0"/>
            </a:endParaRPr>
          </a:p>
        </p:txBody>
      </p:sp>
      <p:grpSp>
        <p:nvGrpSpPr>
          <p:cNvPr id="149" name="Groupe 148"/>
          <p:cNvGrpSpPr/>
          <p:nvPr/>
        </p:nvGrpSpPr>
        <p:grpSpPr>
          <a:xfrm>
            <a:off x="3203848" y="1340768"/>
            <a:ext cx="63382" cy="475481"/>
            <a:chOff x="8000380" y="1951778"/>
            <a:chExt cx="62533" cy="469111"/>
          </a:xfrm>
        </p:grpSpPr>
        <p:cxnSp>
          <p:nvCxnSpPr>
            <p:cNvPr id="150" name="Connecteur droit 149"/>
            <p:cNvCxnSpPr/>
            <p:nvPr/>
          </p:nvCxnSpPr>
          <p:spPr>
            <a:xfrm flipH="1">
              <a:off x="8028385" y="1951778"/>
              <a:ext cx="4360" cy="4691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150"/>
            <p:cNvSpPr/>
            <p:nvPr/>
          </p:nvSpPr>
          <p:spPr>
            <a:xfrm>
              <a:off x="800038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2" name="Groupe 151"/>
          <p:cNvGrpSpPr/>
          <p:nvPr/>
        </p:nvGrpSpPr>
        <p:grpSpPr>
          <a:xfrm>
            <a:off x="2915816" y="1340768"/>
            <a:ext cx="63382" cy="475481"/>
            <a:chOff x="8000380" y="1951778"/>
            <a:chExt cx="62533" cy="469111"/>
          </a:xfrm>
        </p:grpSpPr>
        <p:cxnSp>
          <p:nvCxnSpPr>
            <p:cNvPr id="153" name="Connecteur droit 152"/>
            <p:cNvCxnSpPr/>
            <p:nvPr/>
          </p:nvCxnSpPr>
          <p:spPr>
            <a:xfrm flipH="1">
              <a:off x="8028385" y="1951778"/>
              <a:ext cx="4360" cy="4691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Rectangle 153"/>
            <p:cNvSpPr/>
            <p:nvPr/>
          </p:nvSpPr>
          <p:spPr>
            <a:xfrm>
              <a:off x="800038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5" name="Groupe 194"/>
          <p:cNvGrpSpPr/>
          <p:nvPr/>
        </p:nvGrpSpPr>
        <p:grpSpPr>
          <a:xfrm>
            <a:off x="4211960" y="1412776"/>
            <a:ext cx="229100" cy="687299"/>
            <a:chOff x="7884368" y="836712"/>
            <a:chExt cx="288032" cy="864096"/>
          </a:xfrm>
        </p:grpSpPr>
        <p:cxnSp>
          <p:nvCxnSpPr>
            <p:cNvPr id="196" name="Connecteur droit 195"/>
            <p:cNvCxnSpPr/>
            <p:nvPr/>
          </p:nvCxnSpPr>
          <p:spPr>
            <a:xfrm>
              <a:off x="7956376" y="836712"/>
              <a:ext cx="216024" cy="8640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/>
            <p:cNvCxnSpPr/>
            <p:nvPr/>
          </p:nvCxnSpPr>
          <p:spPr>
            <a:xfrm flipH="1">
              <a:off x="7884368" y="836712"/>
              <a:ext cx="207640" cy="8640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Rectangle 197"/>
            <p:cNvSpPr/>
            <p:nvPr/>
          </p:nvSpPr>
          <p:spPr>
            <a:xfrm>
              <a:off x="8100392" y="151107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7890842" y="151107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0" name="Groupe 199"/>
          <p:cNvGrpSpPr/>
          <p:nvPr/>
        </p:nvGrpSpPr>
        <p:grpSpPr>
          <a:xfrm>
            <a:off x="4572000" y="1412776"/>
            <a:ext cx="229100" cy="687299"/>
            <a:chOff x="8306320" y="836712"/>
            <a:chExt cx="288032" cy="864096"/>
          </a:xfrm>
        </p:grpSpPr>
        <p:cxnSp>
          <p:nvCxnSpPr>
            <p:cNvPr id="201" name="Connecteur droit 200"/>
            <p:cNvCxnSpPr/>
            <p:nvPr/>
          </p:nvCxnSpPr>
          <p:spPr>
            <a:xfrm>
              <a:off x="8378328" y="836712"/>
              <a:ext cx="216024" cy="8640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/>
            <p:cNvCxnSpPr/>
            <p:nvPr/>
          </p:nvCxnSpPr>
          <p:spPr>
            <a:xfrm flipH="1">
              <a:off x="8306320" y="836712"/>
              <a:ext cx="207640" cy="8640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Rectangle 202"/>
            <p:cNvSpPr/>
            <p:nvPr/>
          </p:nvSpPr>
          <p:spPr>
            <a:xfrm>
              <a:off x="8309942" y="151107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8524255" y="151107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5" name="Groupe 204"/>
          <p:cNvGrpSpPr/>
          <p:nvPr/>
        </p:nvGrpSpPr>
        <p:grpSpPr>
          <a:xfrm>
            <a:off x="2267744" y="1412776"/>
            <a:ext cx="76377" cy="721541"/>
            <a:chOff x="6530777" y="1844359"/>
            <a:chExt cx="76276" cy="720593"/>
          </a:xfrm>
        </p:grpSpPr>
        <p:sp>
          <p:nvSpPr>
            <p:cNvPr id="206" name="Rectangle 2252"/>
            <p:cNvSpPr>
              <a:spLocks noChangeArrowheads="1"/>
            </p:cNvSpPr>
            <p:nvPr/>
          </p:nvSpPr>
          <p:spPr bwMode="auto">
            <a:xfrm>
              <a:off x="6575240" y="2390422"/>
              <a:ext cx="31813" cy="738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grpSp>
          <p:nvGrpSpPr>
            <p:cNvPr id="207" name="Groupe 68"/>
            <p:cNvGrpSpPr/>
            <p:nvPr/>
          </p:nvGrpSpPr>
          <p:grpSpPr>
            <a:xfrm>
              <a:off x="6530777" y="1844359"/>
              <a:ext cx="49673" cy="720593"/>
              <a:chOff x="8142360" y="793661"/>
              <a:chExt cx="62533" cy="907147"/>
            </a:xfrm>
          </p:grpSpPr>
          <p:cxnSp>
            <p:nvCxnSpPr>
              <p:cNvPr id="208" name="Connecteur droit 207"/>
              <p:cNvCxnSpPr/>
              <p:nvPr/>
            </p:nvCxnSpPr>
            <p:spPr>
              <a:xfrm flipH="1">
                <a:off x="8172403" y="793661"/>
                <a:ext cx="8374" cy="9071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Rectangle 208"/>
              <p:cNvSpPr/>
              <p:nvPr/>
            </p:nvSpPr>
            <p:spPr>
              <a:xfrm>
                <a:off x="8142360" y="1511071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10" name="Groupe 209"/>
          <p:cNvGrpSpPr/>
          <p:nvPr/>
        </p:nvGrpSpPr>
        <p:grpSpPr>
          <a:xfrm>
            <a:off x="2483768" y="1412776"/>
            <a:ext cx="76377" cy="721541"/>
            <a:chOff x="6530777" y="1844359"/>
            <a:chExt cx="76276" cy="720593"/>
          </a:xfrm>
        </p:grpSpPr>
        <p:sp>
          <p:nvSpPr>
            <p:cNvPr id="211" name="Rectangle 2252"/>
            <p:cNvSpPr>
              <a:spLocks noChangeArrowheads="1"/>
            </p:cNvSpPr>
            <p:nvPr/>
          </p:nvSpPr>
          <p:spPr bwMode="auto">
            <a:xfrm>
              <a:off x="6575240" y="2390422"/>
              <a:ext cx="31813" cy="738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grpSp>
          <p:nvGrpSpPr>
            <p:cNvPr id="212" name="Groupe 68"/>
            <p:cNvGrpSpPr/>
            <p:nvPr/>
          </p:nvGrpSpPr>
          <p:grpSpPr>
            <a:xfrm>
              <a:off x="6530777" y="1844359"/>
              <a:ext cx="49673" cy="720593"/>
              <a:chOff x="8142360" y="793661"/>
              <a:chExt cx="62533" cy="907147"/>
            </a:xfrm>
          </p:grpSpPr>
          <p:cxnSp>
            <p:nvCxnSpPr>
              <p:cNvPr id="213" name="Connecteur droit 212"/>
              <p:cNvCxnSpPr/>
              <p:nvPr/>
            </p:nvCxnSpPr>
            <p:spPr>
              <a:xfrm flipH="1">
                <a:off x="8172403" y="793661"/>
                <a:ext cx="8374" cy="9071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Rectangle 213"/>
              <p:cNvSpPr/>
              <p:nvPr/>
            </p:nvSpPr>
            <p:spPr>
              <a:xfrm>
                <a:off x="8142360" y="1511071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15" name="Groupe 214"/>
          <p:cNvGrpSpPr/>
          <p:nvPr/>
        </p:nvGrpSpPr>
        <p:grpSpPr>
          <a:xfrm>
            <a:off x="5220072" y="1412776"/>
            <a:ext cx="198544" cy="437916"/>
            <a:chOff x="8000380" y="1988839"/>
            <a:chExt cx="195883" cy="432049"/>
          </a:xfrm>
        </p:grpSpPr>
        <p:grpSp>
          <p:nvGrpSpPr>
            <p:cNvPr id="216" name="Groupe 494"/>
            <p:cNvGrpSpPr/>
            <p:nvPr/>
          </p:nvGrpSpPr>
          <p:grpSpPr>
            <a:xfrm>
              <a:off x="8028384" y="1988839"/>
              <a:ext cx="144016" cy="432049"/>
              <a:chOff x="8316416" y="1988840"/>
              <a:chExt cx="360040" cy="864096"/>
            </a:xfrm>
          </p:grpSpPr>
          <p:cxnSp>
            <p:nvCxnSpPr>
              <p:cNvPr id="219" name="Connecteur droit 218"/>
              <p:cNvCxnSpPr/>
              <p:nvPr/>
            </p:nvCxnSpPr>
            <p:spPr>
              <a:xfrm>
                <a:off x="8460432" y="1988840"/>
                <a:ext cx="216024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219"/>
              <p:cNvCxnSpPr/>
              <p:nvPr/>
            </p:nvCxnSpPr>
            <p:spPr>
              <a:xfrm flipH="1">
                <a:off x="8316416" y="1988840"/>
                <a:ext cx="207640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7" name="Rectangle 216"/>
            <p:cNvSpPr/>
            <p:nvPr/>
          </p:nvSpPr>
          <p:spPr>
            <a:xfrm>
              <a:off x="800038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813373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1" name="Groupe 220"/>
          <p:cNvGrpSpPr/>
          <p:nvPr/>
        </p:nvGrpSpPr>
        <p:grpSpPr>
          <a:xfrm>
            <a:off x="4932040" y="1412776"/>
            <a:ext cx="198544" cy="437916"/>
            <a:chOff x="8000380" y="1988839"/>
            <a:chExt cx="195883" cy="432049"/>
          </a:xfrm>
        </p:grpSpPr>
        <p:grpSp>
          <p:nvGrpSpPr>
            <p:cNvPr id="222" name="Groupe 494"/>
            <p:cNvGrpSpPr/>
            <p:nvPr/>
          </p:nvGrpSpPr>
          <p:grpSpPr>
            <a:xfrm>
              <a:off x="8028384" y="1988839"/>
              <a:ext cx="144016" cy="432049"/>
              <a:chOff x="8316416" y="1988840"/>
              <a:chExt cx="360040" cy="864096"/>
            </a:xfrm>
          </p:grpSpPr>
          <p:cxnSp>
            <p:nvCxnSpPr>
              <p:cNvPr id="225" name="Connecteur droit 224"/>
              <p:cNvCxnSpPr/>
              <p:nvPr/>
            </p:nvCxnSpPr>
            <p:spPr>
              <a:xfrm>
                <a:off x="8460432" y="1988840"/>
                <a:ext cx="216024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/>
              <p:cNvCxnSpPr/>
              <p:nvPr/>
            </p:nvCxnSpPr>
            <p:spPr>
              <a:xfrm flipH="1">
                <a:off x="8316416" y="1988840"/>
                <a:ext cx="207640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3" name="Rectangle 222"/>
            <p:cNvSpPr/>
            <p:nvPr/>
          </p:nvSpPr>
          <p:spPr>
            <a:xfrm>
              <a:off x="800038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813373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72"/>
          <p:cNvGrpSpPr/>
          <p:nvPr/>
        </p:nvGrpSpPr>
        <p:grpSpPr>
          <a:xfrm>
            <a:off x="1043608" y="775282"/>
            <a:ext cx="6932707" cy="6038094"/>
            <a:chOff x="1779305" y="193965"/>
            <a:chExt cx="7121827" cy="6202809"/>
          </a:xfrm>
        </p:grpSpPr>
        <p:sp>
          <p:nvSpPr>
            <p:cNvPr id="27" name="ZoneTexte 26"/>
            <p:cNvSpPr txBox="1"/>
            <p:nvPr/>
          </p:nvSpPr>
          <p:spPr>
            <a:xfrm>
              <a:off x="2259143" y="3006249"/>
              <a:ext cx="768159" cy="26161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2eme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3511124" y="1893455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9" name="Ellipse 28"/>
            <p:cNvSpPr/>
            <p:nvPr/>
          </p:nvSpPr>
          <p:spPr>
            <a:xfrm>
              <a:off x="4896575" y="1884219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30" name="Groupe 100"/>
            <p:cNvGrpSpPr/>
            <p:nvPr/>
          </p:nvGrpSpPr>
          <p:grpSpPr>
            <a:xfrm>
              <a:off x="2401456" y="193965"/>
              <a:ext cx="2992579" cy="1108363"/>
              <a:chOff x="3131130" y="914402"/>
              <a:chExt cx="2992579" cy="1108363"/>
            </a:xfrm>
          </p:grpSpPr>
          <p:sp>
            <p:nvSpPr>
              <p:cNvPr id="62" name="Rectangle à coins arrondis 61"/>
              <p:cNvSpPr/>
              <p:nvPr/>
            </p:nvSpPr>
            <p:spPr>
              <a:xfrm>
                <a:off x="4941457" y="914402"/>
                <a:ext cx="1182252" cy="1108362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3" name="Rectangle à coins arrondis 62"/>
              <p:cNvSpPr/>
              <p:nvPr/>
            </p:nvSpPr>
            <p:spPr>
              <a:xfrm>
                <a:off x="3131130" y="914403"/>
                <a:ext cx="1182252" cy="1108362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4" name="Flèche droite 63"/>
              <p:cNvSpPr/>
              <p:nvPr/>
            </p:nvSpPr>
            <p:spPr>
              <a:xfrm>
                <a:off x="4457451" y="1488324"/>
                <a:ext cx="322742" cy="159863"/>
              </a:xfrm>
              <a:prstGeom prst="rightArrow">
                <a:avLst/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5" name="ZoneTexte 64"/>
              <p:cNvSpPr txBox="1"/>
              <p:nvPr/>
            </p:nvSpPr>
            <p:spPr>
              <a:xfrm>
                <a:off x="4360810" y="1195102"/>
                <a:ext cx="575799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Replic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</p:grpSp>
        <p:sp>
          <p:nvSpPr>
            <p:cNvPr id="31" name="Ellipse 30"/>
            <p:cNvSpPr/>
            <p:nvPr/>
          </p:nvSpPr>
          <p:spPr>
            <a:xfrm>
              <a:off x="6295886" y="1925781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7653629" y="1916545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4619034" y="1911742"/>
              <a:ext cx="3273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7376088" y="1907124"/>
              <a:ext cx="3273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5986016" y="1893269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ou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3760052" y="1440686"/>
              <a:ext cx="704039" cy="26161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endParaRPr lang="fr-FR" sz="1100" dirty="0">
                <a:latin typeface="Comic Sans MS" pitchFamily="66" charset="0"/>
              </a:endParaRPr>
            </a:p>
          </p:txBody>
        </p:sp>
        <p:grpSp>
          <p:nvGrpSpPr>
            <p:cNvPr id="37" name="Groupe 112"/>
            <p:cNvGrpSpPr/>
            <p:nvPr/>
          </p:nvGrpSpPr>
          <p:grpSpPr>
            <a:xfrm>
              <a:off x="1779305" y="3569853"/>
              <a:ext cx="4734227" cy="1113575"/>
              <a:chOff x="2416613" y="4622799"/>
              <a:chExt cx="4734227" cy="1113575"/>
            </a:xfrm>
          </p:grpSpPr>
          <p:sp>
            <p:nvSpPr>
              <p:cNvPr id="58" name="Ellipse 57"/>
              <p:cNvSpPr/>
              <p:nvPr/>
            </p:nvSpPr>
            <p:spPr>
              <a:xfrm>
                <a:off x="2416613" y="4622799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3621959" y="462742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4841160" y="4627419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6046506" y="463204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38" name="Groupe 115"/>
            <p:cNvGrpSpPr/>
            <p:nvPr/>
          </p:nvGrpSpPr>
          <p:grpSpPr>
            <a:xfrm>
              <a:off x="4166905" y="5283199"/>
              <a:ext cx="4734227" cy="1113575"/>
              <a:chOff x="2416613" y="4622799"/>
              <a:chExt cx="4734227" cy="1113575"/>
            </a:xfrm>
          </p:grpSpPr>
          <p:sp>
            <p:nvSpPr>
              <p:cNvPr id="54" name="Ellipse 53"/>
              <p:cNvSpPr/>
              <p:nvPr/>
            </p:nvSpPr>
            <p:spPr>
              <a:xfrm>
                <a:off x="2416613" y="4622799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3621959" y="462742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4841160" y="4627419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6046506" y="463204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9" name="ZoneTexte 38"/>
            <p:cNvSpPr txBox="1"/>
            <p:nvPr/>
          </p:nvSpPr>
          <p:spPr>
            <a:xfrm>
              <a:off x="6544816" y="4022251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ou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40" name="Connecteur droit avec flèche 39"/>
            <p:cNvCxnSpPr/>
            <p:nvPr/>
          </p:nvCxnSpPr>
          <p:spPr>
            <a:xfrm flipH="1">
              <a:off x="2761673" y="2890982"/>
              <a:ext cx="766618" cy="6465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 flipH="1">
              <a:off x="3676073" y="3048000"/>
              <a:ext cx="138545" cy="42487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 flipH="1">
              <a:off x="4904509" y="3011055"/>
              <a:ext cx="258618" cy="48952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/>
            <p:nvPr/>
          </p:nvCxnSpPr>
          <p:spPr>
            <a:xfrm>
              <a:off x="5735782" y="3020291"/>
              <a:ext cx="147782" cy="4987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orme libre 43"/>
            <p:cNvSpPr/>
            <p:nvPr/>
          </p:nvSpPr>
          <p:spPr>
            <a:xfrm>
              <a:off x="5163127" y="3149600"/>
              <a:ext cx="1828800" cy="2124364"/>
            </a:xfrm>
            <a:custGeom>
              <a:avLst/>
              <a:gdLst>
                <a:gd name="connsiteX0" fmla="*/ 1717964 w 1828800"/>
                <a:gd name="connsiteY0" fmla="*/ 0 h 2124364"/>
                <a:gd name="connsiteX1" fmla="*/ 1542473 w 1828800"/>
                <a:gd name="connsiteY1" fmla="*/ 1394691 h 2124364"/>
                <a:gd name="connsiteX2" fmla="*/ 0 w 1828800"/>
                <a:gd name="connsiteY2" fmla="*/ 2124364 h 212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800" h="2124364">
                  <a:moveTo>
                    <a:pt x="1717964" y="0"/>
                  </a:moveTo>
                  <a:cubicBezTo>
                    <a:pt x="1773382" y="520315"/>
                    <a:pt x="1828800" y="1040630"/>
                    <a:pt x="1542473" y="1394691"/>
                  </a:cubicBezTo>
                  <a:cubicBezTo>
                    <a:pt x="1256146" y="1748752"/>
                    <a:pt x="628073" y="1936558"/>
                    <a:pt x="0" y="212436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45" name="Forme libre 44"/>
            <p:cNvSpPr/>
            <p:nvPr/>
          </p:nvSpPr>
          <p:spPr>
            <a:xfrm>
              <a:off x="6354618" y="3177309"/>
              <a:ext cx="791248" cy="2142836"/>
            </a:xfrm>
            <a:custGeom>
              <a:avLst/>
              <a:gdLst>
                <a:gd name="connsiteX0" fmla="*/ 591127 w 791248"/>
                <a:gd name="connsiteY0" fmla="*/ 0 h 2142836"/>
                <a:gd name="connsiteX1" fmla="*/ 692727 w 791248"/>
                <a:gd name="connsiteY1" fmla="*/ 1219200 h 2142836"/>
                <a:gd name="connsiteX2" fmla="*/ 0 w 791248"/>
                <a:gd name="connsiteY2" fmla="*/ 2142836 h 214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248" h="2142836">
                  <a:moveTo>
                    <a:pt x="591127" y="0"/>
                  </a:moveTo>
                  <a:cubicBezTo>
                    <a:pt x="691187" y="431030"/>
                    <a:pt x="791248" y="862061"/>
                    <a:pt x="692727" y="1219200"/>
                  </a:cubicBezTo>
                  <a:cubicBezTo>
                    <a:pt x="594206" y="1576339"/>
                    <a:pt x="297103" y="1859587"/>
                    <a:pt x="0" y="2142836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46" name="Forme libre 45"/>
            <p:cNvSpPr/>
            <p:nvPr/>
          </p:nvSpPr>
          <p:spPr>
            <a:xfrm>
              <a:off x="7333673" y="3140364"/>
              <a:ext cx="785091" cy="2068945"/>
            </a:xfrm>
            <a:custGeom>
              <a:avLst/>
              <a:gdLst>
                <a:gd name="connsiteX0" fmla="*/ 785091 w 785091"/>
                <a:gd name="connsiteY0" fmla="*/ 0 h 2068945"/>
                <a:gd name="connsiteX1" fmla="*/ 618836 w 785091"/>
                <a:gd name="connsiteY1" fmla="*/ 1080654 h 2068945"/>
                <a:gd name="connsiteX2" fmla="*/ 0 w 785091"/>
                <a:gd name="connsiteY2" fmla="*/ 2068945 h 2068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5091" h="2068945">
                  <a:moveTo>
                    <a:pt x="785091" y="0"/>
                  </a:moveTo>
                  <a:cubicBezTo>
                    <a:pt x="767387" y="367915"/>
                    <a:pt x="749684" y="735830"/>
                    <a:pt x="618836" y="1080654"/>
                  </a:cubicBezTo>
                  <a:cubicBezTo>
                    <a:pt x="487988" y="1425478"/>
                    <a:pt x="243994" y="1747211"/>
                    <a:pt x="0" y="2068945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47" name="Forme libre 46"/>
            <p:cNvSpPr/>
            <p:nvPr/>
          </p:nvSpPr>
          <p:spPr>
            <a:xfrm>
              <a:off x="8248073" y="3149600"/>
              <a:ext cx="101600" cy="2022764"/>
            </a:xfrm>
            <a:custGeom>
              <a:avLst/>
              <a:gdLst>
                <a:gd name="connsiteX0" fmla="*/ 0 w 101600"/>
                <a:gd name="connsiteY0" fmla="*/ 0 h 2022764"/>
                <a:gd name="connsiteX1" fmla="*/ 36945 w 101600"/>
                <a:gd name="connsiteY1" fmla="*/ 1154545 h 2022764"/>
                <a:gd name="connsiteX2" fmla="*/ 101600 w 101600"/>
                <a:gd name="connsiteY2" fmla="*/ 2022764 h 20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2022764">
                  <a:moveTo>
                    <a:pt x="0" y="0"/>
                  </a:moveTo>
                  <a:cubicBezTo>
                    <a:pt x="10006" y="408709"/>
                    <a:pt x="20012" y="817418"/>
                    <a:pt x="36945" y="1154545"/>
                  </a:cubicBezTo>
                  <a:cubicBezTo>
                    <a:pt x="53878" y="1491672"/>
                    <a:pt x="77739" y="1757218"/>
                    <a:pt x="101600" y="202276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48" name="Groupe 143"/>
            <p:cNvGrpSpPr/>
            <p:nvPr/>
          </p:nvGrpSpPr>
          <p:grpSpPr>
            <a:xfrm>
              <a:off x="4368800" y="1394691"/>
              <a:ext cx="877455" cy="480291"/>
              <a:chOff x="4368800" y="1394691"/>
              <a:chExt cx="877455" cy="480291"/>
            </a:xfrm>
          </p:grpSpPr>
          <p:sp>
            <p:nvSpPr>
              <p:cNvPr id="52" name="Forme libre 51"/>
              <p:cNvSpPr/>
              <p:nvPr/>
            </p:nvSpPr>
            <p:spPr>
              <a:xfrm>
                <a:off x="4368800" y="1394691"/>
                <a:ext cx="378691" cy="480291"/>
              </a:xfrm>
              <a:custGeom>
                <a:avLst/>
                <a:gdLst>
                  <a:gd name="connsiteX0" fmla="*/ 378691 w 378691"/>
                  <a:gd name="connsiteY0" fmla="*/ 0 h 480291"/>
                  <a:gd name="connsiteX1" fmla="*/ 175491 w 378691"/>
                  <a:gd name="connsiteY1" fmla="*/ 341745 h 480291"/>
                  <a:gd name="connsiteX2" fmla="*/ 0 w 378691"/>
                  <a:gd name="connsiteY2" fmla="*/ 480291 h 480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691" h="480291">
                    <a:moveTo>
                      <a:pt x="378691" y="0"/>
                    </a:moveTo>
                    <a:cubicBezTo>
                      <a:pt x="308648" y="130848"/>
                      <a:pt x="238606" y="261697"/>
                      <a:pt x="175491" y="341745"/>
                    </a:cubicBezTo>
                    <a:cubicBezTo>
                      <a:pt x="112376" y="421793"/>
                      <a:pt x="56188" y="451042"/>
                      <a:pt x="0" y="480291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53" name="Forme libre 52"/>
              <p:cNvSpPr/>
              <p:nvPr/>
            </p:nvSpPr>
            <p:spPr>
              <a:xfrm>
                <a:off x="4904509" y="1413164"/>
                <a:ext cx="341746" cy="434109"/>
              </a:xfrm>
              <a:custGeom>
                <a:avLst/>
                <a:gdLst>
                  <a:gd name="connsiteX0" fmla="*/ 0 w 341746"/>
                  <a:gd name="connsiteY0" fmla="*/ 0 h 434109"/>
                  <a:gd name="connsiteX1" fmla="*/ 193964 w 341746"/>
                  <a:gd name="connsiteY1" fmla="*/ 323272 h 434109"/>
                  <a:gd name="connsiteX2" fmla="*/ 341746 w 341746"/>
                  <a:gd name="connsiteY2" fmla="*/ 434109 h 43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746" h="434109">
                    <a:moveTo>
                      <a:pt x="0" y="0"/>
                    </a:moveTo>
                    <a:cubicBezTo>
                      <a:pt x="68503" y="125460"/>
                      <a:pt x="137006" y="250921"/>
                      <a:pt x="193964" y="323272"/>
                    </a:cubicBezTo>
                    <a:cubicBezTo>
                      <a:pt x="250922" y="395623"/>
                      <a:pt x="296334" y="414866"/>
                      <a:pt x="341746" y="434109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49" name="Groupe 145"/>
            <p:cNvGrpSpPr/>
            <p:nvPr/>
          </p:nvGrpSpPr>
          <p:grpSpPr>
            <a:xfrm>
              <a:off x="6987309" y="1371600"/>
              <a:ext cx="877455" cy="480291"/>
              <a:chOff x="4368800" y="1394691"/>
              <a:chExt cx="877455" cy="480291"/>
            </a:xfrm>
          </p:grpSpPr>
          <p:sp>
            <p:nvSpPr>
              <p:cNvPr id="50" name="Forme libre 49"/>
              <p:cNvSpPr/>
              <p:nvPr/>
            </p:nvSpPr>
            <p:spPr>
              <a:xfrm>
                <a:off x="4368800" y="1394691"/>
                <a:ext cx="378691" cy="480291"/>
              </a:xfrm>
              <a:custGeom>
                <a:avLst/>
                <a:gdLst>
                  <a:gd name="connsiteX0" fmla="*/ 378691 w 378691"/>
                  <a:gd name="connsiteY0" fmla="*/ 0 h 480291"/>
                  <a:gd name="connsiteX1" fmla="*/ 175491 w 378691"/>
                  <a:gd name="connsiteY1" fmla="*/ 341745 h 480291"/>
                  <a:gd name="connsiteX2" fmla="*/ 0 w 378691"/>
                  <a:gd name="connsiteY2" fmla="*/ 480291 h 480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691" h="480291">
                    <a:moveTo>
                      <a:pt x="378691" y="0"/>
                    </a:moveTo>
                    <a:cubicBezTo>
                      <a:pt x="308648" y="130848"/>
                      <a:pt x="238606" y="261697"/>
                      <a:pt x="175491" y="341745"/>
                    </a:cubicBezTo>
                    <a:cubicBezTo>
                      <a:pt x="112376" y="421793"/>
                      <a:pt x="56188" y="451042"/>
                      <a:pt x="0" y="480291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51" name="Forme libre 50"/>
              <p:cNvSpPr/>
              <p:nvPr/>
            </p:nvSpPr>
            <p:spPr>
              <a:xfrm>
                <a:off x="4904509" y="1413164"/>
                <a:ext cx="341746" cy="434109"/>
              </a:xfrm>
              <a:custGeom>
                <a:avLst/>
                <a:gdLst>
                  <a:gd name="connsiteX0" fmla="*/ 0 w 341746"/>
                  <a:gd name="connsiteY0" fmla="*/ 0 h 434109"/>
                  <a:gd name="connsiteX1" fmla="*/ 193964 w 341746"/>
                  <a:gd name="connsiteY1" fmla="*/ 323272 h 434109"/>
                  <a:gd name="connsiteX2" fmla="*/ 341746 w 341746"/>
                  <a:gd name="connsiteY2" fmla="*/ 434109 h 43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746" h="434109">
                    <a:moveTo>
                      <a:pt x="0" y="0"/>
                    </a:moveTo>
                    <a:cubicBezTo>
                      <a:pt x="68503" y="125460"/>
                      <a:pt x="137006" y="250921"/>
                      <a:pt x="193964" y="323272"/>
                    </a:cubicBezTo>
                    <a:cubicBezTo>
                      <a:pt x="250922" y="395623"/>
                      <a:pt x="296334" y="414866"/>
                      <a:pt x="341746" y="434109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grpSp>
        <p:nvGrpSpPr>
          <p:cNvPr id="5" name="Groupe 112"/>
          <p:cNvGrpSpPr/>
          <p:nvPr/>
        </p:nvGrpSpPr>
        <p:grpSpPr>
          <a:xfrm>
            <a:off x="4807995" y="1014892"/>
            <a:ext cx="640787" cy="973948"/>
            <a:chOff x="3419872" y="1268760"/>
            <a:chExt cx="578279" cy="878941"/>
          </a:xfrm>
        </p:grpSpPr>
        <p:grpSp>
          <p:nvGrpSpPr>
            <p:cNvPr id="7" name="Groupe 315"/>
            <p:cNvGrpSpPr/>
            <p:nvPr/>
          </p:nvGrpSpPr>
          <p:grpSpPr>
            <a:xfrm>
              <a:off x="3580505" y="1268760"/>
              <a:ext cx="257013" cy="155752"/>
              <a:chOff x="6732240" y="2708920"/>
              <a:chExt cx="576064" cy="360040"/>
            </a:xfrm>
          </p:grpSpPr>
          <p:sp>
            <p:nvSpPr>
              <p:cNvPr id="21" name="Ellipse 20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Ellipse 22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24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25" name="Arc 24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6" name="Arc 25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8" name="Groupe 345"/>
            <p:cNvGrpSpPr/>
            <p:nvPr/>
          </p:nvGrpSpPr>
          <p:grpSpPr>
            <a:xfrm>
              <a:off x="3419872" y="1299910"/>
              <a:ext cx="578279" cy="716458"/>
              <a:chOff x="3419872" y="1299910"/>
              <a:chExt cx="578279" cy="716458"/>
            </a:xfrm>
          </p:grpSpPr>
          <p:grpSp>
            <p:nvGrpSpPr>
              <p:cNvPr id="12" name="Groupe 311"/>
              <p:cNvGrpSpPr/>
              <p:nvPr/>
            </p:nvGrpSpPr>
            <p:grpSpPr>
              <a:xfrm>
                <a:off x="3548378" y="1362211"/>
                <a:ext cx="321266" cy="654157"/>
                <a:chOff x="6660232" y="2924944"/>
                <a:chExt cx="720080" cy="1512168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9" name="Ellipse 18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" name="Ellipse 19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3" name="Forme libre 12"/>
              <p:cNvSpPr/>
              <p:nvPr/>
            </p:nvSpPr>
            <p:spPr>
              <a:xfrm>
                <a:off x="3805391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Forme libre 13"/>
              <p:cNvSpPr/>
              <p:nvPr/>
            </p:nvSpPr>
            <p:spPr>
              <a:xfrm flipH="1">
                <a:off x="3484125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Forme libre 14"/>
              <p:cNvSpPr/>
              <p:nvPr/>
            </p:nvSpPr>
            <p:spPr>
              <a:xfrm>
                <a:off x="3451999" y="1397910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Forme libre 15"/>
              <p:cNvSpPr/>
              <p:nvPr/>
            </p:nvSpPr>
            <p:spPr>
              <a:xfrm flipH="1">
                <a:off x="3837518" y="1393361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Forme libre 16"/>
              <p:cNvSpPr/>
              <p:nvPr/>
            </p:nvSpPr>
            <p:spPr>
              <a:xfrm>
                <a:off x="3419872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Forme libre 17"/>
              <p:cNvSpPr/>
              <p:nvPr/>
            </p:nvSpPr>
            <p:spPr>
              <a:xfrm flipH="1">
                <a:off x="3837518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9" name="Groupe 314"/>
            <p:cNvGrpSpPr/>
            <p:nvPr/>
          </p:nvGrpSpPr>
          <p:grpSpPr>
            <a:xfrm>
              <a:off x="3491880" y="1484784"/>
              <a:ext cx="454968" cy="662917"/>
              <a:chOff x="6511960" y="3247838"/>
              <a:chExt cx="1019758" cy="1532416"/>
            </a:xfrm>
            <a:solidFill>
              <a:schemeClr val="bg1">
                <a:lumMod val="65000"/>
                <a:alpha val="40000"/>
              </a:schemeClr>
            </a:solidFill>
          </p:grpSpPr>
          <p:sp>
            <p:nvSpPr>
              <p:cNvPr id="10" name="Larme 9"/>
              <p:cNvSpPr/>
              <p:nvPr/>
            </p:nvSpPr>
            <p:spPr>
              <a:xfrm rot="651685">
                <a:off x="6511960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Larme 10"/>
              <p:cNvSpPr/>
              <p:nvPr/>
            </p:nvSpPr>
            <p:spPr>
              <a:xfrm rot="20948315" flipH="1">
                <a:off x="7016017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6" name="ZoneTexte 5"/>
          <p:cNvSpPr txBox="1"/>
          <p:nvPr/>
        </p:nvSpPr>
        <p:spPr>
          <a:xfrm>
            <a:off x="5004048" y="1052736"/>
            <a:ext cx="2177616" cy="680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Comic Sans MS" pitchFamily="66" charset="0"/>
              </a:rPr>
              <a:t>Femelle </a:t>
            </a:r>
          </a:p>
          <a:p>
            <a:pPr algn="ctr"/>
            <a:r>
              <a:rPr lang="fr-FR" sz="1200" dirty="0" smtClean="0">
                <a:latin typeface="Comic Sans MS" pitchFamily="66" charset="0"/>
              </a:rPr>
              <a:t>Hétérozygote F1</a:t>
            </a:r>
          </a:p>
        </p:txBody>
      </p:sp>
      <p:grpSp>
        <p:nvGrpSpPr>
          <p:cNvPr id="69" name="Groupe 68"/>
          <p:cNvGrpSpPr/>
          <p:nvPr/>
        </p:nvGrpSpPr>
        <p:grpSpPr>
          <a:xfrm>
            <a:off x="4355976" y="979267"/>
            <a:ext cx="198544" cy="437916"/>
            <a:chOff x="8000380" y="1988839"/>
            <a:chExt cx="195883" cy="432049"/>
          </a:xfrm>
        </p:grpSpPr>
        <p:grpSp>
          <p:nvGrpSpPr>
            <p:cNvPr id="70" name="Groupe 494"/>
            <p:cNvGrpSpPr/>
            <p:nvPr/>
          </p:nvGrpSpPr>
          <p:grpSpPr>
            <a:xfrm>
              <a:off x="8028384" y="1988839"/>
              <a:ext cx="144016" cy="432049"/>
              <a:chOff x="8316416" y="1988840"/>
              <a:chExt cx="360040" cy="864096"/>
            </a:xfrm>
          </p:grpSpPr>
          <p:cxnSp>
            <p:nvCxnSpPr>
              <p:cNvPr id="73" name="Connecteur droit 72"/>
              <p:cNvCxnSpPr/>
              <p:nvPr/>
            </p:nvCxnSpPr>
            <p:spPr>
              <a:xfrm>
                <a:off x="8460432" y="1988840"/>
                <a:ext cx="216024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/>
              <p:cNvCxnSpPr/>
              <p:nvPr/>
            </p:nvCxnSpPr>
            <p:spPr>
              <a:xfrm flipH="1">
                <a:off x="8316416" y="1988840"/>
                <a:ext cx="207640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Rectangle 70"/>
            <p:cNvSpPr/>
            <p:nvPr/>
          </p:nvSpPr>
          <p:spPr>
            <a:xfrm>
              <a:off x="800038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13373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5" name="Groupe 74"/>
          <p:cNvGrpSpPr/>
          <p:nvPr/>
        </p:nvGrpSpPr>
        <p:grpSpPr>
          <a:xfrm>
            <a:off x="4067944" y="979267"/>
            <a:ext cx="184062" cy="437916"/>
            <a:chOff x="8305180" y="1984077"/>
            <a:chExt cx="181596" cy="432049"/>
          </a:xfrm>
        </p:grpSpPr>
        <p:grpSp>
          <p:nvGrpSpPr>
            <p:cNvPr id="76" name="Groupe 495"/>
            <p:cNvGrpSpPr/>
            <p:nvPr/>
          </p:nvGrpSpPr>
          <p:grpSpPr>
            <a:xfrm>
              <a:off x="8325371" y="1984077"/>
              <a:ext cx="144016" cy="432049"/>
              <a:chOff x="8316416" y="1988840"/>
              <a:chExt cx="360040" cy="864096"/>
            </a:xfrm>
          </p:grpSpPr>
          <p:cxnSp>
            <p:nvCxnSpPr>
              <p:cNvPr id="79" name="Connecteur droit 78"/>
              <p:cNvCxnSpPr/>
              <p:nvPr/>
            </p:nvCxnSpPr>
            <p:spPr>
              <a:xfrm>
                <a:off x="8460432" y="1988840"/>
                <a:ext cx="216024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/>
              <p:cNvCxnSpPr/>
              <p:nvPr/>
            </p:nvCxnSpPr>
            <p:spPr>
              <a:xfrm flipH="1">
                <a:off x="8316416" y="1988840"/>
                <a:ext cx="207640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Rectangle 76"/>
            <p:cNvSpPr/>
            <p:nvPr/>
          </p:nvSpPr>
          <p:spPr>
            <a:xfrm>
              <a:off x="830518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8424243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1" name="Groupe 80"/>
          <p:cNvGrpSpPr/>
          <p:nvPr/>
        </p:nvGrpSpPr>
        <p:grpSpPr>
          <a:xfrm>
            <a:off x="3491880" y="979267"/>
            <a:ext cx="229100" cy="687299"/>
            <a:chOff x="7884368" y="836712"/>
            <a:chExt cx="288032" cy="864096"/>
          </a:xfrm>
        </p:grpSpPr>
        <p:cxnSp>
          <p:nvCxnSpPr>
            <p:cNvPr id="82" name="Connecteur droit 81"/>
            <p:cNvCxnSpPr/>
            <p:nvPr/>
          </p:nvCxnSpPr>
          <p:spPr>
            <a:xfrm>
              <a:off x="7956376" y="836712"/>
              <a:ext cx="216024" cy="8640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 flipH="1">
              <a:off x="7884368" y="836712"/>
              <a:ext cx="207640" cy="8640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>
            <a:xfrm>
              <a:off x="8100392" y="151107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890842" y="151107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6" name="Groupe 85"/>
          <p:cNvGrpSpPr/>
          <p:nvPr/>
        </p:nvGrpSpPr>
        <p:grpSpPr>
          <a:xfrm>
            <a:off x="3779912" y="979267"/>
            <a:ext cx="229100" cy="687299"/>
            <a:chOff x="8306320" y="836712"/>
            <a:chExt cx="288032" cy="864096"/>
          </a:xfrm>
        </p:grpSpPr>
        <p:cxnSp>
          <p:nvCxnSpPr>
            <p:cNvPr id="87" name="Connecteur droit 86"/>
            <p:cNvCxnSpPr/>
            <p:nvPr/>
          </p:nvCxnSpPr>
          <p:spPr>
            <a:xfrm>
              <a:off x="8378328" y="836712"/>
              <a:ext cx="216024" cy="8640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 flipH="1">
              <a:off x="8306320" y="836712"/>
              <a:ext cx="207640" cy="8640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/>
            <p:cNvSpPr/>
            <p:nvPr/>
          </p:nvSpPr>
          <p:spPr>
            <a:xfrm>
              <a:off x="8309942" y="151107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8524255" y="151107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1" name="Groupe 90"/>
          <p:cNvGrpSpPr/>
          <p:nvPr/>
        </p:nvGrpSpPr>
        <p:grpSpPr>
          <a:xfrm>
            <a:off x="1835696" y="979267"/>
            <a:ext cx="76377" cy="721541"/>
            <a:chOff x="6530777" y="1844359"/>
            <a:chExt cx="76276" cy="720593"/>
          </a:xfrm>
        </p:grpSpPr>
        <p:sp>
          <p:nvSpPr>
            <p:cNvPr id="92" name="Rectangle 2252"/>
            <p:cNvSpPr>
              <a:spLocks noChangeArrowheads="1"/>
            </p:cNvSpPr>
            <p:nvPr/>
          </p:nvSpPr>
          <p:spPr bwMode="auto">
            <a:xfrm>
              <a:off x="6575240" y="2390422"/>
              <a:ext cx="31813" cy="738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grpSp>
          <p:nvGrpSpPr>
            <p:cNvPr id="93" name="Groupe 68"/>
            <p:cNvGrpSpPr/>
            <p:nvPr/>
          </p:nvGrpSpPr>
          <p:grpSpPr>
            <a:xfrm>
              <a:off x="6530777" y="1844359"/>
              <a:ext cx="49673" cy="720593"/>
              <a:chOff x="8142360" y="793661"/>
              <a:chExt cx="62533" cy="907147"/>
            </a:xfrm>
          </p:grpSpPr>
          <p:cxnSp>
            <p:nvCxnSpPr>
              <p:cNvPr id="94" name="Connecteur droit 93"/>
              <p:cNvCxnSpPr/>
              <p:nvPr/>
            </p:nvCxnSpPr>
            <p:spPr>
              <a:xfrm flipH="1">
                <a:off x="8172403" y="793661"/>
                <a:ext cx="8374" cy="9071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Rectangle 94"/>
              <p:cNvSpPr/>
              <p:nvPr/>
            </p:nvSpPr>
            <p:spPr>
              <a:xfrm>
                <a:off x="8142360" y="1511071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96" name="Groupe 95"/>
          <p:cNvGrpSpPr/>
          <p:nvPr/>
        </p:nvGrpSpPr>
        <p:grpSpPr>
          <a:xfrm>
            <a:off x="2051720" y="979267"/>
            <a:ext cx="76377" cy="721541"/>
            <a:chOff x="6530777" y="1844359"/>
            <a:chExt cx="76276" cy="720593"/>
          </a:xfrm>
        </p:grpSpPr>
        <p:sp>
          <p:nvSpPr>
            <p:cNvPr id="97" name="Rectangle 2252"/>
            <p:cNvSpPr>
              <a:spLocks noChangeArrowheads="1"/>
            </p:cNvSpPr>
            <p:nvPr/>
          </p:nvSpPr>
          <p:spPr bwMode="auto">
            <a:xfrm>
              <a:off x="6575240" y="2390422"/>
              <a:ext cx="31813" cy="738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grpSp>
          <p:nvGrpSpPr>
            <p:cNvPr id="98" name="Groupe 68"/>
            <p:cNvGrpSpPr/>
            <p:nvPr/>
          </p:nvGrpSpPr>
          <p:grpSpPr>
            <a:xfrm>
              <a:off x="6530777" y="1844359"/>
              <a:ext cx="49673" cy="720593"/>
              <a:chOff x="8142360" y="793661"/>
              <a:chExt cx="62533" cy="907147"/>
            </a:xfrm>
          </p:grpSpPr>
          <p:cxnSp>
            <p:nvCxnSpPr>
              <p:cNvPr id="99" name="Connecteur droit 98"/>
              <p:cNvCxnSpPr/>
              <p:nvPr/>
            </p:nvCxnSpPr>
            <p:spPr>
              <a:xfrm flipH="1">
                <a:off x="8172403" y="793661"/>
                <a:ext cx="8374" cy="9071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Rectangle 99"/>
              <p:cNvSpPr/>
              <p:nvPr/>
            </p:nvSpPr>
            <p:spPr>
              <a:xfrm>
                <a:off x="8142360" y="1511071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2555776" y="979267"/>
            <a:ext cx="63382" cy="475481"/>
            <a:chOff x="8000380" y="1951778"/>
            <a:chExt cx="62533" cy="469111"/>
          </a:xfrm>
        </p:grpSpPr>
        <p:cxnSp>
          <p:nvCxnSpPr>
            <p:cNvPr id="102" name="Connecteur droit 101"/>
            <p:cNvCxnSpPr/>
            <p:nvPr/>
          </p:nvCxnSpPr>
          <p:spPr>
            <a:xfrm flipH="1">
              <a:off x="8028385" y="1951778"/>
              <a:ext cx="4360" cy="4691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ctangle 102"/>
            <p:cNvSpPr/>
            <p:nvPr/>
          </p:nvSpPr>
          <p:spPr>
            <a:xfrm>
              <a:off x="800038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4" name="Groupe 103"/>
          <p:cNvGrpSpPr/>
          <p:nvPr/>
        </p:nvGrpSpPr>
        <p:grpSpPr>
          <a:xfrm>
            <a:off x="2339752" y="979267"/>
            <a:ext cx="63382" cy="475481"/>
            <a:chOff x="8000380" y="1951778"/>
            <a:chExt cx="62533" cy="469111"/>
          </a:xfrm>
        </p:grpSpPr>
        <p:cxnSp>
          <p:nvCxnSpPr>
            <p:cNvPr id="105" name="Connecteur droit 104"/>
            <p:cNvCxnSpPr/>
            <p:nvPr/>
          </p:nvCxnSpPr>
          <p:spPr>
            <a:xfrm flipH="1">
              <a:off x="8028385" y="1951778"/>
              <a:ext cx="4360" cy="4691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/>
            <p:cNvSpPr/>
            <p:nvPr/>
          </p:nvSpPr>
          <p:spPr>
            <a:xfrm>
              <a:off x="8000380" y="2330222"/>
              <a:ext cx="62533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7" name="ZoneTexte 106"/>
          <p:cNvSpPr txBox="1"/>
          <p:nvPr/>
        </p:nvSpPr>
        <p:spPr>
          <a:xfrm>
            <a:off x="4788024" y="77723"/>
            <a:ext cx="216024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Comic Sans MS" pitchFamily="66" charset="0"/>
              </a:rPr>
              <a:t>Gène  codant la taille des ailes:</a:t>
            </a:r>
          </a:p>
          <a:p>
            <a:pPr>
              <a:buFontTx/>
              <a:buChar char="-"/>
            </a:pPr>
            <a:r>
              <a:rPr lang="fr-FR" sz="1200" dirty="0" smtClean="0">
                <a:latin typeface="Comic Sans MS" pitchFamily="66" charset="0"/>
              </a:rPr>
              <a:t>Allèle </a:t>
            </a:r>
            <a:r>
              <a:rPr lang="fr-FR" sz="1200" dirty="0" err="1" smtClean="0">
                <a:latin typeface="Comic Sans MS" pitchFamily="66" charset="0"/>
              </a:rPr>
              <a:t>Vg</a:t>
            </a:r>
            <a:r>
              <a:rPr lang="fr-FR" sz="1200" dirty="0" smtClean="0">
                <a:latin typeface="Comic Sans MS" pitchFamily="66" charset="0"/>
              </a:rPr>
              <a:t>+ : ailes longues</a:t>
            </a:r>
          </a:p>
          <a:p>
            <a:pPr>
              <a:buFontTx/>
              <a:buChar char="-"/>
            </a:pPr>
            <a:r>
              <a:rPr lang="fr-FR" sz="1200" dirty="0" smtClean="0">
                <a:latin typeface="Comic Sans MS" pitchFamily="66" charset="0"/>
              </a:rPr>
              <a:t>Allèle </a:t>
            </a:r>
            <a:r>
              <a:rPr lang="fr-FR" sz="1200" dirty="0" err="1" smtClean="0">
                <a:latin typeface="Comic Sans MS" pitchFamily="66" charset="0"/>
              </a:rPr>
              <a:t>Vg</a:t>
            </a:r>
            <a:r>
              <a:rPr lang="fr-FR" sz="1200" dirty="0" smtClean="0">
                <a:latin typeface="Comic Sans MS" pitchFamily="66" charset="0"/>
              </a:rPr>
              <a:t> : ailes vestigiales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6948264" y="77723"/>
            <a:ext cx="212372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fr-FR" sz="1200" b="1" dirty="0" smtClean="0">
                <a:solidFill>
                  <a:prstClr val="black"/>
                </a:solidFill>
                <a:latin typeface="Comic Sans MS" pitchFamily="66" charset="0"/>
              </a:rPr>
              <a:t>Gène codant la couleur du corps:</a:t>
            </a:r>
          </a:p>
          <a:p>
            <a:pPr lvl="0">
              <a:buFontTx/>
              <a:buChar char="-"/>
            </a:pP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Allèle </a:t>
            </a:r>
            <a:r>
              <a:rPr lang="fr-FR" sz="1200" dirty="0" err="1" smtClean="0">
                <a:solidFill>
                  <a:prstClr val="black"/>
                </a:solidFill>
                <a:latin typeface="Comic Sans MS" pitchFamily="66" charset="0"/>
              </a:rPr>
              <a:t>Eb</a:t>
            </a: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+ : couleur beige</a:t>
            </a:r>
          </a:p>
          <a:p>
            <a:pPr lvl="0">
              <a:buFontTx/>
              <a:buChar char="-"/>
            </a:pP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Allèle </a:t>
            </a:r>
            <a:r>
              <a:rPr lang="fr-FR" sz="1200" dirty="0" err="1" smtClean="0">
                <a:solidFill>
                  <a:prstClr val="black"/>
                </a:solidFill>
                <a:latin typeface="Comic Sans MS" pitchFamily="66" charset="0"/>
              </a:rPr>
              <a:t>eb</a:t>
            </a: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 : couleur noire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107504" y="107921"/>
            <a:ext cx="457200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fr-FR" sz="1600" b="1" dirty="0" smtClean="0">
                <a:latin typeface="Comic Sans MS" pitchFamily="66" charset="0"/>
              </a:rPr>
              <a:t>Gènes indépendants: croisement 2 (P1 x F1, test cross)</a:t>
            </a:r>
            <a:endParaRPr lang="fr-FR" sz="16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865684" cy="447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788024" y="77723"/>
            <a:ext cx="216024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Comic Sans MS" pitchFamily="66" charset="0"/>
              </a:rPr>
              <a:t>Gène  codant la taille des ailes:</a:t>
            </a:r>
          </a:p>
          <a:p>
            <a:pPr>
              <a:buFontTx/>
              <a:buChar char="-"/>
            </a:pPr>
            <a:r>
              <a:rPr lang="fr-FR" sz="1200" dirty="0" smtClean="0">
                <a:latin typeface="Comic Sans MS" pitchFamily="66" charset="0"/>
              </a:rPr>
              <a:t>Allèle </a:t>
            </a:r>
            <a:r>
              <a:rPr lang="fr-FR" sz="1200" dirty="0" err="1" smtClean="0">
                <a:latin typeface="Comic Sans MS" pitchFamily="66" charset="0"/>
              </a:rPr>
              <a:t>Vg</a:t>
            </a:r>
            <a:r>
              <a:rPr lang="fr-FR" sz="1200" dirty="0" smtClean="0">
                <a:latin typeface="Comic Sans MS" pitchFamily="66" charset="0"/>
              </a:rPr>
              <a:t>+ : ailes longues</a:t>
            </a:r>
          </a:p>
          <a:p>
            <a:pPr>
              <a:buFontTx/>
              <a:buChar char="-"/>
            </a:pPr>
            <a:r>
              <a:rPr lang="fr-FR" sz="1200" dirty="0" smtClean="0">
                <a:latin typeface="Comic Sans MS" pitchFamily="66" charset="0"/>
              </a:rPr>
              <a:t>Allèle </a:t>
            </a:r>
            <a:r>
              <a:rPr lang="fr-FR" sz="1200" dirty="0" err="1" smtClean="0">
                <a:latin typeface="Comic Sans MS" pitchFamily="66" charset="0"/>
              </a:rPr>
              <a:t>Vg</a:t>
            </a:r>
            <a:r>
              <a:rPr lang="fr-FR" sz="1200" dirty="0" smtClean="0">
                <a:latin typeface="Comic Sans MS" pitchFamily="66" charset="0"/>
              </a:rPr>
              <a:t> : ailes vestigiales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948264" y="77723"/>
            <a:ext cx="212372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fr-FR" sz="1200" b="1" dirty="0" smtClean="0">
                <a:solidFill>
                  <a:prstClr val="black"/>
                </a:solidFill>
                <a:latin typeface="Comic Sans MS" pitchFamily="66" charset="0"/>
              </a:rPr>
              <a:t>Gène codant la couleur du corps:</a:t>
            </a:r>
          </a:p>
          <a:p>
            <a:pPr lvl="0">
              <a:buFontTx/>
              <a:buChar char="-"/>
            </a:pP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Allèle </a:t>
            </a:r>
            <a:r>
              <a:rPr lang="fr-FR" sz="1200" dirty="0" err="1" smtClean="0">
                <a:solidFill>
                  <a:prstClr val="black"/>
                </a:solidFill>
                <a:latin typeface="Comic Sans MS" pitchFamily="66" charset="0"/>
              </a:rPr>
              <a:t>Eb</a:t>
            </a: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+ : couleur beige</a:t>
            </a:r>
          </a:p>
          <a:p>
            <a:pPr lvl="0">
              <a:buFontTx/>
              <a:buChar char="-"/>
            </a:pP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Allèle </a:t>
            </a:r>
            <a:r>
              <a:rPr lang="fr-FR" sz="1200" dirty="0" err="1" smtClean="0">
                <a:solidFill>
                  <a:prstClr val="black"/>
                </a:solidFill>
                <a:latin typeface="Comic Sans MS" pitchFamily="66" charset="0"/>
              </a:rPr>
              <a:t>eb</a:t>
            </a: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 : couleur noire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504" y="107921"/>
            <a:ext cx="457200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fr-FR" sz="1600" b="1" dirty="0" smtClean="0">
                <a:latin typeface="Comic Sans MS" pitchFamily="66" charset="0"/>
              </a:rPr>
              <a:t>Gènes indépendants: croisement 2 (P1 x F1, test cross)</a:t>
            </a:r>
            <a:endParaRPr lang="fr-FR" sz="16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865684" cy="447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788024" y="77723"/>
            <a:ext cx="216024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Comic Sans MS" pitchFamily="66" charset="0"/>
              </a:rPr>
              <a:t>Gène  codant la taille des ailes:</a:t>
            </a:r>
          </a:p>
          <a:p>
            <a:pPr>
              <a:buFontTx/>
              <a:buChar char="-"/>
            </a:pPr>
            <a:r>
              <a:rPr lang="fr-FR" sz="1200" dirty="0" smtClean="0">
                <a:latin typeface="Comic Sans MS" pitchFamily="66" charset="0"/>
              </a:rPr>
              <a:t>Allèle </a:t>
            </a:r>
            <a:r>
              <a:rPr lang="fr-FR" sz="1200" dirty="0" err="1" smtClean="0">
                <a:latin typeface="Comic Sans MS" pitchFamily="66" charset="0"/>
              </a:rPr>
              <a:t>Vg</a:t>
            </a:r>
            <a:r>
              <a:rPr lang="fr-FR" sz="1200" dirty="0" smtClean="0">
                <a:latin typeface="Comic Sans MS" pitchFamily="66" charset="0"/>
              </a:rPr>
              <a:t>+ : ailes longues</a:t>
            </a:r>
          </a:p>
          <a:p>
            <a:pPr>
              <a:buFontTx/>
              <a:buChar char="-"/>
            </a:pPr>
            <a:r>
              <a:rPr lang="fr-FR" sz="1200" dirty="0" smtClean="0">
                <a:latin typeface="Comic Sans MS" pitchFamily="66" charset="0"/>
              </a:rPr>
              <a:t>Allèle </a:t>
            </a:r>
            <a:r>
              <a:rPr lang="fr-FR" sz="1200" dirty="0" err="1" smtClean="0">
                <a:latin typeface="Comic Sans MS" pitchFamily="66" charset="0"/>
              </a:rPr>
              <a:t>Vg</a:t>
            </a:r>
            <a:r>
              <a:rPr lang="fr-FR" sz="1200" dirty="0" smtClean="0">
                <a:latin typeface="Comic Sans MS" pitchFamily="66" charset="0"/>
              </a:rPr>
              <a:t> : ailes vestigiales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948264" y="77723"/>
            <a:ext cx="212372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fr-FR" sz="1200" b="1" dirty="0" smtClean="0">
                <a:solidFill>
                  <a:prstClr val="black"/>
                </a:solidFill>
                <a:latin typeface="Comic Sans MS" pitchFamily="66" charset="0"/>
              </a:rPr>
              <a:t>Gène codant la couleur du corps:</a:t>
            </a:r>
          </a:p>
          <a:p>
            <a:pPr lvl="0">
              <a:buFontTx/>
              <a:buChar char="-"/>
            </a:pP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Allèle </a:t>
            </a:r>
            <a:r>
              <a:rPr lang="fr-FR" sz="1200" dirty="0" err="1" smtClean="0">
                <a:solidFill>
                  <a:prstClr val="black"/>
                </a:solidFill>
                <a:latin typeface="Comic Sans MS" pitchFamily="66" charset="0"/>
              </a:rPr>
              <a:t>Eb</a:t>
            </a: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+ : couleur beige</a:t>
            </a:r>
          </a:p>
          <a:p>
            <a:pPr lvl="0">
              <a:buFontTx/>
              <a:buChar char="-"/>
            </a:pP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Allèle </a:t>
            </a:r>
            <a:r>
              <a:rPr lang="fr-FR" sz="1200" dirty="0" err="1" smtClean="0">
                <a:solidFill>
                  <a:prstClr val="black"/>
                </a:solidFill>
                <a:latin typeface="Comic Sans MS" pitchFamily="66" charset="0"/>
              </a:rPr>
              <a:t>eb</a:t>
            </a:r>
            <a:r>
              <a:rPr lang="fr-FR" sz="1200" dirty="0" smtClean="0">
                <a:solidFill>
                  <a:prstClr val="black"/>
                </a:solidFill>
                <a:latin typeface="Comic Sans MS" pitchFamily="66" charset="0"/>
              </a:rPr>
              <a:t> : couleur noire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504" y="107921"/>
            <a:ext cx="457200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fr-FR" sz="1600" b="1" dirty="0" smtClean="0">
                <a:latin typeface="Comic Sans MS" pitchFamily="66" charset="0"/>
              </a:rPr>
              <a:t>Gènes indépendants: croisement 2 (P1 x F1, test cross)</a:t>
            </a:r>
            <a:endParaRPr lang="fr-FR" sz="16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25&quot;&gt;&lt;property id=&quot;20148&quot; value=&quot;5&quot;/&gt;&lt;property id=&quot;20300&quot; value=&quot;Slide 2&quot;/&gt;&lt;property id=&quot;20307&quot; value=&quot;257&quot;/&gt;&lt;/object&gt;&lt;object type=&quot;3&quot; unique_id=&quot;10054&quot;&gt;&lt;property id=&quot;20148&quot; value=&quot;5&quot;/&gt;&lt;property id=&quot;20300&quot; value=&quot;Slide 3&quot;/&gt;&lt;property id=&quot;20307&quot; value=&quot;259&quot;/&gt;&lt;/object&gt;&lt;object type=&quot;3&quot; unique_id=&quot;10080&quot;&gt;&lt;property id=&quot;20148&quot; value=&quot;5&quot;/&gt;&lt;property id=&quot;20300&quot; value=&quot;Slide 4&quot;/&gt;&lt;property id=&quot;20307&quot; value=&quot;26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219</Words>
  <Application>Microsoft Office PowerPoint</Application>
  <PresentationFormat>Affichage à l'écran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Diapositive 2</vt:lpstr>
      <vt:lpstr>Diapositive 3</vt:lpstr>
      <vt:lpstr>Diapositive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 lecoix</dc:creator>
  <cp:lastModifiedBy>Utilisateur Windows</cp:lastModifiedBy>
  <cp:revision>12</cp:revision>
  <dcterms:modified xsi:type="dcterms:W3CDTF">2021-01-09T18:08:53Z</dcterms:modified>
</cp:coreProperties>
</file>