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4" r:id="rId3"/>
    <p:sldId id="261" r:id="rId4"/>
    <p:sldId id="267" r:id="rId5"/>
  </p:sldIdLst>
  <p:sldSz cx="9144000" cy="6858000" type="screen4x3"/>
  <p:notesSz cx="6858000" cy="9144000"/>
  <p:custDataLst>
    <p:tags r:id="rId6"/>
  </p:custDataLst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93FB9"/>
    <a:srgbClr val="D53333"/>
    <a:srgbClr val="887D38"/>
    <a:srgbClr val="FF33CC"/>
    <a:srgbClr val="318E93"/>
    <a:srgbClr val="FF4FA7"/>
    <a:srgbClr val="D6A300"/>
    <a:srgbClr val="6067A8"/>
    <a:srgbClr val="273085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449" autoAdjust="0"/>
    <p:restoredTop sz="94660"/>
  </p:normalViewPr>
  <p:slideViewPr>
    <p:cSldViewPr snapToGrid="0" snapToObjects="1">
      <p:cViewPr varScale="1">
        <p:scale>
          <a:sx n="106" d="100"/>
          <a:sy n="106" d="100"/>
        </p:scale>
        <p:origin x="-19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321C7A-1749-4614-82EC-BD749472B6E5}" type="datetimeFigureOut">
              <a:rPr lang="fr-FR" smtClean="0"/>
              <a:pPr/>
              <a:t>30/08/2020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9E31BE-B36A-4467-8F99-7B398408EEDD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8" name="Groupe 77"/>
          <p:cNvGrpSpPr/>
          <p:nvPr/>
        </p:nvGrpSpPr>
        <p:grpSpPr>
          <a:xfrm>
            <a:off x="2357718" y="3421608"/>
            <a:ext cx="1694329" cy="1691680"/>
            <a:chOff x="2357718" y="3421608"/>
            <a:chExt cx="1694329" cy="1691680"/>
          </a:xfrm>
        </p:grpSpPr>
        <p:sp>
          <p:nvSpPr>
            <p:cNvPr id="79" name="Rectangle 78"/>
            <p:cNvSpPr/>
            <p:nvPr/>
          </p:nvSpPr>
          <p:spPr>
            <a:xfrm>
              <a:off x="2357718" y="3866787"/>
              <a:ext cx="1237129" cy="1237129"/>
            </a:xfrm>
            <a:prstGeom prst="rect">
              <a:avLst/>
            </a:prstGeom>
            <a:solidFill>
              <a:schemeClr val="bg1">
                <a:lumMod val="85000"/>
                <a:alpha val="4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0" name="Forme libre 79"/>
            <p:cNvSpPr/>
            <p:nvPr/>
          </p:nvSpPr>
          <p:spPr>
            <a:xfrm>
              <a:off x="2357718" y="3424518"/>
              <a:ext cx="1685364" cy="430306"/>
            </a:xfrm>
            <a:custGeom>
              <a:avLst/>
              <a:gdLst>
                <a:gd name="connsiteX0" fmla="*/ 439270 w 1685364"/>
                <a:gd name="connsiteY0" fmla="*/ 0 h 430306"/>
                <a:gd name="connsiteX1" fmla="*/ 0 w 1685364"/>
                <a:gd name="connsiteY1" fmla="*/ 430306 h 430306"/>
                <a:gd name="connsiteX2" fmla="*/ 1255058 w 1685364"/>
                <a:gd name="connsiteY2" fmla="*/ 430306 h 430306"/>
                <a:gd name="connsiteX3" fmla="*/ 1685364 w 1685364"/>
                <a:gd name="connsiteY3" fmla="*/ 0 h 430306"/>
                <a:gd name="connsiteX4" fmla="*/ 439270 w 1685364"/>
                <a:gd name="connsiteY4" fmla="*/ 0 h 4303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85364" h="430306">
                  <a:moveTo>
                    <a:pt x="439270" y="0"/>
                  </a:moveTo>
                  <a:lnTo>
                    <a:pt x="0" y="430306"/>
                  </a:lnTo>
                  <a:lnTo>
                    <a:pt x="1255058" y="430306"/>
                  </a:lnTo>
                  <a:lnTo>
                    <a:pt x="1685364" y="0"/>
                  </a:lnTo>
                  <a:lnTo>
                    <a:pt x="439270" y="0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25000"/>
                    <a:alpha val="45000"/>
                  </a:schemeClr>
                </a:gs>
                <a:gs pos="100000">
                  <a:schemeClr val="dk1">
                    <a:tint val="15000"/>
                    <a:satMod val="350000"/>
                  </a:schemeClr>
                </a:gs>
              </a:gsLst>
              <a:lin ang="54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81" name="Groupe 78"/>
            <p:cNvGrpSpPr/>
            <p:nvPr/>
          </p:nvGrpSpPr>
          <p:grpSpPr>
            <a:xfrm>
              <a:off x="2358409" y="3421608"/>
              <a:ext cx="1693638" cy="1691680"/>
              <a:chOff x="2358409" y="3421608"/>
              <a:chExt cx="1693638" cy="1691680"/>
            </a:xfrm>
          </p:grpSpPr>
          <p:sp>
            <p:nvSpPr>
              <p:cNvPr id="82" name="Forme libre 81"/>
              <p:cNvSpPr/>
              <p:nvPr/>
            </p:nvSpPr>
            <p:spPr>
              <a:xfrm>
                <a:off x="3594847" y="3424518"/>
                <a:ext cx="457200" cy="1667435"/>
              </a:xfrm>
              <a:custGeom>
                <a:avLst/>
                <a:gdLst>
                  <a:gd name="connsiteX0" fmla="*/ 0 w 457200"/>
                  <a:gd name="connsiteY0" fmla="*/ 430306 h 1667435"/>
                  <a:gd name="connsiteX1" fmla="*/ 448235 w 457200"/>
                  <a:gd name="connsiteY1" fmla="*/ 0 h 1667435"/>
                  <a:gd name="connsiteX2" fmla="*/ 457200 w 457200"/>
                  <a:gd name="connsiteY2" fmla="*/ 1246094 h 1667435"/>
                  <a:gd name="connsiteX3" fmla="*/ 26894 w 457200"/>
                  <a:gd name="connsiteY3" fmla="*/ 1667435 h 1667435"/>
                  <a:gd name="connsiteX4" fmla="*/ 0 w 457200"/>
                  <a:gd name="connsiteY4" fmla="*/ 430306 h 1667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57200" h="1667435">
                    <a:moveTo>
                      <a:pt x="0" y="430306"/>
                    </a:moveTo>
                    <a:lnTo>
                      <a:pt x="448235" y="0"/>
                    </a:lnTo>
                    <a:cubicBezTo>
                      <a:pt x="451223" y="415365"/>
                      <a:pt x="454212" y="830729"/>
                      <a:pt x="457200" y="1246094"/>
                    </a:cubicBezTo>
                    <a:lnTo>
                      <a:pt x="26894" y="1667435"/>
                    </a:lnTo>
                    <a:lnTo>
                      <a:pt x="0" y="430306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2">
                      <a:lumMod val="25000"/>
                      <a:alpha val="45000"/>
                    </a:schemeClr>
                  </a:gs>
                  <a:gs pos="100000">
                    <a:schemeClr val="dk1">
                      <a:tint val="15000"/>
                      <a:satMod val="350000"/>
                    </a:schemeClr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grpSp>
            <p:nvGrpSpPr>
              <p:cNvPr id="83" name="Groupe 41"/>
              <p:cNvGrpSpPr/>
              <p:nvPr/>
            </p:nvGrpSpPr>
            <p:grpSpPr>
              <a:xfrm>
                <a:off x="2358409" y="3421608"/>
                <a:ext cx="1691680" cy="1691680"/>
                <a:chOff x="3563888" y="2852936"/>
                <a:chExt cx="1368152" cy="1368152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3563888" y="3212976"/>
                  <a:ext cx="1008112" cy="1008112"/>
                </a:xfrm>
                <a:prstGeom prst="rect">
                  <a:avLst/>
                </a:prstGeom>
                <a:no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3923928" y="2852936"/>
                  <a:ext cx="1008112" cy="1008112"/>
                </a:xfrm>
                <a:prstGeom prst="rect">
                  <a:avLst/>
                </a:prstGeom>
                <a:no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86" name="Connecteur droit 85"/>
                <p:cNvCxnSpPr/>
                <p:nvPr/>
              </p:nvCxnSpPr>
              <p:spPr>
                <a:xfrm flipV="1">
                  <a:off x="3563888" y="2852936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7" name="Connecteur droit 86"/>
                <p:cNvCxnSpPr/>
                <p:nvPr/>
              </p:nvCxnSpPr>
              <p:spPr>
                <a:xfrm flipV="1">
                  <a:off x="4572000" y="2852936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8" name="Connecteur droit 87"/>
                <p:cNvCxnSpPr/>
                <p:nvPr/>
              </p:nvCxnSpPr>
              <p:spPr>
                <a:xfrm flipV="1">
                  <a:off x="4572000" y="3861048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9" name="Connecteur droit 88"/>
                <p:cNvCxnSpPr/>
                <p:nvPr/>
              </p:nvCxnSpPr>
              <p:spPr>
                <a:xfrm flipV="1">
                  <a:off x="3563888" y="3861048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sp>
        <p:nvSpPr>
          <p:cNvPr id="151" name="ZoneTexte 150"/>
          <p:cNvSpPr txBox="1"/>
          <p:nvPr/>
        </p:nvSpPr>
        <p:spPr>
          <a:xfrm>
            <a:off x="3940724" y="0"/>
            <a:ext cx="5203275" cy="461665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717550" algn="l"/>
              </a:tabLst>
            </a:pPr>
            <a:r>
              <a:rPr lang="fr-FR" sz="1200" u="sng" dirty="0" smtClean="0">
                <a:latin typeface="Comic Sans MS" pitchFamily="66" charset="0"/>
              </a:rPr>
              <a:t>Consigne</a:t>
            </a:r>
            <a:r>
              <a:rPr lang="fr-FR" sz="1200" dirty="0" smtClean="0">
                <a:latin typeface="Comic Sans MS" pitchFamily="66" charset="0"/>
              </a:rPr>
              <a:t>: </a:t>
            </a:r>
            <a:r>
              <a:rPr lang="fr-FR" sz="1200" dirty="0" smtClean="0">
                <a:latin typeface="Comic Sans MS" pitchFamily="66" charset="0"/>
              </a:rPr>
              <a:t>Déplacez et positionnez </a:t>
            </a:r>
            <a:r>
              <a:rPr lang="fr-FR" sz="1200" dirty="0" smtClean="0">
                <a:latin typeface="Comic Sans MS" pitchFamily="66" charset="0"/>
              </a:rPr>
              <a:t>les </a:t>
            </a:r>
            <a:r>
              <a:rPr lang="fr-FR" sz="1200" dirty="0" smtClean="0">
                <a:latin typeface="Comic Sans MS" pitchFamily="66" charset="0"/>
              </a:rPr>
              <a:t>atomes aux </a:t>
            </a:r>
            <a:r>
              <a:rPr lang="fr-FR" sz="1200" dirty="0" smtClean="0">
                <a:latin typeface="Comic Sans MS" pitchFamily="66" charset="0"/>
              </a:rPr>
              <a:t>sommets. Combien d’atomes avez-vous pu placer ?</a:t>
            </a:r>
            <a:endParaRPr lang="fr-FR" sz="1200" dirty="0">
              <a:latin typeface="Comic Sans MS" pitchFamily="66" charset="0"/>
            </a:endParaRPr>
          </a:p>
        </p:txBody>
      </p:sp>
      <p:sp>
        <p:nvSpPr>
          <p:cNvPr id="149" name="ZoneTexte 148"/>
          <p:cNvSpPr txBox="1"/>
          <p:nvPr/>
        </p:nvSpPr>
        <p:spPr>
          <a:xfrm>
            <a:off x="-1" y="0"/>
            <a:ext cx="3940725" cy="307777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txBody>
          <a:bodyPr wrap="square" rtlCol="0">
            <a:spAutoFit/>
          </a:bodyPr>
          <a:lstStyle/>
          <a:p>
            <a:r>
              <a:rPr lang="fr-FR" sz="1400" b="1" dirty="0" smtClean="0">
                <a:solidFill>
                  <a:schemeClr val="bg1"/>
                </a:solidFill>
                <a:latin typeface="Comic Sans MS" pitchFamily="66" charset="0"/>
              </a:rPr>
              <a:t>P.1 – Maille avec atomes aux sommets</a:t>
            </a:r>
            <a:endParaRPr lang="fr-FR" sz="1400" b="1" dirty="0">
              <a:solidFill>
                <a:schemeClr val="bg1"/>
              </a:solidFill>
              <a:latin typeface="Comic Sans MS" pitchFamily="66" charset="0"/>
            </a:endParaRPr>
          </a:p>
        </p:txBody>
      </p:sp>
      <p:sp>
        <p:nvSpPr>
          <p:cNvPr id="97" name="Ellipse 96"/>
          <p:cNvSpPr/>
          <p:nvPr/>
        </p:nvSpPr>
        <p:spPr>
          <a:xfrm>
            <a:off x="2045862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2" name="Ellipse 101"/>
          <p:cNvSpPr/>
          <p:nvPr/>
        </p:nvSpPr>
        <p:spPr>
          <a:xfrm>
            <a:off x="2586950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0" name="Ellipse 149"/>
          <p:cNvSpPr/>
          <p:nvPr/>
        </p:nvSpPr>
        <p:spPr>
          <a:xfrm>
            <a:off x="3147828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Ellipse 25"/>
          <p:cNvSpPr/>
          <p:nvPr/>
        </p:nvSpPr>
        <p:spPr>
          <a:xfrm>
            <a:off x="3757310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/>
          <p:nvPr/>
        </p:nvSpPr>
        <p:spPr>
          <a:xfrm>
            <a:off x="4298398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/>
          <p:nvPr/>
        </p:nvSpPr>
        <p:spPr>
          <a:xfrm>
            <a:off x="4859276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/>
          <p:nvPr/>
        </p:nvSpPr>
        <p:spPr>
          <a:xfrm>
            <a:off x="5468758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Ellipse 29"/>
          <p:cNvSpPr/>
          <p:nvPr/>
        </p:nvSpPr>
        <p:spPr>
          <a:xfrm>
            <a:off x="6009846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Ellipse 30"/>
          <p:cNvSpPr/>
          <p:nvPr/>
        </p:nvSpPr>
        <p:spPr>
          <a:xfrm>
            <a:off x="6570724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Ellipse 31"/>
          <p:cNvSpPr/>
          <p:nvPr/>
        </p:nvSpPr>
        <p:spPr>
          <a:xfrm>
            <a:off x="7180206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Ellipse 32"/>
          <p:cNvSpPr/>
          <p:nvPr/>
        </p:nvSpPr>
        <p:spPr>
          <a:xfrm>
            <a:off x="7721294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Ellipse 33"/>
          <p:cNvSpPr/>
          <p:nvPr/>
        </p:nvSpPr>
        <p:spPr>
          <a:xfrm>
            <a:off x="8282172" y="512454"/>
            <a:ext cx="457082" cy="457082"/>
          </a:xfrm>
          <a:prstGeom prst="ellipse">
            <a:avLst/>
          </a:prstGeom>
          <a:gradFill>
            <a:gsLst>
              <a:gs pos="0">
                <a:schemeClr val="dk2">
                  <a:tint val="80000"/>
                  <a:satMod val="300000"/>
                  <a:alpha val="45000"/>
                </a:schemeClr>
              </a:gs>
              <a:gs pos="100000">
                <a:schemeClr val="dk2">
                  <a:shade val="30000"/>
                  <a:satMod val="200000"/>
                </a:schemeClr>
              </a:gs>
            </a:gsLst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dk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e 77"/>
          <p:cNvGrpSpPr/>
          <p:nvPr/>
        </p:nvGrpSpPr>
        <p:grpSpPr>
          <a:xfrm>
            <a:off x="2357718" y="3421608"/>
            <a:ext cx="1694329" cy="1691680"/>
            <a:chOff x="2357718" y="3421608"/>
            <a:chExt cx="1694329" cy="1691680"/>
          </a:xfrm>
        </p:grpSpPr>
        <p:sp>
          <p:nvSpPr>
            <p:cNvPr id="79" name="Rectangle 78"/>
            <p:cNvSpPr/>
            <p:nvPr/>
          </p:nvSpPr>
          <p:spPr>
            <a:xfrm>
              <a:off x="2357718" y="3866787"/>
              <a:ext cx="1237129" cy="1237129"/>
            </a:xfrm>
            <a:prstGeom prst="rect">
              <a:avLst/>
            </a:prstGeom>
            <a:solidFill>
              <a:schemeClr val="bg1">
                <a:lumMod val="85000"/>
                <a:alpha val="4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0" name="Forme libre 79"/>
            <p:cNvSpPr/>
            <p:nvPr/>
          </p:nvSpPr>
          <p:spPr>
            <a:xfrm>
              <a:off x="2357718" y="3424518"/>
              <a:ext cx="1685364" cy="430306"/>
            </a:xfrm>
            <a:custGeom>
              <a:avLst/>
              <a:gdLst>
                <a:gd name="connsiteX0" fmla="*/ 439270 w 1685364"/>
                <a:gd name="connsiteY0" fmla="*/ 0 h 430306"/>
                <a:gd name="connsiteX1" fmla="*/ 0 w 1685364"/>
                <a:gd name="connsiteY1" fmla="*/ 430306 h 430306"/>
                <a:gd name="connsiteX2" fmla="*/ 1255058 w 1685364"/>
                <a:gd name="connsiteY2" fmla="*/ 430306 h 430306"/>
                <a:gd name="connsiteX3" fmla="*/ 1685364 w 1685364"/>
                <a:gd name="connsiteY3" fmla="*/ 0 h 430306"/>
                <a:gd name="connsiteX4" fmla="*/ 439270 w 1685364"/>
                <a:gd name="connsiteY4" fmla="*/ 0 h 4303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85364" h="430306">
                  <a:moveTo>
                    <a:pt x="439270" y="0"/>
                  </a:moveTo>
                  <a:lnTo>
                    <a:pt x="0" y="430306"/>
                  </a:lnTo>
                  <a:lnTo>
                    <a:pt x="1255058" y="430306"/>
                  </a:lnTo>
                  <a:lnTo>
                    <a:pt x="1685364" y="0"/>
                  </a:lnTo>
                  <a:lnTo>
                    <a:pt x="439270" y="0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25000"/>
                    <a:alpha val="45000"/>
                  </a:schemeClr>
                </a:gs>
                <a:gs pos="100000">
                  <a:schemeClr val="dk1">
                    <a:tint val="15000"/>
                    <a:satMod val="350000"/>
                  </a:schemeClr>
                </a:gs>
              </a:gsLst>
              <a:lin ang="54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3" name="Groupe 78"/>
            <p:cNvGrpSpPr/>
            <p:nvPr/>
          </p:nvGrpSpPr>
          <p:grpSpPr>
            <a:xfrm>
              <a:off x="2358409" y="3421608"/>
              <a:ext cx="1693638" cy="1691680"/>
              <a:chOff x="2358409" y="3421608"/>
              <a:chExt cx="1693638" cy="1691680"/>
            </a:xfrm>
          </p:grpSpPr>
          <p:sp>
            <p:nvSpPr>
              <p:cNvPr id="82" name="Forme libre 81"/>
              <p:cNvSpPr/>
              <p:nvPr/>
            </p:nvSpPr>
            <p:spPr>
              <a:xfrm>
                <a:off x="3594847" y="3424518"/>
                <a:ext cx="457200" cy="1667435"/>
              </a:xfrm>
              <a:custGeom>
                <a:avLst/>
                <a:gdLst>
                  <a:gd name="connsiteX0" fmla="*/ 0 w 457200"/>
                  <a:gd name="connsiteY0" fmla="*/ 430306 h 1667435"/>
                  <a:gd name="connsiteX1" fmla="*/ 448235 w 457200"/>
                  <a:gd name="connsiteY1" fmla="*/ 0 h 1667435"/>
                  <a:gd name="connsiteX2" fmla="*/ 457200 w 457200"/>
                  <a:gd name="connsiteY2" fmla="*/ 1246094 h 1667435"/>
                  <a:gd name="connsiteX3" fmla="*/ 26894 w 457200"/>
                  <a:gd name="connsiteY3" fmla="*/ 1667435 h 1667435"/>
                  <a:gd name="connsiteX4" fmla="*/ 0 w 457200"/>
                  <a:gd name="connsiteY4" fmla="*/ 430306 h 1667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57200" h="1667435">
                    <a:moveTo>
                      <a:pt x="0" y="430306"/>
                    </a:moveTo>
                    <a:lnTo>
                      <a:pt x="448235" y="0"/>
                    </a:lnTo>
                    <a:cubicBezTo>
                      <a:pt x="451223" y="415365"/>
                      <a:pt x="454212" y="830729"/>
                      <a:pt x="457200" y="1246094"/>
                    </a:cubicBezTo>
                    <a:lnTo>
                      <a:pt x="26894" y="1667435"/>
                    </a:lnTo>
                    <a:lnTo>
                      <a:pt x="0" y="430306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2">
                      <a:lumMod val="25000"/>
                      <a:alpha val="45000"/>
                    </a:schemeClr>
                  </a:gs>
                  <a:gs pos="100000">
                    <a:schemeClr val="dk1">
                      <a:tint val="15000"/>
                      <a:satMod val="350000"/>
                    </a:schemeClr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grpSp>
            <p:nvGrpSpPr>
              <p:cNvPr id="4" name="Groupe 41"/>
              <p:cNvGrpSpPr/>
              <p:nvPr/>
            </p:nvGrpSpPr>
            <p:grpSpPr>
              <a:xfrm>
                <a:off x="2358409" y="3421608"/>
                <a:ext cx="1691680" cy="1691680"/>
                <a:chOff x="3563888" y="2852936"/>
                <a:chExt cx="1368152" cy="1368152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3563888" y="3212976"/>
                  <a:ext cx="1008112" cy="1008112"/>
                </a:xfrm>
                <a:prstGeom prst="rect">
                  <a:avLst/>
                </a:prstGeom>
                <a:no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3923928" y="2852936"/>
                  <a:ext cx="1008112" cy="1008112"/>
                </a:xfrm>
                <a:prstGeom prst="rect">
                  <a:avLst/>
                </a:prstGeom>
                <a:no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86" name="Connecteur droit 85"/>
                <p:cNvCxnSpPr/>
                <p:nvPr/>
              </p:nvCxnSpPr>
              <p:spPr>
                <a:xfrm flipV="1">
                  <a:off x="3563888" y="2852936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7" name="Connecteur droit 86"/>
                <p:cNvCxnSpPr/>
                <p:nvPr/>
              </p:nvCxnSpPr>
              <p:spPr>
                <a:xfrm flipV="1">
                  <a:off x="4572000" y="2852936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8" name="Connecteur droit 87"/>
                <p:cNvCxnSpPr/>
                <p:nvPr/>
              </p:nvCxnSpPr>
              <p:spPr>
                <a:xfrm flipV="1">
                  <a:off x="4572000" y="3861048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9" name="Connecteur droit 88"/>
                <p:cNvCxnSpPr/>
                <p:nvPr/>
              </p:nvCxnSpPr>
              <p:spPr>
                <a:xfrm flipV="1">
                  <a:off x="3563888" y="3861048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sp>
        <p:nvSpPr>
          <p:cNvPr id="151" name="ZoneTexte 150"/>
          <p:cNvSpPr txBox="1"/>
          <p:nvPr/>
        </p:nvSpPr>
        <p:spPr>
          <a:xfrm>
            <a:off x="3940724" y="0"/>
            <a:ext cx="5203275" cy="461665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fr-FR" sz="1200" u="sng" dirty="0" smtClean="0">
                <a:latin typeface="Comic Sans MS" pitchFamily="66" charset="0"/>
              </a:rPr>
              <a:t>Consigne</a:t>
            </a:r>
            <a:r>
              <a:rPr lang="fr-FR" sz="1200" dirty="0" smtClean="0">
                <a:latin typeface="Comic Sans MS" pitchFamily="66" charset="0"/>
              </a:rPr>
              <a:t>: </a:t>
            </a:r>
            <a:r>
              <a:rPr lang="fr-FR" sz="1200" dirty="0" smtClean="0">
                <a:latin typeface="Comic Sans MS" pitchFamily="66" charset="0"/>
              </a:rPr>
              <a:t>Déplacez et positionnez les atomes aux </a:t>
            </a:r>
            <a:r>
              <a:rPr lang="fr-FR" sz="1200" dirty="0" smtClean="0">
                <a:latin typeface="Comic Sans MS" pitchFamily="66" charset="0"/>
              </a:rPr>
              <a:t>milieu des arêtes. Combien d’atomes avez-vous pu placer ?</a:t>
            </a:r>
            <a:endParaRPr lang="fr-FR" sz="1200" dirty="0">
              <a:latin typeface="Comic Sans MS" pitchFamily="66" charset="0"/>
            </a:endParaRPr>
          </a:p>
        </p:txBody>
      </p:sp>
      <p:sp>
        <p:nvSpPr>
          <p:cNvPr id="149" name="ZoneTexte 148"/>
          <p:cNvSpPr txBox="1"/>
          <p:nvPr/>
        </p:nvSpPr>
        <p:spPr>
          <a:xfrm>
            <a:off x="-1" y="0"/>
            <a:ext cx="3940725" cy="307777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txBody>
          <a:bodyPr wrap="square" rtlCol="0">
            <a:spAutoFit/>
          </a:bodyPr>
          <a:lstStyle/>
          <a:p>
            <a:r>
              <a:rPr lang="fr-FR" sz="1400" b="1" dirty="0" smtClean="0">
                <a:solidFill>
                  <a:schemeClr val="bg1"/>
                </a:solidFill>
                <a:latin typeface="Comic Sans MS" pitchFamily="66" charset="0"/>
              </a:rPr>
              <a:t>P.2 – Maille avec atomes aux arêtes</a:t>
            </a:r>
            <a:endParaRPr lang="fr-FR" sz="1400" b="1" dirty="0">
              <a:solidFill>
                <a:schemeClr val="bg1"/>
              </a:solidFill>
              <a:latin typeface="Comic Sans MS" pitchFamily="66" charset="0"/>
            </a:endParaRPr>
          </a:p>
        </p:txBody>
      </p:sp>
      <p:sp>
        <p:nvSpPr>
          <p:cNvPr id="133" name="Ellipse 132"/>
          <p:cNvSpPr/>
          <p:nvPr/>
        </p:nvSpPr>
        <p:spPr>
          <a:xfrm>
            <a:off x="3940725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2" name="Ellipse 141"/>
          <p:cNvSpPr/>
          <p:nvPr/>
        </p:nvSpPr>
        <p:spPr>
          <a:xfrm>
            <a:off x="4378798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3" name="Ellipse 142"/>
          <p:cNvSpPr/>
          <p:nvPr/>
        </p:nvSpPr>
        <p:spPr>
          <a:xfrm>
            <a:off x="4823977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Ellipse 25"/>
          <p:cNvSpPr/>
          <p:nvPr/>
        </p:nvSpPr>
        <p:spPr>
          <a:xfrm>
            <a:off x="2578833" y="578450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/>
          <p:nvPr/>
        </p:nvSpPr>
        <p:spPr>
          <a:xfrm>
            <a:off x="3016906" y="578450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/>
          <p:nvPr/>
        </p:nvSpPr>
        <p:spPr>
          <a:xfrm>
            <a:off x="3462085" y="578450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/>
          <p:nvPr/>
        </p:nvSpPr>
        <p:spPr>
          <a:xfrm>
            <a:off x="5294652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Ellipse 29"/>
          <p:cNvSpPr/>
          <p:nvPr/>
        </p:nvSpPr>
        <p:spPr>
          <a:xfrm>
            <a:off x="5732725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Ellipse 30"/>
          <p:cNvSpPr/>
          <p:nvPr/>
        </p:nvSpPr>
        <p:spPr>
          <a:xfrm>
            <a:off x="6177904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Ellipse 31"/>
          <p:cNvSpPr/>
          <p:nvPr/>
        </p:nvSpPr>
        <p:spPr>
          <a:xfrm>
            <a:off x="6615953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Ellipse 32"/>
          <p:cNvSpPr/>
          <p:nvPr/>
        </p:nvSpPr>
        <p:spPr>
          <a:xfrm>
            <a:off x="7054026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Ellipse 33"/>
          <p:cNvSpPr/>
          <p:nvPr/>
        </p:nvSpPr>
        <p:spPr>
          <a:xfrm>
            <a:off x="7499205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Ellipse 34"/>
          <p:cNvSpPr/>
          <p:nvPr/>
        </p:nvSpPr>
        <p:spPr>
          <a:xfrm>
            <a:off x="1189508" y="595770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Ellipse 35"/>
          <p:cNvSpPr/>
          <p:nvPr/>
        </p:nvSpPr>
        <p:spPr>
          <a:xfrm>
            <a:off x="1627581" y="595770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Ellipse 36"/>
          <p:cNvSpPr/>
          <p:nvPr/>
        </p:nvSpPr>
        <p:spPr>
          <a:xfrm>
            <a:off x="2072760" y="595770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Ellipse 37"/>
          <p:cNvSpPr/>
          <p:nvPr/>
        </p:nvSpPr>
        <p:spPr>
          <a:xfrm>
            <a:off x="7975098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/>
          <p:nvPr/>
        </p:nvSpPr>
        <p:spPr>
          <a:xfrm>
            <a:off x="8413171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Ellipse 39"/>
          <p:cNvSpPr/>
          <p:nvPr/>
        </p:nvSpPr>
        <p:spPr>
          <a:xfrm>
            <a:off x="8858350" y="568875"/>
            <a:ext cx="285649" cy="285649"/>
          </a:xfrm>
          <a:prstGeom prst="ellipse">
            <a:avLst/>
          </a:prstGeom>
          <a:gradFill flip="none" rotWithShape="1">
            <a:gsLst>
              <a:gs pos="0">
                <a:srgbClr val="9CB86E">
                  <a:alpha val="45000"/>
                </a:srgbClr>
              </a:gs>
              <a:gs pos="100000">
                <a:srgbClr val="156B13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4" name="Groupe 143"/>
          <p:cNvGrpSpPr/>
          <p:nvPr/>
        </p:nvGrpSpPr>
        <p:grpSpPr>
          <a:xfrm>
            <a:off x="2357718" y="3421608"/>
            <a:ext cx="1694329" cy="1691680"/>
            <a:chOff x="2357718" y="3421608"/>
            <a:chExt cx="1694329" cy="1691680"/>
          </a:xfrm>
        </p:grpSpPr>
        <p:grpSp>
          <p:nvGrpSpPr>
            <p:cNvPr id="145" name="Groupe 77"/>
            <p:cNvGrpSpPr/>
            <p:nvPr/>
          </p:nvGrpSpPr>
          <p:grpSpPr>
            <a:xfrm>
              <a:off x="2357718" y="3421608"/>
              <a:ext cx="1694329" cy="1691680"/>
              <a:chOff x="2357718" y="3421608"/>
              <a:chExt cx="1694329" cy="1691680"/>
            </a:xfrm>
          </p:grpSpPr>
          <p:sp>
            <p:nvSpPr>
              <p:cNvPr id="158" name="Rectangle 157"/>
              <p:cNvSpPr/>
              <p:nvPr/>
            </p:nvSpPr>
            <p:spPr>
              <a:xfrm>
                <a:off x="2357718" y="3866787"/>
                <a:ext cx="1237129" cy="1237129"/>
              </a:xfrm>
              <a:prstGeom prst="rect">
                <a:avLst/>
              </a:prstGeom>
              <a:solidFill>
                <a:schemeClr val="bg1">
                  <a:lumMod val="85000"/>
                  <a:alpha val="4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9" name="Forme libre 158"/>
              <p:cNvSpPr/>
              <p:nvPr/>
            </p:nvSpPr>
            <p:spPr>
              <a:xfrm>
                <a:off x="2357718" y="3424518"/>
                <a:ext cx="1685364" cy="430306"/>
              </a:xfrm>
              <a:custGeom>
                <a:avLst/>
                <a:gdLst>
                  <a:gd name="connsiteX0" fmla="*/ 439270 w 1685364"/>
                  <a:gd name="connsiteY0" fmla="*/ 0 h 430306"/>
                  <a:gd name="connsiteX1" fmla="*/ 0 w 1685364"/>
                  <a:gd name="connsiteY1" fmla="*/ 430306 h 430306"/>
                  <a:gd name="connsiteX2" fmla="*/ 1255058 w 1685364"/>
                  <a:gd name="connsiteY2" fmla="*/ 430306 h 430306"/>
                  <a:gd name="connsiteX3" fmla="*/ 1685364 w 1685364"/>
                  <a:gd name="connsiteY3" fmla="*/ 0 h 430306"/>
                  <a:gd name="connsiteX4" fmla="*/ 439270 w 1685364"/>
                  <a:gd name="connsiteY4" fmla="*/ 0 h 4303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685364" h="430306">
                    <a:moveTo>
                      <a:pt x="439270" y="0"/>
                    </a:moveTo>
                    <a:lnTo>
                      <a:pt x="0" y="430306"/>
                    </a:lnTo>
                    <a:lnTo>
                      <a:pt x="1255058" y="430306"/>
                    </a:lnTo>
                    <a:lnTo>
                      <a:pt x="1685364" y="0"/>
                    </a:lnTo>
                    <a:lnTo>
                      <a:pt x="439270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2">
                      <a:lumMod val="25000"/>
                      <a:alpha val="45000"/>
                    </a:schemeClr>
                  </a:gs>
                  <a:gs pos="100000">
                    <a:schemeClr val="dk1">
                      <a:tint val="15000"/>
                      <a:satMod val="350000"/>
                    </a:schemeClr>
                  </a:gs>
                </a:gsLst>
                <a:lin ang="54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grpSp>
            <p:nvGrpSpPr>
              <p:cNvPr id="160" name="Groupe 78"/>
              <p:cNvGrpSpPr/>
              <p:nvPr/>
            </p:nvGrpSpPr>
            <p:grpSpPr>
              <a:xfrm>
                <a:off x="2358409" y="3421608"/>
                <a:ext cx="1693638" cy="1691680"/>
                <a:chOff x="2358409" y="3421608"/>
                <a:chExt cx="1693638" cy="1691680"/>
              </a:xfrm>
            </p:grpSpPr>
            <p:sp>
              <p:nvSpPr>
                <p:cNvPr id="161" name="Forme libre 160"/>
                <p:cNvSpPr/>
                <p:nvPr/>
              </p:nvSpPr>
              <p:spPr>
                <a:xfrm>
                  <a:off x="3594847" y="3424518"/>
                  <a:ext cx="457200" cy="1667435"/>
                </a:xfrm>
                <a:custGeom>
                  <a:avLst/>
                  <a:gdLst>
                    <a:gd name="connsiteX0" fmla="*/ 0 w 457200"/>
                    <a:gd name="connsiteY0" fmla="*/ 430306 h 1667435"/>
                    <a:gd name="connsiteX1" fmla="*/ 448235 w 457200"/>
                    <a:gd name="connsiteY1" fmla="*/ 0 h 1667435"/>
                    <a:gd name="connsiteX2" fmla="*/ 457200 w 457200"/>
                    <a:gd name="connsiteY2" fmla="*/ 1246094 h 1667435"/>
                    <a:gd name="connsiteX3" fmla="*/ 26894 w 457200"/>
                    <a:gd name="connsiteY3" fmla="*/ 1667435 h 1667435"/>
                    <a:gd name="connsiteX4" fmla="*/ 0 w 457200"/>
                    <a:gd name="connsiteY4" fmla="*/ 430306 h 16674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57200" h="1667435">
                      <a:moveTo>
                        <a:pt x="0" y="430306"/>
                      </a:moveTo>
                      <a:lnTo>
                        <a:pt x="448235" y="0"/>
                      </a:lnTo>
                      <a:cubicBezTo>
                        <a:pt x="451223" y="415365"/>
                        <a:pt x="454212" y="830729"/>
                        <a:pt x="457200" y="1246094"/>
                      </a:cubicBezTo>
                      <a:lnTo>
                        <a:pt x="26894" y="1667435"/>
                      </a:lnTo>
                      <a:lnTo>
                        <a:pt x="0" y="430306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bg2">
                        <a:lumMod val="25000"/>
                        <a:alpha val="45000"/>
                      </a:schemeClr>
                    </a:gs>
                    <a:gs pos="100000">
                      <a:schemeClr val="dk1">
                        <a:tint val="15000"/>
                        <a:satMod val="350000"/>
                      </a:schemeClr>
                    </a:gs>
                  </a:gsLst>
                  <a:lin ang="10800000" scaled="1"/>
                  <a:tileRect/>
                </a:gradFill>
                <a:ln>
                  <a:noFill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grpSp>
              <p:nvGrpSpPr>
                <p:cNvPr id="162" name="Groupe 41"/>
                <p:cNvGrpSpPr/>
                <p:nvPr/>
              </p:nvGrpSpPr>
              <p:grpSpPr>
                <a:xfrm>
                  <a:off x="2358409" y="3421608"/>
                  <a:ext cx="1691680" cy="1691680"/>
                  <a:chOff x="3563888" y="2852936"/>
                  <a:chExt cx="1368152" cy="1368152"/>
                </a:xfrm>
              </p:grpSpPr>
              <p:sp>
                <p:nvSpPr>
                  <p:cNvPr id="163" name="Rectangle 162"/>
                  <p:cNvSpPr/>
                  <p:nvPr/>
                </p:nvSpPr>
                <p:spPr>
                  <a:xfrm>
                    <a:off x="3563888" y="3212976"/>
                    <a:ext cx="1008112" cy="1008112"/>
                  </a:xfrm>
                  <a:prstGeom prst="rect">
                    <a:avLst/>
                  </a:prstGeom>
                  <a:noFill/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64" name="Rectangle 163"/>
                  <p:cNvSpPr/>
                  <p:nvPr/>
                </p:nvSpPr>
                <p:spPr>
                  <a:xfrm>
                    <a:off x="3923928" y="2852936"/>
                    <a:ext cx="1008112" cy="1008112"/>
                  </a:xfrm>
                  <a:prstGeom prst="rect">
                    <a:avLst/>
                  </a:prstGeom>
                  <a:noFill/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solidFill>
                        <a:schemeClr val="tx1"/>
                      </a:solidFill>
                    </a:endParaRPr>
                  </a:p>
                </p:txBody>
              </p:sp>
              <p:cxnSp>
                <p:nvCxnSpPr>
                  <p:cNvPr id="165" name="Connecteur droit 164"/>
                  <p:cNvCxnSpPr/>
                  <p:nvPr/>
                </p:nvCxnSpPr>
                <p:spPr>
                  <a:xfrm flipV="1">
                    <a:off x="3563888" y="2852936"/>
                    <a:ext cx="360040" cy="360040"/>
                  </a:xfrm>
                  <a:prstGeom prst="line">
                    <a:avLst/>
                  </a:prstGeom>
                  <a:ln w="381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66" name="Connecteur droit 165"/>
                  <p:cNvCxnSpPr/>
                  <p:nvPr/>
                </p:nvCxnSpPr>
                <p:spPr>
                  <a:xfrm flipV="1">
                    <a:off x="4572000" y="2852936"/>
                    <a:ext cx="360040" cy="360040"/>
                  </a:xfrm>
                  <a:prstGeom prst="line">
                    <a:avLst/>
                  </a:prstGeom>
                  <a:ln w="381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67" name="Connecteur droit 166"/>
                  <p:cNvCxnSpPr/>
                  <p:nvPr/>
                </p:nvCxnSpPr>
                <p:spPr>
                  <a:xfrm flipV="1">
                    <a:off x="4572000" y="3861048"/>
                    <a:ext cx="360040" cy="360040"/>
                  </a:xfrm>
                  <a:prstGeom prst="line">
                    <a:avLst/>
                  </a:prstGeom>
                  <a:ln w="381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68" name="Connecteur droit 167"/>
                  <p:cNvCxnSpPr/>
                  <p:nvPr/>
                </p:nvCxnSpPr>
                <p:spPr>
                  <a:xfrm flipV="1">
                    <a:off x="3563888" y="3861048"/>
                    <a:ext cx="360040" cy="360040"/>
                  </a:xfrm>
                  <a:prstGeom prst="line">
                    <a:avLst/>
                  </a:prstGeom>
                  <a:ln w="381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</p:grpSp>
        <p:cxnSp>
          <p:nvCxnSpPr>
            <p:cNvPr id="146" name="Connecteur droit 145"/>
            <p:cNvCxnSpPr/>
            <p:nvPr/>
          </p:nvCxnSpPr>
          <p:spPr>
            <a:xfrm>
              <a:off x="2358409" y="3866787"/>
              <a:ext cx="1246501" cy="1237129"/>
            </a:xfrm>
            <a:prstGeom prst="line">
              <a:avLst/>
            </a:prstGeom>
            <a:ln>
              <a:solidFill>
                <a:schemeClr val="tx1">
                  <a:lumMod val="75000"/>
                  <a:lumOff val="2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7" name="Connecteur droit 146"/>
            <p:cNvCxnSpPr/>
            <p:nvPr/>
          </p:nvCxnSpPr>
          <p:spPr>
            <a:xfrm flipV="1">
              <a:off x="2358409" y="3866787"/>
              <a:ext cx="1236438" cy="1237130"/>
            </a:xfrm>
            <a:prstGeom prst="line">
              <a:avLst/>
            </a:prstGeom>
            <a:ln>
              <a:solidFill>
                <a:schemeClr val="tx1">
                  <a:lumMod val="75000"/>
                  <a:lumOff val="2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Connecteur droit 147"/>
            <p:cNvCxnSpPr/>
            <p:nvPr/>
          </p:nvCxnSpPr>
          <p:spPr>
            <a:xfrm>
              <a:off x="3577476" y="3854824"/>
              <a:ext cx="474571" cy="813285"/>
            </a:xfrm>
            <a:prstGeom prst="line">
              <a:avLst/>
            </a:prstGeom>
            <a:ln>
              <a:solidFill>
                <a:schemeClr val="tx1">
                  <a:lumMod val="75000"/>
                  <a:lumOff val="2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2" name="Connecteur droit 151"/>
            <p:cNvCxnSpPr>
              <a:endCxn id="161" idx="1"/>
            </p:cNvCxnSpPr>
            <p:nvPr/>
          </p:nvCxnSpPr>
          <p:spPr>
            <a:xfrm flipV="1">
              <a:off x="3604910" y="3424518"/>
              <a:ext cx="438172" cy="1688770"/>
            </a:xfrm>
            <a:prstGeom prst="line">
              <a:avLst/>
            </a:prstGeom>
            <a:ln>
              <a:solidFill>
                <a:schemeClr val="tx1">
                  <a:lumMod val="75000"/>
                  <a:lumOff val="2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4" name="Connecteur droit 153"/>
            <p:cNvCxnSpPr>
              <a:stCxn id="159" idx="1"/>
              <a:endCxn id="159" idx="3"/>
            </p:cNvCxnSpPr>
            <p:nvPr/>
          </p:nvCxnSpPr>
          <p:spPr>
            <a:xfrm flipV="1">
              <a:off x="2357718" y="3424518"/>
              <a:ext cx="1685364" cy="430306"/>
            </a:xfrm>
            <a:prstGeom prst="line">
              <a:avLst/>
            </a:prstGeom>
            <a:ln>
              <a:solidFill>
                <a:schemeClr val="tx1">
                  <a:lumMod val="75000"/>
                  <a:lumOff val="2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7" name="Connecteur droit 156"/>
            <p:cNvCxnSpPr/>
            <p:nvPr/>
          </p:nvCxnSpPr>
          <p:spPr>
            <a:xfrm>
              <a:off x="2803588" y="3424518"/>
              <a:ext cx="801322" cy="442269"/>
            </a:xfrm>
            <a:prstGeom prst="line">
              <a:avLst/>
            </a:prstGeom>
            <a:ln>
              <a:solidFill>
                <a:schemeClr val="tx1">
                  <a:lumMod val="75000"/>
                  <a:lumOff val="2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9" name="ZoneTexte 148"/>
          <p:cNvSpPr txBox="1"/>
          <p:nvPr/>
        </p:nvSpPr>
        <p:spPr>
          <a:xfrm>
            <a:off x="-1" y="0"/>
            <a:ext cx="3940725" cy="307777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txBody>
          <a:bodyPr wrap="square" rtlCol="0">
            <a:spAutoFit/>
          </a:bodyPr>
          <a:lstStyle/>
          <a:p>
            <a:r>
              <a:rPr lang="fr-FR" sz="1400" b="1" dirty="0" smtClean="0">
                <a:solidFill>
                  <a:schemeClr val="bg1"/>
                </a:solidFill>
                <a:latin typeface="Comic Sans MS" pitchFamily="66" charset="0"/>
              </a:rPr>
              <a:t>P.3 – Maille avec atomes sur les faces</a:t>
            </a:r>
            <a:endParaRPr lang="fr-FR" sz="1400" b="1" dirty="0">
              <a:solidFill>
                <a:schemeClr val="bg1"/>
              </a:solidFill>
              <a:latin typeface="Comic Sans MS" pitchFamily="66" charset="0"/>
            </a:endParaRPr>
          </a:p>
        </p:txBody>
      </p:sp>
      <p:sp>
        <p:nvSpPr>
          <p:cNvPr id="134" name="Ellipse 133"/>
          <p:cNvSpPr/>
          <p:nvPr/>
        </p:nvSpPr>
        <p:spPr>
          <a:xfrm>
            <a:off x="5472328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3" name="Ellipse 152"/>
          <p:cNvSpPr/>
          <p:nvPr/>
        </p:nvSpPr>
        <p:spPr>
          <a:xfrm>
            <a:off x="5882778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ZoneTexte 32"/>
          <p:cNvSpPr txBox="1"/>
          <p:nvPr/>
        </p:nvSpPr>
        <p:spPr>
          <a:xfrm>
            <a:off x="3940724" y="0"/>
            <a:ext cx="5203275" cy="461665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fr-FR" sz="1200" u="sng" dirty="0" smtClean="0">
                <a:latin typeface="Comic Sans MS" pitchFamily="66" charset="0"/>
              </a:rPr>
              <a:t>Consigne</a:t>
            </a:r>
            <a:r>
              <a:rPr lang="fr-FR" sz="1200" dirty="0" smtClean="0">
                <a:latin typeface="Comic Sans MS" pitchFamily="66" charset="0"/>
              </a:rPr>
              <a:t>: </a:t>
            </a:r>
            <a:r>
              <a:rPr lang="fr-FR" sz="1200" dirty="0" smtClean="0">
                <a:latin typeface="Comic Sans MS" pitchFamily="66" charset="0"/>
              </a:rPr>
              <a:t>Déplacez et positionnez les atomes au </a:t>
            </a:r>
            <a:r>
              <a:rPr lang="fr-FR" sz="1200" dirty="0" smtClean="0">
                <a:latin typeface="Comic Sans MS" pitchFamily="66" charset="0"/>
              </a:rPr>
              <a:t>milieu de chaque face. Combien d’atomes avez-vous pu placer ? </a:t>
            </a:r>
            <a:endParaRPr lang="fr-FR" sz="1200" dirty="0">
              <a:latin typeface="Comic Sans MS" pitchFamily="66" charset="0"/>
            </a:endParaRPr>
          </a:p>
        </p:txBody>
      </p:sp>
      <p:sp>
        <p:nvSpPr>
          <p:cNvPr id="34" name="Ellipse 33"/>
          <p:cNvSpPr/>
          <p:nvPr/>
        </p:nvSpPr>
        <p:spPr>
          <a:xfrm>
            <a:off x="6799099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Ellipse 34"/>
          <p:cNvSpPr/>
          <p:nvPr/>
        </p:nvSpPr>
        <p:spPr>
          <a:xfrm>
            <a:off x="6359828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Ellipse 35"/>
          <p:cNvSpPr/>
          <p:nvPr/>
        </p:nvSpPr>
        <p:spPr>
          <a:xfrm>
            <a:off x="4620675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Ellipse 36"/>
          <p:cNvSpPr/>
          <p:nvPr/>
        </p:nvSpPr>
        <p:spPr>
          <a:xfrm>
            <a:off x="5031125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Ellipse 37"/>
          <p:cNvSpPr/>
          <p:nvPr/>
        </p:nvSpPr>
        <p:spPr>
          <a:xfrm>
            <a:off x="7722464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/>
          <p:nvPr/>
        </p:nvSpPr>
        <p:spPr>
          <a:xfrm>
            <a:off x="7283193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Ellipse 39"/>
          <p:cNvSpPr/>
          <p:nvPr/>
        </p:nvSpPr>
        <p:spPr>
          <a:xfrm>
            <a:off x="4168694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/>
          <p:nvPr/>
        </p:nvSpPr>
        <p:spPr>
          <a:xfrm>
            <a:off x="3729423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/>
          <p:nvPr/>
        </p:nvSpPr>
        <p:spPr>
          <a:xfrm>
            <a:off x="3366175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/>
          <p:nvPr/>
        </p:nvSpPr>
        <p:spPr>
          <a:xfrm>
            <a:off x="2926904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/>
          <p:nvPr/>
        </p:nvSpPr>
        <p:spPr>
          <a:xfrm>
            <a:off x="2361570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/>
          <p:nvPr/>
        </p:nvSpPr>
        <p:spPr>
          <a:xfrm>
            <a:off x="1922299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FF0000">
                  <a:alpha val="45000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Connecteur droit 5"/>
          <p:cNvCxnSpPr/>
          <p:nvPr/>
        </p:nvCxnSpPr>
        <p:spPr>
          <a:xfrm>
            <a:off x="2360367" y="3854824"/>
            <a:ext cx="1691680" cy="801322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Connecteur droit 6"/>
          <p:cNvCxnSpPr/>
          <p:nvPr/>
        </p:nvCxnSpPr>
        <p:spPr>
          <a:xfrm>
            <a:off x="2803589" y="3424518"/>
            <a:ext cx="801321" cy="1691680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ZoneTexte 13"/>
          <p:cNvSpPr txBox="1"/>
          <p:nvPr/>
        </p:nvSpPr>
        <p:spPr>
          <a:xfrm>
            <a:off x="3940724" y="0"/>
            <a:ext cx="5203275" cy="276999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fr-FR" sz="1200" u="sng" dirty="0" smtClean="0">
                <a:latin typeface="Comic Sans MS" pitchFamily="66" charset="0"/>
              </a:rPr>
              <a:t>Consigne</a:t>
            </a:r>
            <a:r>
              <a:rPr lang="fr-FR" sz="1200" dirty="0" smtClean="0">
                <a:latin typeface="Comic Sans MS" pitchFamily="66" charset="0"/>
              </a:rPr>
              <a:t>: Déplacez l’atome et positionnez le à l’intérieur, au centre. </a:t>
            </a:r>
            <a:endParaRPr lang="fr-FR" sz="1200" dirty="0">
              <a:latin typeface="Comic Sans MS" pitchFamily="66" charset="0"/>
            </a:endParaRPr>
          </a:p>
        </p:txBody>
      </p:sp>
      <p:sp>
        <p:nvSpPr>
          <p:cNvPr id="15" name="ZoneTexte 14"/>
          <p:cNvSpPr txBox="1"/>
          <p:nvPr/>
        </p:nvSpPr>
        <p:spPr>
          <a:xfrm>
            <a:off x="-1" y="0"/>
            <a:ext cx="3940725" cy="307777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txBody>
          <a:bodyPr wrap="square" rtlCol="0">
            <a:spAutoFit/>
          </a:bodyPr>
          <a:lstStyle/>
          <a:p>
            <a:r>
              <a:rPr lang="fr-FR" sz="1400" b="1" dirty="0" smtClean="0">
                <a:solidFill>
                  <a:schemeClr val="bg1"/>
                </a:solidFill>
                <a:latin typeface="Comic Sans MS" pitchFamily="66" charset="0"/>
              </a:rPr>
              <a:t>P.4 – Maille avec atomes à l’intérieur</a:t>
            </a:r>
            <a:endParaRPr lang="fr-FR" sz="1400" b="1" dirty="0">
              <a:solidFill>
                <a:schemeClr val="bg1"/>
              </a:solidFill>
              <a:latin typeface="Comic Sans MS" pitchFamily="66" charset="0"/>
            </a:endParaRPr>
          </a:p>
        </p:txBody>
      </p:sp>
      <p:sp>
        <p:nvSpPr>
          <p:cNvPr id="52" name="Ellipse 51"/>
          <p:cNvSpPr/>
          <p:nvPr/>
        </p:nvSpPr>
        <p:spPr>
          <a:xfrm>
            <a:off x="6455254" y="597593"/>
            <a:ext cx="211301" cy="211301"/>
          </a:xfrm>
          <a:prstGeom prst="ellipse">
            <a:avLst/>
          </a:prstGeom>
          <a:gradFill flip="none" rotWithShape="1">
            <a:gsLst>
              <a:gs pos="0">
                <a:srgbClr val="C93FB9">
                  <a:alpha val="44706"/>
                </a:srgbClr>
              </a:gs>
              <a:gs pos="100000">
                <a:srgbClr val="66301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003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54" name="Groupe 77"/>
          <p:cNvGrpSpPr/>
          <p:nvPr/>
        </p:nvGrpSpPr>
        <p:grpSpPr>
          <a:xfrm>
            <a:off x="2357718" y="3421608"/>
            <a:ext cx="1694329" cy="1691680"/>
            <a:chOff x="2357718" y="3421608"/>
            <a:chExt cx="1694329" cy="1691680"/>
          </a:xfrm>
        </p:grpSpPr>
        <p:sp>
          <p:nvSpPr>
            <p:cNvPr id="55" name="Rectangle 54"/>
            <p:cNvSpPr/>
            <p:nvPr/>
          </p:nvSpPr>
          <p:spPr>
            <a:xfrm>
              <a:off x="2357718" y="3866787"/>
              <a:ext cx="1237129" cy="1237129"/>
            </a:xfrm>
            <a:prstGeom prst="rect">
              <a:avLst/>
            </a:prstGeom>
            <a:solidFill>
              <a:schemeClr val="bg1">
                <a:lumMod val="85000"/>
                <a:alpha val="4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6" name="Forme libre 55"/>
            <p:cNvSpPr/>
            <p:nvPr/>
          </p:nvSpPr>
          <p:spPr>
            <a:xfrm>
              <a:off x="2357718" y="3424518"/>
              <a:ext cx="1685364" cy="430306"/>
            </a:xfrm>
            <a:custGeom>
              <a:avLst/>
              <a:gdLst>
                <a:gd name="connsiteX0" fmla="*/ 439270 w 1685364"/>
                <a:gd name="connsiteY0" fmla="*/ 0 h 430306"/>
                <a:gd name="connsiteX1" fmla="*/ 0 w 1685364"/>
                <a:gd name="connsiteY1" fmla="*/ 430306 h 430306"/>
                <a:gd name="connsiteX2" fmla="*/ 1255058 w 1685364"/>
                <a:gd name="connsiteY2" fmla="*/ 430306 h 430306"/>
                <a:gd name="connsiteX3" fmla="*/ 1685364 w 1685364"/>
                <a:gd name="connsiteY3" fmla="*/ 0 h 430306"/>
                <a:gd name="connsiteX4" fmla="*/ 439270 w 1685364"/>
                <a:gd name="connsiteY4" fmla="*/ 0 h 4303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85364" h="430306">
                  <a:moveTo>
                    <a:pt x="439270" y="0"/>
                  </a:moveTo>
                  <a:lnTo>
                    <a:pt x="0" y="430306"/>
                  </a:lnTo>
                  <a:lnTo>
                    <a:pt x="1255058" y="430306"/>
                  </a:lnTo>
                  <a:lnTo>
                    <a:pt x="1685364" y="0"/>
                  </a:lnTo>
                  <a:lnTo>
                    <a:pt x="439270" y="0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bg2">
                    <a:lumMod val="25000"/>
                    <a:alpha val="45000"/>
                  </a:schemeClr>
                </a:gs>
                <a:gs pos="100000">
                  <a:schemeClr val="dk1">
                    <a:tint val="15000"/>
                    <a:satMod val="350000"/>
                  </a:schemeClr>
                </a:gs>
              </a:gsLst>
              <a:lin ang="54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57" name="Groupe 78"/>
            <p:cNvGrpSpPr/>
            <p:nvPr/>
          </p:nvGrpSpPr>
          <p:grpSpPr>
            <a:xfrm>
              <a:off x="2358409" y="3421608"/>
              <a:ext cx="1693638" cy="1691680"/>
              <a:chOff x="2358409" y="3421608"/>
              <a:chExt cx="1693638" cy="1691680"/>
            </a:xfrm>
          </p:grpSpPr>
          <p:sp>
            <p:nvSpPr>
              <p:cNvPr id="58" name="Forme libre 57"/>
              <p:cNvSpPr/>
              <p:nvPr/>
            </p:nvSpPr>
            <p:spPr>
              <a:xfrm>
                <a:off x="3594847" y="3424518"/>
                <a:ext cx="457200" cy="1667435"/>
              </a:xfrm>
              <a:custGeom>
                <a:avLst/>
                <a:gdLst>
                  <a:gd name="connsiteX0" fmla="*/ 0 w 457200"/>
                  <a:gd name="connsiteY0" fmla="*/ 430306 h 1667435"/>
                  <a:gd name="connsiteX1" fmla="*/ 448235 w 457200"/>
                  <a:gd name="connsiteY1" fmla="*/ 0 h 1667435"/>
                  <a:gd name="connsiteX2" fmla="*/ 457200 w 457200"/>
                  <a:gd name="connsiteY2" fmla="*/ 1246094 h 1667435"/>
                  <a:gd name="connsiteX3" fmla="*/ 26894 w 457200"/>
                  <a:gd name="connsiteY3" fmla="*/ 1667435 h 1667435"/>
                  <a:gd name="connsiteX4" fmla="*/ 0 w 457200"/>
                  <a:gd name="connsiteY4" fmla="*/ 430306 h 16674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57200" h="1667435">
                    <a:moveTo>
                      <a:pt x="0" y="430306"/>
                    </a:moveTo>
                    <a:lnTo>
                      <a:pt x="448235" y="0"/>
                    </a:lnTo>
                    <a:cubicBezTo>
                      <a:pt x="451223" y="415365"/>
                      <a:pt x="454212" y="830729"/>
                      <a:pt x="457200" y="1246094"/>
                    </a:cubicBezTo>
                    <a:lnTo>
                      <a:pt x="26894" y="1667435"/>
                    </a:lnTo>
                    <a:lnTo>
                      <a:pt x="0" y="430306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2">
                      <a:lumMod val="25000"/>
                      <a:alpha val="45000"/>
                    </a:schemeClr>
                  </a:gs>
                  <a:gs pos="100000">
                    <a:schemeClr val="dk1">
                      <a:tint val="15000"/>
                      <a:satMod val="350000"/>
                    </a:schemeClr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grpSp>
            <p:nvGrpSpPr>
              <p:cNvPr id="59" name="Groupe 41"/>
              <p:cNvGrpSpPr/>
              <p:nvPr/>
            </p:nvGrpSpPr>
            <p:grpSpPr>
              <a:xfrm>
                <a:off x="2358409" y="3421608"/>
                <a:ext cx="1691680" cy="1691680"/>
                <a:chOff x="3563888" y="2852936"/>
                <a:chExt cx="1368152" cy="1368152"/>
              </a:xfrm>
            </p:grpSpPr>
            <p:sp>
              <p:nvSpPr>
                <p:cNvPr id="60" name="Rectangle 59"/>
                <p:cNvSpPr/>
                <p:nvPr/>
              </p:nvSpPr>
              <p:spPr>
                <a:xfrm>
                  <a:off x="3563888" y="3212976"/>
                  <a:ext cx="1008112" cy="1008112"/>
                </a:xfrm>
                <a:prstGeom prst="rect">
                  <a:avLst/>
                </a:prstGeom>
                <a:no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61" name="Rectangle 60"/>
                <p:cNvSpPr/>
                <p:nvPr/>
              </p:nvSpPr>
              <p:spPr>
                <a:xfrm>
                  <a:off x="3923928" y="2852936"/>
                  <a:ext cx="1008112" cy="1008112"/>
                </a:xfrm>
                <a:prstGeom prst="rect">
                  <a:avLst/>
                </a:prstGeom>
                <a:no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62" name="Connecteur droit 61"/>
                <p:cNvCxnSpPr/>
                <p:nvPr/>
              </p:nvCxnSpPr>
              <p:spPr>
                <a:xfrm flipV="1">
                  <a:off x="3563888" y="2852936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3" name="Connecteur droit 62"/>
                <p:cNvCxnSpPr/>
                <p:nvPr/>
              </p:nvCxnSpPr>
              <p:spPr>
                <a:xfrm flipV="1">
                  <a:off x="4572000" y="2852936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4" name="Connecteur droit 63"/>
                <p:cNvCxnSpPr/>
                <p:nvPr/>
              </p:nvCxnSpPr>
              <p:spPr>
                <a:xfrm flipV="1">
                  <a:off x="4572000" y="3861048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5" name="Connecteur droit 64"/>
                <p:cNvCxnSpPr/>
                <p:nvPr/>
              </p:nvCxnSpPr>
              <p:spPr>
                <a:xfrm flipV="1">
                  <a:off x="3563888" y="3861048"/>
                  <a:ext cx="360040" cy="360040"/>
                </a:xfrm>
                <a:prstGeom prst="line">
                  <a:avLst/>
                </a:prstGeom>
                <a:ln w="381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UIDATA" val="&lt;database version=&quot;7.0&quot;&gt;&lt;object type=&quot;1&quot; unique_id=&quot;10001&quot;&gt;&lt;object type=&quot;8&quot; unique_id=&quot;10002&quot;&gt;&lt;/object&gt;&lt;object type=&quot;2&quot; unique_id=&quot;10003&quot;&gt;&lt;object type=&quot;3&quot; unique_id=&quot;10053&quot;&gt;&lt;property id=&quot;20148&quot; value=&quot;5&quot;/&gt;&lt;property id=&quot;20300&quot; value=&quot;Slide 1&quot;/&gt;&lt;property id=&quot;20307&quot; value=&quot;257&quot;/&gt;&lt;/object&gt;&lt;object type=&quot;3&quot; unique_id=&quot;10111&quot;&gt;&lt;property id=&quot;20148&quot; value=&quot;5&quot;/&gt;&lt;property id=&quot;20300&quot; value=&quot;Slide 3&quot;/&gt;&lt;property id=&quot;20307&quot; value=&quot;261&quot;/&gt;&lt;/object&gt;&lt;object type=&quot;3&quot; unique_id=&quot;10194&quot;&gt;&lt;property id=&quot;20148&quot; value=&quot;5&quot;/&gt;&lt;property id=&quot;20300&quot; value=&quot;Slide 2&quot;/&gt;&lt;property id=&quot;20307&quot; value=&quot;264&quot;/&gt;&lt;/object&gt;&lt;object type=&quot;3&quot; unique_id=&quot;10197&quot;&gt;&lt;property id=&quot;20148&quot; value=&quot;5&quot;/&gt;&lt;property id=&quot;20300&quot; value=&quot;Slide 4&quot;/&gt;&lt;property id=&quot;20307&quot; value=&quot;267&quot;/&gt;&lt;/object&gt;&lt;/object&gt;&lt;/object&gt;&lt;/database&gt;"/>
  <p:tag name="SECTOMILLISECCONVERTED" val="1"/>
</p:tagLst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119</TotalTime>
  <Words>95</Words>
  <Application>Microsoft Office PowerPoint</Application>
  <PresentationFormat>Affichage à l'écran (4:3)</PresentationFormat>
  <Paragraphs>8</Paragraphs>
  <Slides>4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5" baseType="lpstr">
      <vt:lpstr>Thème Office</vt:lpstr>
      <vt:lpstr>Diapositive 1</vt:lpstr>
      <vt:lpstr>Diapositive 2</vt:lpstr>
      <vt:lpstr>Diapositive 3</vt:lpstr>
      <vt:lpstr>Diapositive 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Utilisateur Windows</dc:creator>
  <cp:lastModifiedBy>Utilisateur Windows</cp:lastModifiedBy>
  <cp:revision>25</cp:revision>
  <dcterms:created xsi:type="dcterms:W3CDTF">2020-08-30T08:48:33Z</dcterms:created>
  <dcterms:modified xsi:type="dcterms:W3CDTF">2020-08-30T11:10:52Z</dcterms:modified>
</cp:coreProperties>
</file>

<file path=docProps/thumbnail.jpeg>
</file>